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701" r:id="rId2"/>
    <p:sldMasterId id="2147483663" r:id="rId3"/>
    <p:sldMasterId id="2147483697" r:id="rId4"/>
  </p:sldMasterIdLst>
  <p:notesMasterIdLst>
    <p:notesMasterId r:id="rId28"/>
  </p:notesMasterIdLst>
  <p:sldIdLst>
    <p:sldId id="256" r:id="rId5"/>
    <p:sldId id="5095" r:id="rId6"/>
    <p:sldId id="5097" r:id="rId7"/>
    <p:sldId id="361" r:id="rId8"/>
    <p:sldId id="5096" r:id="rId9"/>
    <p:sldId id="5091" r:id="rId10"/>
    <p:sldId id="396" r:id="rId11"/>
    <p:sldId id="4879" r:id="rId12"/>
    <p:sldId id="5090" r:id="rId13"/>
    <p:sldId id="322" r:id="rId14"/>
    <p:sldId id="5089" r:id="rId15"/>
    <p:sldId id="410" r:id="rId16"/>
    <p:sldId id="409" r:id="rId17"/>
    <p:sldId id="397" r:id="rId18"/>
    <p:sldId id="4872" r:id="rId19"/>
    <p:sldId id="791" r:id="rId20"/>
    <p:sldId id="407" r:id="rId21"/>
    <p:sldId id="406" r:id="rId22"/>
    <p:sldId id="5098" r:id="rId23"/>
    <p:sldId id="257" r:id="rId24"/>
    <p:sldId id="311" r:id="rId25"/>
    <p:sldId id="5094" r:id="rId26"/>
    <p:sldId id="277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Georgia" panose="02040502050405020303" pitchFamily="18" charset="0"/>
      <p:regular r:id="rId35"/>
      <p:bold r:id="rId36"/>
      <p:italic r:id="rId37"/>
      <p:boldItalic r:id="rId38"/>
    </p:embeddedFont>
    <p:embeddedFont>
      <p:font typeface="Microsoft YaHei" panose="020B0503020204020204" pitchFamily="34" charset="-122"/>
      <p:regular r:id="rId39"/>
      <p:bold r:id="rId40"/>
    </p:embeddedFont>
    <p:embeddedFont>
      <p:font typeface="Microsoft YaHei" panose="020B0503020204020204" pitchFamily="34" charset="-122"/>
      <p:regular r:id="rId39"/>
      <p:bold r:id="rId40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2D050"/>
    <a:srgbClr val="FFF2CC"/>
    <a:srgbClr val="DAE3F3"/>
    <a:srgbClr val="F2F2F2"/>
    <a:srgbClr val="D9D9D9"/>
    <a:srgbClr val="FF6600"/>
    <a:srgbClr val="F5F5F5"/>
    <a:srgbClr val="F8F8F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79" autoAdjust="0"/>
    <p:restoredTop sz="94660"/>
  </p:normalViewPr>
  <p:slideViewPr>
    <p:cSldViewPr snapToGrid="0" showGuides="1">
      <p:cViewPr>
        <p:scale>
          <a:sx n="64" d="100"/>
          <a:sy n="64" d="100"/>
        </p:scale>
        <p:origin x="1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842377331571457"/>
          <c:y val="8.2516568692740183E-2"/>
          <c:w val="0.84101289805089252"/>
          <c:h val="0.412354125921224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Tickets for original alarms (daily)</c:v>
                </c:pt>
              </c:strCache>
            </c:strRef>
          </c:tx>
          <c:spPr>
            <a:solidFill>
              <a:schemeClr val="tx1">
                <a:lumMod val="10000"/>
                <a:lumOff val="9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2019.1</c:v>
                </c:pt>
                <c:pt idx="1">
                  <c:v>2019.12</c:v>
                </c:pt>
                <c:pt idx="2">
                  <c:v>2020.1</c:v>
                </c:pt>
                <c:pt idx="3">
                  <c:v>2020.2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350</c:v>
                </c:pt>
                <c:pt idx="1">
                  <c:v>213</c:v>
                </c:pt>
                <c:pt idx="2">
                  <c:v>146</c:v>
                </c:pt>
                <c:pt idx="3">
                  <c:v>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F0-4ED2-9675-0E955188F5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Tickets for intelligent incidents (daily)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2019.1</c:v>
                </c:pt>
                <c:pt idx="1">
                  <c:v>2019.12</c:v>
                </c:pt>
                <c:pt idx="2">
                  <c:v>2020.1</c:v>
                </c:pt>
                <c:pt idx="3">
                  <c:v>2020.2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220</c:v>
                </c:pt>
                <c:pt idx="1">
                  <c:v>122</c:v>
                </c:pt>
                <c:pt idx="2">
                  <c:v>112</c:v>
                </c:pt>
                <c:pt idx="3">
                  <c:v>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F0-4ED2-9675-0E955188F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77320720"/>
        <c:axId val="1677317456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Decrease rate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2019.1</c:v>
                </c:pt>
                <c:pt idx="1">
                  <c:v>2019.12</c:v>
                </c:pt>
                <c:pt idx="2">
                  <c:v>2020.1</c:v>
                </c:pt>
                <c:pt idx="3">
                  <c:v>2020.2</c:v>
                </c:pt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0.35</c:v>
                </c:pt>
                <c:pt idx="1">
                  <c:v>0.43</c:v>
                </c:pt>
                <c:pt idx="2">
                  <c:v>0.23</c:v>
                </c:pt>
                <c:pt idx="3">
                  <c:v>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3F0-4ED2-9675-0E955188F5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7319632"/>
        <c:axId val="1677318544"/>
      </c:lineChart>
      <c:catAx>
        <c:axId val="167732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677317456"/>
        <c:crosses val="autoZero"/>
        <c:auto val="1"/>
        <c:lblAlgn val="ctr"/>
        <c:lblOffset val="100"/>
        <c:noMultiLvlLbl val="0"/>
      </c:catAx>
      <c:valAx>
        <c:axId val="1677317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677320720"/>
        <c:crosses val="autoZero"/>
        <c:crossBetween val="between"/>
      </c:valAx>
      <c:valAx>
        <c:axId val="1677318544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微软雅黑" panose="020B0503020204020204" pitchFamily="34" charset="-122"/>
                <a:cs typeface="+mn-cs"/>
              </a:defRPr>
            </a:pPr>
            <a:endParaRPr lang="en-US"/>
          </a:p>
        </c:txPr>
        <c:crossAx val="1677319632"/>
        <c:crosses val="max"/>
        <c:crossBetween val="between"/>
      </c:valAx>
      <c:catAx>
        <c:axId val="167731963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77318544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69441970935277897"/>
          <c:w val="0.95656600998236307"/>
          <c:h val="0.29637753922046056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Huawei Sans" panose="020C0503030203020204" pitchFamily="34" charset="0"/>
              <a:ea typeface="微软雅黑" panose="020B0503020204020204" pitchFamily="34" charset="-122"/>
              <a:cs typeface="Huawei Sans" panose="020C0503030203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 baseline="0">
          <a:latin typeface="Arial Unicode MS" panose="020B0604020202020204" pitchFamily="34" charset="-122"/>
          <a:ea typeface="微软雅黑" panose="020B0503020204020204" pitchFamily="34" charset="-122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C42B6E-C7F3-49B2-A796-8DF92A0B852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E511E28-0B91-4177-833E-08C724E55AC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900" dirty="0"/>
            <a:t>Connectivity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900" dirty="0"/>
            <a:t>Provider</a:t>
          </a:r>
          <a:endParaRPr lang="en-US" sz="900" dirty="0"/>
        </a:p>
      </dgm:t>
    </dgm:pt>
    <dgm:pt modelId="{6CFC3127-52A3-47CB-8667-1033CDE1CDCA}" type="parTrans" cxnId="{47B397F8-CEA2-4E53-BCF0-CF210BEDD65E}">
      <dgm:prSet/>
      <dgm:spPr/>
      <dgm:t>
        <a:bodyPr/>
        <a:lstStyle/>
        <a:p>
          <a:endParaRPr lang="en-US"/>
        </a:p>
      </dgm:t>
    </dgm:pt>
    <dgm:pt modelId="{982E8F02-45E0-486A-8026-96DFE84A429B}" type="sibTrans" cxnId="{47B397F8-CEA2-4E53-BCF0-CF210BEDD65E}">
      <dgm:prSet/>
      <dgm:spPr/>
      <dgm:t>
        <a:bodyPr/>
        <a:lstStyle/>
        <a:p>
          <a:endParaRPr lang="en-US"/>
        </a:p>
      </dgm:t>
    </dgm:pt>
    <dgm:pt modelId="{2575FF21-361A-4C66-A818-325EC7D74C0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900" dirty="0"/>
            <a:t>Network Service </a:t>
          </a:r>
        </a:p>
        <a:p>
          <a:pPr>
            <a:spcAft>
              <a:spcPts val="0"/>
            </a:spcAft>
          </a:pPr>
          <a:r>
            <a:rPr lang="en-US" altLang="zh-CN" sz="900" dirty="0"/>
            <a:t>Provider</a:t>
          </a:r>
        </a:p>
      </dgm:t>
    </dgm:pt>
    <dgm:pt modelId="{DC08DDAA-03CB-4685-B3A9-7CBC87B6307B}" type="parTrans" cxnId="{23F9C960-7A0E-452F-816E-E604B19EEA47}">
      <dgm:prSet/>
      <dgm:spPr/>
      <dgm:t>
        <a:bodyPr/>
        <a:lstStyle/>
        <a:p>
          <a:endParaRPr lang="en-US"/>
        </a:p>
      </dgm:t>
    </dgm:pt>
    <dgm:pt modelId="{30754D04-14F8-4338-BBF5-2C5665438370}" type="sibTrans" cxnId="{23F9C960-7A0E-452F-816E-E604B19EEA47}">
      <dgm:prSet/>
      <dgm:spPr/>
      <dgm:t>
        <a:bodyPr/>
        <a:lstStyle/>
        <a:p>
          <a:endParaRPr lang="en-US"/>
        </a:p>
      </dgm:t>
    </dgm:pt>
    <dgm:pt modelId="{B80EAB82-3378-49C7-81B1-FAD28738E083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altLang="zh-CN" sz="900" dirty="0"/>
            <a:t>Digital Service</a:t>
          </a:r>
        </a:p>
        <a:p>
          <a:pPr>
            <a:spcAft>
              <a:spcPts val="0"/>
            </a:spcAft>
          </a:pPr>
          <a:r>
            <a:rPr lang="en-US" altLang="zh-CN" sz="900" dirty="0"/>
            <a:t>Provider</a:t>
          </a:r>
          <a:endParaRPr lang="en-US" sz="900" dirty="0"/>
        </a:p>
      </dgm:t>
    </dgm:pt>
    <dgm:pt modelId="{31E5DC44-8CFC-4712-A88D-40BA7118070C}" type="parTrans" cxnId="{971273C7-4C33-4E42-BE02-B1DE5247B9A4}">
      <dgm:prSet/>
      <dgm:spPr/>
      <dgm:t>
        <a:bodyPr/>
        <a:lstStyle/>
        <a:p>
          <a:endParaRPr lang="en-US"/>
        </a:p>
      </dgm:t>
    </dgm:pt>
    <dgm:pt modelId="{96A90CAB-22EC-40C2-B874-D6C7404A2860}" type="sibTrans" cxnId="{971273C7-4C33-4E42-BE02-B1DE5247B9A4}">
      <dgm:prSet/>
      <dgm:spPr/>
      <dgm:t>
        <a:bodyPr/>
        <a:lstStyle/>
        <a:p>
          <a:endParaRPr lang="en-US"/>
        </a:p>
      </dgm:t>
    </dgm:pt>
    <dgm:pt modelId="{1A5DE788-15EA-457E-8D61-0278A0F377B0}" type="pres">
      <dgm:prSet presAssocID="{56C42B6E-C7F3-49B2-A796-8DF92A0B8528}" presName="Name0" presStyleCnt="0">
        <dgm:presLayoutVars>
          <dgm:dir/>
          <dgm:resizeHandles val="exact"/>
        </dgm:presLayoutVars>
      </dgm:prSet>
      <dgm:spPr/>
    </dgm:pt>
    <dgm:pt modelId="{F27C2B6D-3014-4A15-A2C0-DD121E81B671}" type="pres">
      <dgm:prSet presAssocID="{BE511E28-0B91-4177-833E-08C724E55ACF}" presName="composite" presStyleCnt="0"/>
      <dgm:spPr/>
    </dgm:pt>
    <dgm:pt modelId="{EE909D6B-E8D6-4E90-A996-DB236D3ED227}" type="pres">
      <dgm:prSet presAssocID="{BE511E28-0B91-4177-833E-08C724E55ACF}" presName="bgChev" presStyleLbl="node1" presStyleIdx="0" presStyleCnt="3"/>
      <dgm:spPr/>
    </dgm:pt>
    <dgm:pt modelId="{11CBB532-3CBC-4FC0-8AFD-0D03435B164B}" type="pres">
      <dgm:prSet presAssocID="{BE511E28-0B91-4177-833E-08C724E55ACF}" presName="txNode" presStyleLbl="fgAcc1" presStyleIdx="0" presStyleCnt="3">
        <dgm:presLayoutVars>
          <dgm:bulletEnabled val="1"/>
        </dgm:presLayoutVars>
      </dgm:prSet>
      <dgm:spPr/>
    </dgm:pt>
    <dgm:pt modelId="{513198F4-B988-4AFE-A152-F504609CDA1B}" type="pres">
      <dgm:prSet presAssocID="{982E8F02-45E0-486A-8026-96DFE84A429B}" presName="compositeSpace" presStyleCnt="0"/>
      <dgm:spPr/>
    </dgm:pt>
    <dgm:pt modelId="{89A5CD45-54F9-4736-A509-C9507553224D}" type="pres">
      <dgm:prSet presAssocID="{2575FF21-361A-4C66-A818-325EC7D74C06}" presName="composite" presStyleCnt="0"/>
      <dgm:spPr/>
    </dgm:pt>
    <dgm:pt modelId="{32F981E2-E783-4ED4-A95B-F2817BA411A6}" type="pres">
      <dgm:prSet presAssocID="{2575FF21-361A-4C66-A818-325EC7D74C06}" presName="bgChev" presStyleLbl="node1" presStyleIdx="1" presStyleCnt="3"/>
      <dgm:spPr/>
    </dgm:pt>
    <dgm:pt modelId="{628CED71-7ECC-4393-8EDB-7936C365EF58}" type="pres">
      <dgm:prSet presAssocID="{2575FF21-361A-4C66-A818-325EC7D74C06}" presName="txNode" presStyleLbl="fgAcc1" presStyleIdx="1" presStyleCnt="3">
        <dgm:presLayoutVars>
          <dgm:bulletEnabled val="1"/>
        </dgm:presLayoutVars>
      </dgm:prSet>
      <dgm:spPr/>
    </dgm:pt>
    <dgm:pt modelId="{4666E158-7394-4255-BC25-A331273BEA2F}" type="pres">
      <dgm:prSet presAssocID="{30754D04-14F8-4338-BBF5-2C5665438370}" presName="compositeSpace" presStyleCnt="0"/>
      <dgm:spPr/>
    </dgm:pt>
    <dgm:pt modelId="{67AA93C1-6333-405C-A857-C60DF65592B0}" type="pres">
      <dgm:prSet presAssocID="{B80EAB82-3378-49C7-81B1-FAD28738E083}" presName="composite" presStyleCnt="0"/>
      <dgm:spPr/>
    </dgm:pt>
    <dgm:pt modelId="{0F1E2D0B-9000-4624-B0E7-66F26D6A5B7E}" type="pres">
      <dgm:prSet presAssocID="{B80EAB82-3378-49C7-81B1-FAD28738E083}" presName="bgChev" presStyleLbl="node1" presStyleIdx="2" presStyleCnt="3"/>
      <dgm:spPr/>
    </dgm:pt>
    <dgm:pt modelId="{B372969E-B460-4477-9DC5-B395C0E6B606}" type="pres">
      <dgm:prSet presAssocID="{B80EAB82-3378-49C7-81B1-FAD28738E083}" presName="txNode" presStyleLbl="fgAcc1" presStyleIdx="2" presStyleCnt="3" custLinFactX="58855" custLinFactY="100000" custLinFactNeighborX="100000" custLinFactNeighborY="155122">
        <dgm:presLayoutVars>
          <dgm:bulletEnabled val="1"/>
        </dgm:presLayoutVars>
      </dgm:prSet>
      <dgm:spPr/>
    </dgm:pt>
  </dgm:ptLst>
  <dgm:cxnLst>
    <dgm:cxn modelId="{23F9C960-7A0E-452F-816E-E604B19EEA47}" srcId="{56C42B6E-C7F3-49B2-A796-8DF92A0B8528}" destId="{2575FF21-361A-4C66-A818-325EC7D74C06}" srcOrd="1" destOrd="0" parTransId="{DC08DDAA-03CB-4685-B3A9-7CBC87B6307B}" sibTransId="{30754D04-14F8-4338-BBF5-2C5665438370}"/>
    <dgm:cxn modelId="{DE47A86E-B071-4A6B-841E-6938C7124FF7}" type="presOf" srcId="{BE511E28-0B91-4177-833E-08C724E55ACF}" destId="{11CBB532-3CBC-4FC0-8AFD-0D03435B164B}" srcOrd="0" destOrd="0" presId="urn:microsoft.com/office/officeart/2005/8/layout/chevronAccent+Icon"/>
    <dgm:cxn modelId="{89EC09A0-0F8C-46C0-AB2A-676FA32B0466}" type="presOf" srcId="{2575FF21-361A-4C66-A818-325EC7D74C06}" destId="{628CED71-7ECC-4393-8EDB-7936C365EF58}" srcOrd="0" destOrd="0" presId="urn:microsoft.com/office/officeart/2005/8/layout/chevronAccent+Icon"/>
    <dgm:cxn modelId="{C9320EBC-26B5-4A45-AFF3-B822E9FBBD7A}" type="presOf" srcId="{56C42B6E-C7F3-49B2-A796-8DF92A0B8528}" destId="{1A5DE788-15EA-457E-8D61-0278A0F377B0}" srcOrd="0" destOrd="0" presId="urn:microsoft.com/office/officeart/2005/8/layout/chevronAccent+Icon"/>
    <dgm:cxn modelId="{971273C7-4C33-4E42-BE02-B1DE5247B9A4}" srcId="{56C42B6E-C7F3-49B2-A796-8DF92A0B8528}" destId="{B80EAB82-3378-49C7-81B1-FAD28738E083}" srcOrd="2" destOrd="0" parTransId="{31E5DC44-8CFC-4712-A88D-40BA7118070C}" sibTransId="{96A90CAB-22EC-40C2-B874-D6C7404A2860}"/>
    <dgm:cxn modelId="{47B397F8-CEA2-4E53-BCF0-CF210BEDD65E}" srcId="{56C42B6E-C7F3-49B2-A796-8DF92A0B8528}" destId="{BE511E28-0B91-4177-833E-08C724E55ACF}" srcOrd="0" destOrd="0" parTransId="{6CFC3127-52A3-47CB-8667-1033CDE1CDCA}" sibTransId="{982E8F02-45E0-486A-8026-96DFE84A429B}"/>
    <dgm:cxn modelId="{4379C5F9-C9B0-4366-B935-435F4CB8B364}" type="presOf" srcId="{B80EAB82-3378-49C7-81B1-FAD28738E083}" destId="{B372969E-B460-4477-9DC5-B395C0E6B606}" srcOrd="0" destOrd="0" presId="urn:microsoft.com/office/officeart/2005/8/layout/chevronAccent+Icon"/>
    <dgm:cxn modelId="{ED78A428-2A4F-45D4-878D-7DE487BAC688}" type="presParOf" srcId="{1A5DE788-15EA-457E-8D61-0278A0F377B0}" destId="{F27C2B6D-3014-4A15-A2C0-DD121E81B671}" srcOrd="0" destOrd="0" presId="urn:microsoft.com/office/officeart/2005/8/layout/chevronAccent+Icon"/>
    <dgm:cxn modelId="{F82388DC-6519-4022-9773-54679B15AD55}" type="presParOf" srcId="{F27C2B6D-3014-4A15-A2C0-DD121E81B671}" destId="{EE909D6B-E8D6-4E90-A996-DB236D3ED227}" srcOrd="0" destOrd="0" presId="urn:microsoft.com/office/officeart/2005/8/layout/chevronAccent+Icon"/>
    <dgm:cxn modelId="{B94DA313-360C-464C-A8B4-EB04B9E3063A}" type="presParOf" srcId="{F27C2B6D-3014-4A15-A2C0-DD121E81B671}" destId="{11CBB532-3CBC-4FC0-8AFD-0D03435B164B}" srcOrd="1" destOrd="0" presId="urn:microsoft.com/office/officeart/2005/8/layout/chevronAccent+Icon"/>
    <dgm:cxn modelId="{6AE01484-2D56-46C9-9330-3C7CB3EEC300}" type="presParOf" srcId="{1A5DE788-15EA-457E-8D61-0278A0F377B0}" destId="{513198F4-B988-4AFE-A152-F504609CDA1B}" srcOrd="1" destOrd="0" presId="urn:microsoft.com/office/officeart/2005/8/layout/chevronAccent+Icon"/>
    <dgm:cxn modelId="{C62CFDAB-B4C5-4C62-A0EB-A0792AB69BB7}" type="presParOf" srcId="{1A5DE788-15EA-457E-8D61-0278A0F377B0}" destId="{89A5CD45-54F9-4736-A509-C9507553224D}" srcOrd="2" destOrd="0" presId="urn:microsoft.com/office/officeart/2005/8/layout/chevronAccent+Icon"/>
    <dgm:cxn modelId="{D45F9DAE-B14C-4DC3-9898-82B885CA4D82}" type="presParOf" srcId="{89A5CD45-54F9-4736-A509-C9507553224D}" destId="{32F981E2-E783-4ED4-A95B-F2817BA411A6}" srcOrd="0" destOrd="0" presId="urn:microsoft.com/office/officeart/2005/8/layout/chevronAccent+Icon"/>
    <dgm:cxn modelId="{0D02685C-A546-49EE-B28D-CFFF54DFA36F}" type="presParOf" srcId="{89A5CD45-54F9-4736-A509-C9507553224D}" destId="{628CED71-7ECC-4393-8EDB-7936C365EF58}" srcOrd="1" destOrd="0" presId="urn:microsoft.com/office/officeart/2005/8/layout/chevronAccent+Icon"/>
    <dgm:cxn modelId="{FD98F669-B7A2-46C3-A691-ADF42907889F}" type="presParOf" srcId="{1A5DE788-15EA-457E-8D61-0278A0F377B0}" destId="{4666E158-7394-4255-BC25-A331273BEA2F}" srcOrd="3" destOrd="0" presId="urn:microsoft.com/office/officeart/2005/8/layout/chevronAccent+Icon"/>
    <dgm:cxn modelId="{BE0AA2A0-2C75-4876-B158-C85A99E6B4AE}" type="presParOf" srcId="{1A5DE788-15EA-457E-8D61-0278A0F377B0}" destId="{67AA93C1-6333-405C-A857-C60DF65592B0}" srcOrd="4" destOrd="0" presId="urn:microsoft.com/office/officeart/2005/8/layout/chevronAccent+Icon"/>
    <dgm:cxn modelId="{8BDA0B4A-F753-45D2-92E9-D7E19638766F}" type="presParOf" srcId="{67AA93C1-6333-405C-A857-C60DF65592B0}" destId="{0F1E2D0B-9000-4624-B0E7-66F26D6A5B7E}" srcOrd="0" destOrd="0" presId="urn:microsoft.com/office/officeart/2005/8/layout/chevronAccent+Icon"/>
    <dgm:cxn modelId="{3E8465BA-2107-452E-87D5-C4119386D8CB}" type="presParOf" srcId="{67AA93C1-6333-405C-A857-C60DF65592B0}" destId="{B372969E-B460-4477-9DC5-B395C0E6B606}" srcOrd="1" destOrd="0" presId="urn:microsoft.com/office/officeart/2005/8/layout/chevronAccent+Icon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40920-52BE-4F24-8751-141AA8578FE4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1" csCatId="mainScheme" phldr="1"/>
      <dgm:spPr/>
    </dgm:pt>
    <dgm:pt modelId="{2BC25EE9-D591-44A2-8B01-ECD2EE2A29ED}">
      <dgm:prSet phldrT="[Text]" custT="1"/>
      <dgm:spPr/>
      <dgm:t>
        <a:bodyPr/>
        <a:lstStyle/>
        <a:p>
          <a:r>
            <a:rPr lang="en-US" altLang="zh-CN" sz="900" dirty="0"/>
            <a:t>Connectivity business</a:t>
          </a:r>
          <a:endParaRPr lang="en-US" sz="900" dirty="0"/>
        </a:p>
      </dgm:t>
    </dgm:pt>
    <dgm:pt modelId="{D221D834-A78F-4889-B788-BEFC69349D8A}" type="parTrans" cxnId="{DA798632-9597-464A-AE86-713CB55D0D0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4C1DEC0-8A30-4161-B9D2-4EC7E380FE14}" type="sibTrans" cxnId="{DA798632-9597-464A-AE86-713CB55D0D00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EF6AFC6-4DE8-4440-B419-AC73B4BF396D}">
      <dgm:prSet phldrT="[Text]" custT="1"/>
      <dgm:spPr/>
      <dgm:t>
        <a:bodyPr/>
        <a:lstStyle/>
        <a:p>
          <a:r>
            <a:rPr lang="en-US" altLang="zh-CN" sz="900" dirty="0"/>
            <a:t>Platform business</a:t>
          </a:r>
          <a:endParaRPr lang="en-US" sz="900" dirty="0"/>
        </a:p>
      </dgm:t>
    </dgm:pt>
    <dgm:pt modelId="{A5FE91E8-D096-4C7B-935E-4F362883AD59}" type="parTrans" cxnId="{4C113EDE-A2C0-4866-B021-0C79EAF41D4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897FD83-46B5-4DCC-BF5C-F661D5FB4A0F}" type="sibTrans" cxnId="{4C113EDE-A2C0-4866-B021-0C79EAF41D4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08481AC4-3AB7-418A-8F60-16C3EFF1A331}" type="pres">
      <dgm:prSet presAssocID="{38540920-52BE-4F24-8751-141AA8578FE4}" presName="Name0" presStyleCnt="0">
        <dgm:presLayoutVars>
          <dgm:dir/>
          <dgm:resizeHandles val="exact"/>
        </dgm:presLayoutVars>
      </dgm:prSet>
      <dgm:spPr/>
    </dgm:pt>
    <dgm:pt modelId="{F96A0C1C-982A-4169-817E-166534253DCE}" type="pres">
      <dgm:prSet presAssocID="{2BC25EE9-D591-44A2-8B01-ECD2EE2A29ED}" presName="composite" presStyleCnt="0"/>
      <dgm:spPr/>
    </dgm:pt>
    <dgm:pt modelId="{3D308B19-9764-4E11-AEFB-392A8DED4BEE}" type="pres">
      <dgm:prSet presAssocID="{2BC25EE9-D591-44A2-8B01-ECD2EE2A29ED}" presName="bgChev" presStyleLbl="node1" presStyleIdx="0" presStyleCnt="2" custLinFactNeighborY="-1742"/>
      <dgm:spPr/>
    </dgm:pt>
    <dgm:pt modelId="{B56A99AC-A745-4863-8238-1F855AEB638A}" type="pres">
      <dgm:prSet presAssocID="{2BC25EE9-D591-44A2-8B01-ECD2EE2A29ED}" presName="txNode" presStyleLbl="fgAcc1" presStyleIdx="0" presStyleCnt="2" custLinFactNeighborX="-11674">
        <dgm:presLayoutVars>
          <dgm:bulletEnabled val="1"/>
        </dgm:presLayoutVars>
      </dgm:prSet>
      <dgm:spPr/>
    </dgm:pt>
    <dgm:pt modelId="{1B1DD28B-D9CF-4B41-8CBE-A5ACF39B9D24}" type="pres">
      <dgm:prSet presAssocID="{E4C1DEC0-8A30-4161-B9D2-4EC7E380FE14}" presName="compositeSpace" presStyleCnt="0"/>
      <dgm:spPr/>
    </dgm:pt>
    <dgm:pt modelId="{2B82BCD9-4597-4B51-8A1D-0F90BB25F39E}" type="pres">
      <dgm:prSet presAssocID="{0EF6AFC6-4DE8-4440-B419-AC73B4BF396D}" presName="composite" presStyleCnt="0"/>
      <dgm:spPr/>
    </dgm:pt>
    <dgm:pt modelId="{D3D5736E-8B2C-4853-A22E-0211BF2FAE21}" type="pres">
      <dgm:prSet presAssocID="{0EF6AFC6-4DE8-4440-B419-AC73B4BF396D}" presName="bgChev" presStyleLbl="node1" presStyleIdx="1" presStyleCnt="2"/>
      <dgm:spPr/>
    </dgm:pt>
    <dgm:pt modelId="{D1DEBE95-108B-47B0-9B73-2FAD8AEF917C}" type="pres">
      <dgm:prSet presAssocID="{0EF6AFC6-4DE8-4440-B419-AC73B4BF396D}" presName="txNode" presStyleLbl="fgAcc1" presStyleIdx="1" presStyleCnt="2">
        <dgm:presLayoutVars>
          <dgm:bulletEnabled val="1"/>
        </dgm:presLayoutVars>
      </dgm:prSet>
      <dgm:spPr/>
    </dgm:pt>
  </dgm:ptLst>
  <dgm:cxnLst>
    <dgm:cxn modelId="{C066C602-757C-466D-BFEB-00F9C9517D89}" type="presOf" srcId="{38540920-52BE-4F24-8751-141AA8578FE4}" destId="{08481AC4-3AB7-418A-8F60-16C3EFF1A331}" srcOrd="0" destOrd="0" presId="urn:microsoft.com/office/officeart/2005/8/layout/chevronAccent+Icon"/>
    <dgm:cxn modelId="{A38DC429-4A42-4AB8-827D-0A96CC4AC56F}" type="presOf" srcId="{2BC25EE9-D591-44A2-8B01-ECD2EE2A29ED}" destId="{B56A99AC-A745-4863-8238-1F855AEB638A}" srcOrd="0" destOrd="0" presId="urn:microsoft.com/office/officeart/2005/8/layout/chevronAccent+Icon"/>
    <dgm:cxn modelId="{DA798632-9597-464A-AE86-713CB55D0D00}" srcId="{38540920-52BE-4F24-8751-141AA8578FE4}" destId="{2BC25EE9-D591-44A2-8B01-ECD2EE2A29ED}" srcOrd="0" destOrd="0" parTransId="{D221D834-A78F-4889-B788-BEFC69349D8A}" sibTransId="{E4C1DEC0-8A30-4161-B9D2-4EC7E380FE14}"/>
    <dgm:cxn modelId="{C3ECEEBD-8E3A-4D98-BA2B-42B7C6A62148}" type="presOf" srcId="{0EF6AFC6-4DE8-4440-B419-AC73B4BF396D}" destId="{D1DEBE95-108B-47B0-9B73-2FAD8AEF917C}" srcOrd="0" destOrd="0" presId="urn:microsoft.com/office/officeart/2005/8/layout/chevronAccent+Icon"/>
    <dgm:cxn modelId="{4C113EDE-A2C0-4866-B021-0C79EAF41D44}" srcId="{38540920-52BE-4F24-8751-141AA8578FE4}" destId="{0EF6AFC6-4DE8-4440-B419-AC73B4BF396D}" srcOrd="1" destOrd="0" parTransId="{A5FE91E8-D096-4C7B-935E-4F362883AD59}" sibTransId="{D897FD83-46B5-4DCC-BF5C-F661D5FB4A0F}"/>
    <dgm:cxn modelId="{9013700A-B801-4AC7-A0D6-55E53EAD09AF}" type="presParOf" srcId="{08481AC4-3AB7-418A-8F60-16C3EFF1A331}" destId="{F96A0C1C-982A-4169-817E-166534253DCE}" srcOrd="0" destOrd="0" presId="urn:microsoft.com/office/officeart/2005/8/layout/chevronAccent+Icon"/>
    <dgm:cxn modelId="{28384DD0-B29D-4EDB-AFE1-B87ECF3CA3A8}" type="presParOf" srcId="{F96A0C1C-982A-4169-817E-166534253DCE}" destId="{3D308B19-9764-4E11-AEFB-392A8DED4BEE}" srcOrd="0" destOrd="0" presId="urn:microsoft.com/office/officeart/2005/8/layout/chevronAccent+Icon"/>
    <dgm:cxn modelId="{8E8F3ED0-677A-41F3-9243-2546D3A1A138}" type="presParOf" srcId="{F96A0C1C-982A-4169-817E-166534253DCE}" destId="{B56A99AC-A745-4863-8238-1F855AEB638A}" srcOrd="1" destOrd="0" presId="urn:microsoft.com/office/officeart/2005/8/layout/chevronAccent+Icon"/>
    <dgm:cxn modelId="{72A51C85-29D7-4456-88CB-38616E3DA3F8}" type="presParOf" srcId="{08481AC4-3AB7-418A-8F60-16C3EFF1A331}" destId="{1B1DD28B-D9CF-4B41-8CBE-A5ACF39B9D24}" srcOrd="1" destOrd="0" presId="urn:microsoft.com/office/officeart/2005/8/layout/chevronAccent+Icon"/>
    <dgm:cxn modelId="{B74484AB-C36B-40DD-8BED-B7C2F09F088C}" type="presParOf" srcId="{08481AC4-3AB7-418A-8F60-16C3EFF1A331}" destId="{2B82BCD9-4597-4B51-8A1D-0F90BB25F39E}" srcOrd="2" destOrd="0" presId="urn:microsoft.com/office/officeart/2005/8/layout/chevronAccent+Icon"/>
    <dgm:cxn modelId="{33F972B6-BF87-4C07-A1AC-1E4CE794B574}" type="presParOf" srcId="{2B82BCD9-4597-4B51-8A1D-0F90BB25F39E}" destId="{D3D5736E-8B2C-4853-A22E-0211BF2FAE21}" srcOrd="0" destOrd="0" presId="urn:microsoft.com/office/officeart/2005/8/layout/chevronAccent+Icon"/>
    <dgm:cxn modelId="{9B348610-48D3-4C03-96EB-2B117ACFAD0D}" type="presParOf" srcId="{2B82BCD9-4597-4B51-8A1D-0F90BB25F39E}" destId="{D1DEBE95-108B-47B0-9B73-2FAD8AEF917C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C42B6E-C7F3-49B2-A796-8DF92A0B8528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E511E28-0B91-4177-833E-08C724E55ACF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800" dirty="0"/>
            <a:t>CT Ops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800" dirty="0"/>
            <a:t>IT Ops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800" dirty="0"/>
            <a:t>Sec Ops</a:t>
          </a:r>
          <a:endParaRPr lang="en-US" sz="600" dirty="0"/>
        </a:p>
      </dgm:t>
    </dgm:pt>
    <dgm:pt modelId="{6CFC3127-52A3-47CB-8667-1033CDE1CDCA}" type="parTrans" cxnId="{47B397F8-CEA2-4E53-BCF0-CF210BEDD65E}">
      <dgm:prSet/>
      <dgm:spPr/>
      <dgm:t>
        <a:bodyPr/>
        <a:lstStyle/>
        <a:p>
          <a:endParaRPr lang="en-US"/>
        </a:p>
      </dgm:t>
    </dgm:pt>
    <dgm:pt modelId="{982E8F02-45E0-486A-8026-96DFE84A429B}" type="sibTrans" cxnId="{47B397F8-CEA2-4E53-BCF0-CF210BEDD65E}">
      <dgm:prSet/>
      <dgm:spPr/>
      <dgm:t>
        <a:bodyPr/>
        <a:lstStyle/>
        <a:p>
          <a:endParaRPr lang="en-US"/>
        </a:p>
      </dgm:t>
    </dgm:pt>
    <dgm:pt modelId="{2575FF21-361A-4C66-A818-325EC7D74C06}">
      <dgm:prSet phldrT="[Text]" custT="1"/>
      <dgm:spPr/>
      <dgm:t>
        <a:bodyPr/>
        <a:lstStyle/>
        <a:p>
          <a:r>
            <a:rPr lang="en-US" altLang="zh-CN" sz="800" dirty="0"/>
            <a:t>ICT Ops</a:t>
          </a:r>
        </a:p>
        <a:p>
          <a:r>
            <a:rPr lang="en-US" altLang="zh-CN" sz="800" dirty="0"/>
            <a:t>Sec Ops</a:t>
          </a:r>
          <a:endParaRPr lang="en-US" sz="800" dirty="0"/>
        </a:p>
      </dgm:t>
    </dgm:pt>
    <dgm:pt modelId="{DC08DDAA-03CB-4685-B3A9-7CBC87B6307B}" type="parTrans" cxnId="{23F9C960-7A0E-452F-816E-E604B19EEA47}">
      <dgm:prSet/>
      <dgm:spPr/>
      <dgm:t>
        <a:bodyPr/>
        <a:lstStyle/>
        <a:p>
          <a:endParaRPr lang="en-US"/>
        </a:p>
      </dgm:t>
    </dgm:pt>
    <dgm:pt modelId="{30754D04-14F8-4338-BBF5-2C5665438370}" type="sibTrans" cxnId="{23F9C960-7A0E-452F-816E-E604B19EEA47}">
      <dgm:prSet/>
      <dgm:spPr/>
      <dgm:t>
        <a:bodyPr/>
        <a:lstStyle/>
        <a:p>
          <a:endParaRPr lang="en-US"/>
        </a:p>
      </dgm:t>
    </dgm:pt>
    <dgm:pt modelId="{B80EAB82-3378-49C7-81B1-FAD28738E083}">
      <dgm:prSet phldrT="[Text]" custT="1"/>
      <dgm:spPr/>
      <dgm:t>
        <a:bodyPr/>
        <a:lstStyle/>
        <a:p>
          <a:r>
            <a:rPr lang="en-US" altLang="zh-CN" sz="900" dirty="0"/>
            <a:t>AI ICTS </a:t>
          </a:r>
          <a:r>
            <a:rPr lang="en-US" altLang="zh-CN" sz="900" dirty="0" err="1"/>
            <a:t>ANOps</a:t>
          </a:r>
          <a:endParaRPr lang="en-US" sz="900" dirty="0"/>
        </a:p>
      </dgm:t>
    </dgm:pt>
    <dgm:pt modelId="{31E5DC44-8CFC-4712-A88D-40BA7118070C}" type="parTrans" cxnId="{971273C7-4C33-4E42-BE02-B1DE5247B9A4}">
      <dgm:prSet/>
      <dgm:spPr/>
      <dgm:t>
        <a:bodyPr/>
        <a:lstStyle/>
        <a:p>
          <a:endParaRPr lang="en-US"/>
        </a:p>
      </dgm:t>
    </dgm:pt>
    <dgm:pt modelId="{96A90CAB-22EC-40C2-B874-D6C7404A2860}" type="sibTrans" cxnId="{971273C7-4C33-4E42-BE02-B1DE5247B9A4}">
      <dgm:prSet/>
      <dgm:spPr/>
      <dgm:t>
        <a:bodyPr/>
        <a:lstStyle/>
        <a:p>
          <a:endParaRPr lang="en-US"/>
        </a:p>
      </dgm:t>
    </dgm:pt>
    <dgm:pt modelId="{1A5DE788-15EA-457E-8D61-0278A0F377B0}" type="pres">
      <dgm:prSet presAssocID="{56C42B6E-C7F3-49B2-A796-8DF92A0B8528}" presName="Name0" presStyleCnt="0">
        <dgm:presLayoutVars>
          <dgm:dir/>
          <dgm:resizeHandles val="exact"/>
        </dgm:presLayoutVars>
      </dgm:prSet>
      <dgm:spPr/>
    </dgm:pt>
    <dgm:pt modelId="{F27C2B6D-3014-4A15-A2C0-DD121E81B671}" type="pres">
      <dgm:prSet presAssocID="{BE511E28-0B91-4177-833E-08C724E55ACF}" presName="composite" presStyleCnt="0"/>
      <dgm:spPr/>
    </dgm:pt>
    <dgm:pt modelId="{EE909D6B-E8D6-4E90-A996-DB236D3ED227}" type="pres">
      <dgm:prSet presAssocID="{BE511E28-0B91-4177-833E-08C724E55ACF}" presName="bgChev" presStyleLbl="node1" presStyleIdx="0" presStyleCnt="3"/>
      <dgm:spPr/>
    </dgm:pt>
    <dgm:pt modelId="{11CBB532-3CBC-4FC0-8AFD-0D03435B164B}" type="pres">
      <dgm:prSet presAssocID="{BE511E28-0B91-4177-833E-08C724E55ACF}" presName="txNode" presStyleLbl="fgAcc1" presStyleIdx="0" presStyleCnt="3">
        <dgm:presLayoutVars>
          <dgm:bulletEnabled val="1"/>
        </dgm:presLayoutVars>
      </dgm:prSet>
      <dgm:spPr/>
    </dgm:pt>
    <dgm:pt modelId="{513198F4-B988-4AFE-A152-F504609CDA1B}" type="pres">
      <dgm:prSet presAssocID="{982E8F02-45E0-486A-8026-96DFE84A429B}" presName="compositeSpace" presStyleCnt="0"/>
      <dgm:spPr/>
    </dgm:pt>
    <dgm:pt modelId="{89A5CD45-54F9-4736-A509-C9507553224D}" type="pres">
      <dgm:prSet presAssocID="{2575FF21-361A-4C66-A818-325EC7D74C06}" presName="composite" presStyleCnt="0"/>
      <dgm:spPr/>
    </dgm:pt>
    <dgm:pt modelId="{32F981E2-E783-4ED4-A95B-F2817BA411A6}" type="pres">
      <dgm:prSet presAssocID="{2575FF21-361A-4C66-A818-325EC7D74C06}" presName="bgChev" presStyleLbl="node1" presStyleIdx="1" presStyleCnt="3"/>
      <dgm:spPr/>
    </dgm:pt>
    <dgm:pt modelId="{628CED71-7ECC-4393-8EDB-7936C365EF58}" type="pres">
      <dgm:prSet presAssocID="{2575FF21-361A-4C66-A818-325EC7D74C06}" presName="txNode" presStyleLbl="fgAcc1" presStyleIdx="1" presStyleCnt="3">
        <dgm:presLayoutVars>
          <dgm:bulletEnabled val="1"/>
        </dgm:presLayoutVars>
      </dgm:prSet>
      <dgm:spPr/>
    </dgm:pt>
    <dgm:pt modelId="{4666E158-7394-4255-BC25-A331273BEA2F}" type="pres">
      <dgm:prSet presAssocID="{30754D04-14F8-4338-BBF5-2C5665438370}" presName="compositeSpace" presStyleCnt="0"/>
      <dgm:spPr/>
    </dgm:pt>
    <dgm:pt modelId="{67AA93C1-6333-405C-A857-C60DF65592B0}" type="pres">
      <dgm:prSet presAssocID="{B80EAB82-3378-49C7-81B1-FAD28738E083}" presName="composite" presStyleCnt="0"/>
      <dgm:spPr/>
    </dgm:pt>
    <dgm:pt modelId="{0F1E2D0B-9000-4624-B0E7-66F26D6A5B7E}" type="pres">
      <dgm:prSet presAssocID="{B80EAB82-3378-49C7-81B1-FAD28738E083}" presName="bgChev" presStyleLbl="node1" presStyleIdx="2" presStyleCnt="3"/>
      <dgm:spPr/>
    </dgm:pt>
    <dgm:pt modelId="{B372969E-B460-4477-9DC5-B395C0E6B606}" type="pres">
      <dgm:prSet presAssocID="{B80EAB82-3378-49C7-81B1-FAD28738E083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31C4602-B6F7-4F30-BF2B-B19CED69CF77}" type="presOf" srcId="{2575FF21-361A-4C66-A818-325EC7D74C06}" destId="{628CED71-7ECC-4393-8EDB-7936C365EF58}" srcOrd="0" destOrd="0" presId="urn:microsoft.com/office/officeart/2005/8/layout/chevronAccent+Icon"/>
    <dgm:cxn modelId="{8FEC870D-8B6B-413E-A94A-E58FD4B35336}" type="presOf" srcId="{B80EAB82-3378-49C7-81B1-FAD28738E083}" destId="{B372969E-B460-4477-9DC5-B395C0E6B606}" srcOrd="0" destOrd="0" presId="urn:microsoft.com/office/officeart/2005/8/layout/chevronAccent+Icon"/>
    <dgm:cxn modelId="{B5391D35-2364-4B76-9F2D-96B13D400C22}" type="presOf" srcId="{BE511E28-0B91-4177-833E-08C724E55ACF}" destId="{11CBB532-3CBC-4FC0-8AFD-0D03435B164B}" srcOrd="0" destOrd="0" presId="urn:microsoft.com/office/officeart/2005/8/layout/chevronAccent+Icon"/>
    <dgm:cxn modelId="{23F9C960-7A0E-452F-816E-E604B19EEA47}" srcId="{56C42B6E-C7F3-49B2-A796-8DF92A0B8528}" destId="{2575FF21-361A-4C66-A818-325EC7D74C06}" srcOrd="1" destOrd="0" parTransId="{DC08DDAA-03CB-4685-B3A9-7CBC87B6307B}" sibTransId="{30754D04-14F8-4338-BBF5-2C5665438370}"/>
    <dgm:cxn modelId="{971273C7-4C33-4E42-BE02-B1DE5247B9A4}" srcId="{56C42B6E-C7F3-49B2-A796-8DF92A0B8528}" destId="{B80EAB82-3378-49C7-81B1-FAD28738E083}" srcOrd="2" destOrd="0" parTransId="{31E5DC44-8CFC-4712-A88D-40BA7118070C}" sibTransId="{96A90CAB-22EC-40C2-B874-D6C7404A2860}"/>
    <dgm:cxn modelId="{47B397F8-CEA2-4E53-BCF0-CF210BEDD65E}" srcId="{56C42B6E-C7F3-49B2-A796-8DF92A0B8528}" destId="{BE511E28-0B91-4177-833E-08C724E55ACF}" srcOrd="0" destOrd="0" parTransId="{6CFC3127-52A3-47CB-8667-1033CDE1CDCA}" sibTransId="{982E8F02-45E0-486A-8026-96DFE84A429B}"/>
    <dgm:cxn modelId="{593A5BF9-537C-480A-A740-3EB94862A8E0}" type="presOf" srcId="{56C42B6E-C7F3-49B2-A796-8DF92A0B8528}" destId="{1A5DE788-15EA-457E-8D61-0278A0F377B0}" srcOrd="0" destOrd="0" presId="urn:microsoft.com/office/officeart/2005/8/layout/chevronAccent+Icon"/>
    <dgm:cxn modelId="{D9371759-B0F3-4816-96A2-3C22C95BE580}" type="presParOf" srcId="{1A5DE788-15EA-457E-8D61-0278A0F377B0}" destId="{F27C2B6D-3014-4A15-A2C0-DD121E81B671}" srcOrd="0" destOrd="0" presId="urn:microsoft.com/office/officeart/2005/8/layout/chevronAccent+Icon"/>
    <dgm:cxn modelId="{DD386FE7-0DAB-4CCC-ADB6-EE998F235FA7}" type="presParOf" srcId="{F27C2B6D-3014-4A15-A2C0-DD121E81B671}" destId="{EE909D6B-E8D6-4E90-A996-DB236D3ED227}" srcOrd="0" destOrd="0" presId="urn:microsoft.com/office/officeart/2005/8/layout/chevronAccent+Icon"/>
    <dgm:cxn modelId="{B1FE2442-B6AA-41B4-A0AB-A4CE3351CF4C}" type="presParOf" srcId="{F27C2B6D-3014-4A15-A2C0-DD121E81B671}" destId="{11CBB532-3CBC-4FC0-8AFD-0D03435B164B}" srcOrd="1" destOrd="0" presId="urn:microsoft.com/office/officeart/2005/8/layout/chevronAccent+Icon"/>
    <dgm:cxn modelId="{28B0C372-D5B5-4447-B06D-86F965EBFB1B}" type="presParOf" srcId="{1A5DE788-15EA-457E-8D61-0278A0F377B0}" destId="{513198F4-B988-4AFE-A152-F504609CDA1B}" srcOrd="1" destOrd="0" presId="urn:microsoft.com/office/officeart/2005/8/layout/chevronAccent+Icon"/>
    <dgm:cxn modelId="{6F710865-879B-4BDB-81F3-ADF26F0E7D23}" type="presParOf" srcId="{1A5DE788-15EA-457E-8D61-0278A0F377B0}" destId="{89A5CD45-54F9-4736-A509-C9507553224D}" srcOrd="2" destOrd="0" presId="urn:microsoft.com/office/officeart/2005/8/layout/chevronAccent+Icon"/>
    <dgm:cxn modelId="{D9AEAC19-118D-4D82-BFEA-942F864BE775}" type="presParOf" srcId="{89A5CD45-54F9-4736-A509-C9507553224D}" destId="{32F981E2-E783-4ED4-A95B-F2817BA411A6}" srcOrd="0" destOrd="0" presId="urn:microsoft.com/office/officeart/2005/8/layout/chevronAccent+Icon"/>
    <dgm:cxn modelId="{CA1077B6-4D09-4C1B-A7F9-E93D2FC2C26A}" type="presParOf" srcId="{89A5CD45-54F9-4736-A509-C9507553224D}" destId="{628CED71-7ECC-4393-8EDB-7936C365EF58}" srcOrd="1" destOrd="0" presId="urn:microsoft.com/office/officeart/2005/8/layout/chevronAccent+Icon"/>
    <dgm:cxn modelId="{C8A678B7-CC0C-4191-9AEC-697C87DCEF11}" type="presParOf" srcId="{1A5DE788-15EA-457E-8D61-0278A0F377B0}" destId="{4666E158-7394-4255-BC25-A331273BEA2F}" srcOrd="3" destOrd="0" presId="urn:microsoft.com/office/officeart/2005/8/layout/chevronAccent+Icon"/>
    <dgm:cxn modelId="{272F955A-0A38-4D8B-9188-A0A4E0E16D61}" type="presParOf" srcId="{1A5DE788-15EA-457E-8D61-0278A0F377B0}" destId="{67AA93C1-6333-405C-A857-C60DF65592B0}" srcOrd="4" destOrd="0" presId="urn:microsoft.com/office/officeart/2005/8/layout/chevronAccent+Icon"/>
    <dgm:cxn modelId="{3C3FBA05-5A11-44E0-B078-EBA7469A9667}" type="presParOf" srcId="{67AA93C1-6333-405C-A857-C60DF65592B0}" destId="{0F1E2D0B-9000-4624-B0E7-66F26D6A5B7E}" srcOrd="0" destOrd="0" presId="urn:microsoft.com/office/officeart/2005/8/layout/chevronAccent+Icon"/>
    <dgm:cxn modelId="{23D1DE24-4C1C-495D-A6C3-2563077F6FE4}" type="presParOf" srcId="{67AA93C1-6333-405C-A857-C60DF65592B0}" destId="{B372969E-B460-4477-9DC5-B395C0E6B606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9D6B-E8D6-4E90-A996-DB236D3ED227}">
      <dsp:nvSpPr>
        <dsp:cNvPr id="0" name=""/>
        <dsp:cNvSpPr/>
      </dsp:nvSpPr>
      <dsp:spPr>
        <a:xfrm>
          <a:off x="540" y="0"/>
          <a:ext cx="1357274" cy="326463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BB532-3CBC-4FC0-8AFD-0D03435B164B}">
      <dsp:nvSpPr>
        <dsp:cNvPr id="0" name=""/>
        <dsp:cNvSpPr/>
      </dsp:nvSpPr>
      <dsp:spPr>
        <a:xfrm>
          <a:off x="362480" y="81615"/>
          <a:ext cx="1146142" cy="32646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Connectivity</a:t>
          </a:r>
        </a:p>
        <a:p>
          <a:pPr marL="0" lvl="0" indent="0" algn="ctr" defTabSz="40005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Provider</a:t>
          </a:r>
          <a:endParaRPr lang="en-US" sz="900" kern="1200" dirty="0"/>
        </a:p>
      </dsp:txBody>
      <dsp:txXfrm>
        <a:off x="372042" y="91177"/>
        <a:ext cx="1127018" cy="307339"/>
      </dsp:txXfrm>
    </dsp:sp>
    <dsp:sp modelId="{32F981E2-E783-4ED4-A95B-F2817BA411A6}">
      <dsp:nvSpPr>
        <dsp:cNvPr id="0" name=""/>
        <dsp:cNvSpPr/>
      </dsp:nvSpPr>
      <dsp:spPr>
        <a:xfrm>
          <a:off x="1550849" y="0"/>
          <a:ext cx="1357274" cy="326463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CED71-7ECC-4393-8EDB-7936C365EF58}">
      <dsp:nvSpPr>
        <dsp:cNvPr id="0" name=""/>
        <dsp:cNvSpPr/>
      </dsp:nvSpPr>
      <dsp:spPr>
        <a:xfrm>
          <a:off x="1912789" y="81615"/>
          <a:ext cx="1146142" cy="32646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Network Service 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Provider</a:t>
          </a:r>
        </a:p>
      </dsp:txBody>
      <dsp:txXfrm>
        <a:off x="1922351" y="91177"/>
        <a:ext cx="1127018" cy="307339"/>
      </dsp:txXfrm>
    </dsp:sp>
    <dsp:sp modelId="{0F1E2D0B-9000-4624-B0E7-66F26D6A5B7E}">
      <dsp:nvSpPr>
        <dsp:cNvPr id="0" name=""/>
        <dsp:cNvSpPr/>
      </dsp:nvSpPr>
      <dsp:spPr>
        <a:xfrm>
          <a:off x="3101158" y="0"/>
          <a:ext cx="1357274" cy="326463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2969E-B460-4477-9DC5-B395C0E6B606}">
      <dsp:nvSpPr>
        <dsp:cNvPr id="0" name=""/>
        <dsp:cNvSpPr/>
      </dsp:nvSpPr>
      <dsp:spPr>
        <a:xfrm>
          <a:off x="3463638" y="81615"/>
          <a:ext cx="1146142" cy="32646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Digital Service</a:t>
          </a:r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900" kern="1200" dirty="0"/>
            <a:t>Provider</a:t>
          </a:r>
          <a:endParaRPr lang="en-US" sz="900" kern="1200" dirty="0"/>
        </a:p>
      </dsp:txBody>
      <dsp:txXfrm>
        <a:off x="3473200" y="91177"/>
        <a:ext cx="1127018" cy="3073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08B19-9764-4E11-AEFB-392A8DED4BEE}">
      <dsp:nvSpPr>
        <dsp:cNvPr id="0" name=""/>
        <dsp:cNvSpPr/>
      </dsp:nvSpPr>
      <dsp:spPr>
        <a:xfrm>
          <a:off x="1967" y="0"/>
          <a:ext cx="2044014" cy="342060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A99AC-A745-4863-8238-1F855AEB638A}">
      <dsp:nvSpPr>
        <dsp:cNvPr id="0" name=""/>
        <dsp:cNvSpPr/>
      </dsp:nvSpPr>
      <dsp:spPr>
        <a:xfrm>
          <a:off x="345537" y="85515"/>
          <a:ext cx="1726056" cy="3420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Connectivity business</a:t>
          </a:r>
          <a:endParaRPr lang="en-US" sz="900" kern="1200" dirty="0"/>
        </a:p>
      </dsp:txBody>
      <dsp:txXfrm>
        <a:off x="355556" y="95534"/>
        <a:ext cx="1706018" cy="322022"/>
      </dsp:txXfrm>
    </dsp:sp>
    <dsp:sp modelId="{D3D5736E-8B2C-4853-A22E-0211BF2FAE21}">
      <dsp:nvSpPr>
        <dsp:cNvPr id="0" name=""/>
        <dsp:cNvSpPr/>
      </dsp:nvSpPr>
      <dsp:spPr>
        <a:xfrm>
          <a:off x="2336686" y="0"/>
          <a:ext cx="2044014" cy="342060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EBE95-108B-47B0-9B73-2FAD8AEF917C}">
      <dsp:nvSpPr>
        <dsp:cNvPr id="0" name=""/>
        <dsp:cNvSpPr/>
      </dsp:nvSpPr>
      <dsp:spPr>
        <a:xfrm>
          <a:off x="2881756" y="85515"/>
          <a:ext cx="1726056" cy="342060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Platform business</a:t>
          </a:r>
          <a:endParaRPr lang="en-US" sz="900" kern="1200" dirty="0"/>
        </a:p>
      </dsp:txBody>
      <dsp:txXfrm>
        <a:off x="2891775" y="95534"/>
        <a:ext cx="1706018" cy="322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09D6B-E8D6-4E90-A996-DB236D3ED227}">
      <dsp:nvSpPr>
        <dsp:cNvPr id="0" name=""/>
        <dsp:cNvSpPr/>
      </dsp:nvSpPr>
      <dsp:spPr>
        <a:xfrm>
          <a:off x="540" y="0"/>
          <a:ext cx="1357274" cy="381343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CBB532-3CBC-4FC0-8AFD-0D03435B164B}">
      <dsp:nvSpPr>
        <dsp:cNvPr id="0" name=""/>
        <dsp:cNvSpPr/>
      </dsp:nvSpPr>
      <dsp:spPr>
        <a:xfrm>
          <a:off x="362480" y="95336"/>
          <a:ext cx="1146142" cy="38134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/>
            <a:t>CT Ops</a:t>
          </a:r>
        </a:p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/>
            <a:t>IT Ops</a:t>
          </a:r>
        </a:p>
        <a:p>
          <a:pPr marL="0" lvl="0" indent="0" algn="ctr" defTabSz="3556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US" altLang="zh-CN" sz="800" kern="1200" dirty="0"/>
            <a:t>Sec Ops</a:t>
          </a:r>
          <a:endParaRPr lang="en-US" sz="600" kern="1200" dirty="0"/>
        </a:p>
      </dsp:txBody>
      <dsp:txXfrm>
        <a:off x="373649" y="106505"/>
        <a:ext cx="1123804" cy="359005"/>
      </dsp:txXfrm>
    </dsp:sp>
    <dsp:sp modelId="{32F981E2-E783-4ED4-A95B-F2817BA411A6}">
      <dsp:nvSpPr>
        <dsp:cNvPr id="0" name=""/>
        <dsp:cNvSpPr/>
      </dsp:nvSpPr>
      <dsp:spPr>
        <a:xfrm>
          <a:off x="1550849" y="0"/>
          <a:ext cx="1357274" cy="381343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8CED71-7ECC-4393-8EDB-7936C365EF58}">
      <dsp:nvSpPr>
        <dsp:cNvPr id="0" name=""/>
        <dsp:cNvSpPr/>
      </dsp:nvSpPr>
      <dsp:spPr>
        <a:xfrm>
          <a:off x="1912789" y="95336"/>
          <a:ext cx="1146142" cy="381343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ICT Ops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Sec Ops</a:t>
          </a:r>
          <a:endParaRPr lang="en-US" sz="800" kern="1200" dirty="0"/>
        </a:p>
      </dsp:txBody>
      <dsp:txXfrm>
        <a:off x="1923958" y="106505"/>
        <a:ext cx="1123804" cy="359005"/>
      </dsp:txXfrm>
    </dsp:sp>
    <dsp:sp modelId="{0F1E2D0B-9000-4624-B0E7-66F26D6A5B7E}">
      <dsp:nvSpPr>
        <dsp:cNvPr id="0" name=""/>
        <dsp:cNvSpPr/>
      </dsp:nvSpPr>
      <dsp:spPr>
        <a:xfrm>
          <a:off x="3101158" y="0"/>
          <a:ext cx="1357274" cy="381344"/>
        </a:xfrm>
        <a:prstGeom prst="chevron">
          <a:avLst>
            <a:gd name="adj" fmla="val 4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72969E-B460-4477-9DC5-B395C0E6B606}">
      <dsp:nvSpPr>
        <dsp:cNvPr id="0" name=""/>
        <dsp:cNvSpPr/>
      </dsp:nvSpPr>
      <dsp:spPr>
        <a:xfrm>
          <a:off x="3463097" y="95335"/>
          <a:ext cx="1146142" cy="381344"/>
        </a:xfrm>
        <a:prstGeom prst="roundRect">
          <a:avLst>
            <a:gd name="adj" fmla="val 10000"/>
          </a:avLst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AI ICTS </a:t>
          </a:r>
          <a:r>
            <a:rPr lang="en-US" altLang="zh-CN" sz="900" kern="1200" dirty="0" err="1"/>
            <a:t>ANOps</a:t>
          </a:r>
          <a:endParaRPr lang="en-US" sz="900" kern="1200" dirty="0"/>
        </a:p>
      </dsp:txBody>
      <dsp:txXfrm>
        <a:off x="3474266" y="106504"/>
        <a:ext cx="1123804" cy="359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F565BB-66C2-4792-8CD9-CB6FAEAACB4A}" type="datetimeFigureOut">
              <a:rPr lang="zh-CN" altLang="en-US" smtClean="0"/>
              <a:t>2021/3/10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CE968-001E-4D4F-91BB-DCA9914BBE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08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7326F3-4732-B74B-9C70-D0992466E49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-122"/>
                <a:ea typeface="+mn-ea"/>
                <a:cs typeface="+mn-cs"/>
              </a:rPr>
              <a:pPr marL="0" marR="0" lvl="0" indent="0" algn="r" defTabSz="9144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82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54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098129-3C3C-4670-A314-68C5E8211DD4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1343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1200" dirty="0">
                <a:latin typeface="Huawei Sans" panose="020C0503030203020204" pitchFamily="34" charset="0"/>
              </a:rPr>
              <a:t>China Mobile vigorously promotes ADN research </a:t>
            </a:r>
            <a:r>
              <a:rPr lang="en-US" sz="1200" dirty="0">
                <a:latin typeface="Huawei Sans" panose="020C0503030203020204" pitchFamily="34" charset="0"/>
              </a:rPr>
              <a:t>and </a:t>
            </a:r>
            <a:r>
              <a:rPr sz="1200" dirty="0">
                <a:latin typeface="Huawei Sans" panose="020C0503030203020204" pitchFamily="34" charset="0"/>
              </a:rPr>
              <a:t>practices</a:t>
            </a:r>
            <a:r>
              <a:rPr lang="en-US" sz="1200" dirty="0">
                <a:latin typeface="Huawei Sans" panose="020C0503030203020204" pitchFamily="34" charset="0"/>
              </a:rPr>
              <a:t>,</a:t>
            </a:r>
            <a:r>
              <a:rPr sz="1200" dirty="0">
                <a:latin typeface="Huawei Sans" panose="020C0503030203020204" pitchFamily="34" charset="0"/>
              </a:rPr>
              <a:t> </a:t>
            </a:r>
            <a:r>
              <a:rPr lang="en-US" sz="1200" dirty="0">
                <a:latin typeface="Huawei Sans" panose="020C0503030203020204" pitchFamily="34" charset="0"/>
              </a:rPr>
              <a:t>while</a:t>
            </a:r>
            <a:r>
              <a:rPr lang="en-US" sz="1200" baseline="0" dirty="0">
                <a:latin typeface="Huawei Sans" panose="020C0503030203020204" pitchFamily="34" charset="0"/>
              </a:rPr>
              <a:t> also using </a:t>
            </a:r>
            <a:r>
              <a:rPr sz="1200" dirty="0">
                <a:latin typeface="Huawei Sans" panose="020C0503030203020204" pitchFamily="34" charset="0"/>
              </a:rPr>
              <a:t>AI technologies to improve O&amp;M efficiency, network quality, and service agility.</a:t>
            </a:r>
            <a:endParaRPr lang="zh-CN" altLang="zh-CN" sz="1200" b="1" dirty="0">
              <a:solidFill>
                <a:srgbClr val="0070C0"/>
              </a:solidFill>
              <a:latin typeface="Huawei Sans" panose="020C0503030203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Intelligent mining of mass data helps detect hidden risks, locate the root causes of alarms,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and 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intelligently preprocess faults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, improving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 O&amp;M efficiency.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  <a:latin typeface="Huawei Sans" panose="020C0503030203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Intelligent analysis of performance indicators helps proactively identify and automatically process poor-quality services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,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 improv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ing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 network quality.</a:t>
            </a:r>
            <a:endParaRPr lang="zh-CN" altLang="zh-CN" sz="1200" b="0" dirty="0">
              <a:solidFill>
                <a:schemeClr val="bg1">
                  <a:lumMod val="50000"/>
                </a:schemeClr>
              </a:solidFill>
              <a:latin typeface="Huawei Sans" panose="020C0503030203020204" pitchFamily="34" charset="0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Intelligent modeling based on home network characteristics and customer intents helps accurately identify and solve customer complaints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,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 improv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ing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Huawei Sans" panose="020C0503030203020204" pitchFamily="34" charset="0"/>
              </a:rPr>
              <a:t> customer experience.</a:t>
            </a:r>
            <a:endParaRPr lang="zh-CN" altLang="zh-CN" sz="1200" dirty="0">
              <a:solidFill>
                <a:schemeClr val="bg1">
                  <a:lumMod val="50000"/>
                </a:schemeClr>
              </a:solidFill>
              <a:latin typeface="Huawei Sans" panose="020C0503030203020204" pitchFamily="34" charset="0"/>
              <a:ea typeface="微软雅黑" panose="020B0503020204020204" pitchFamily="34" charset="-122"/>
            </a:endParaRPr>
          </a:p>
          <a:p>
            <a:endParaRPr lang="zh-CN" altLang="en-US" dirty="0">
              <a:latin typeface="Huawei Sans" panose="020C0503030203020204" pitchFamily="34" charset="0"/>
            </a:endParaRPr>
          </a:p>
          <a:p>
            <a:endParaRPr lang="zh-CN" altLang="en-US" dirty="0">
              <a:latin typeface="Huawei Sans" panose="020C0503030203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68F246-B3C9-412E-BD0E-C290D7FBC3C4}" type="slidenum">
              <a:rPr lang="en-US" smtClean="0">
                <a:latin typeface="Huawei Sans" panose="020C0503030203020204" pitchFamily="34" charset="0"/>
              </a:rPr>
              <a:t>16</a:t>
            </a:fld>
            <a:endParaRPr lang="en-US" dirty="0">
              <a:latin typeface="Huawei Sans" panose="020C050303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99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>
                <a:solidFill>
                  <a:prstClr val="black"/>
                </a:solidFill>
                <a:latin typeface="Arial" panose="020B0604020202020204" pitchFamily="34" charset="0"/>
              </a:rPr>
              <a:pPr/>
              <a:t>20</a:t>
            </a:fld>
            <a:endParaRPr lang="en-US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31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AB9F2F-349D-4659-A3BD-BE1D5E86B73F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EFA5EF-5873-4309-8492-F5786FD249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59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BF6CC-4581-4521-BCDB-0CA2E32EFCC2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A53B-D137-4C17-9F2D-35B0243F40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61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786AD-1E05-4FF2-B504-ADA70DBE04E2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815-6F6B-4A19-A526-DA4D432C44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369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7"/>
              </a:lnSpc>
              <a:spcBef>
                <a:spcPts val="0"/>
              </a:spcBef>
              <a:buNone/>
              <a:defRPr sz="3198" baseline="0">
                <a:solidFill>
                  <a:srgbClr val="5757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396" indent="0" algn="ctr">
              <a:buNone/>
              <a:defRPr sz="2596"/>
            </a:lvl2pPr>
            <a:lvl3pPr marL="1186789" indent="0" algn="ctr">
              <a:buNone/>
              <a:defRPr sz="2336"/>
            </a:lvl3pPr>
            <a:lvl4pPr marL="1780185" indent="0" algn="ctr">
              <a:buNone/>
              <a:defRPr sz="2077"/>
            </a:lvl4pPr>
            <a:lvl5pPr marL="2373579" indent="0" algn="ctr">
              <a:buNone/>
              <a:defRPr sz="2077"/>
            </a:lvl5pPr>
            <a:lvl6pPr marL="2966974" indent="0" algn="ctr">
              <a:buNone/>
              <a:defRPr sz="2077"/>
            </a:lvl6pPr>
            <a:lvl7pPr marL="3560368" indent="0" algn="ctr">
              <a:buNone/>
              <a:defRPr sz="2077"/>
            </a:lvl7pPr>
            <a:lvl8pPr marL="4153764" indent="0" algn="ctr">
              <a:buNone/>
              <a:defRPr sz="2077"/>
            </a:lvl8pPr>
            <a:lvl9pPr marL="4747157" indent="0" algn="ctr">
              <a:buNone/>
              <a:defRPr sz="2077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2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393" algn="ctr"/>
              </a:tabLst>
              <a:defRPr sz="1798" baseline="0">
                <a:solidFill>
                  <a:srgbClr val="57575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403" indent="-171014">
              <a:buFont typeface="Arial" panose="020B0604020202020204" pitchFamily="34" charset="0"/>
              <a:buChar char="•"/>
              <a:tabLst>
                <a:tab pos="1207393" algn="ctr"/>
              </a:tabLst>
              <a:defRPr sz="1298" baseline="0"/>
            </a:lvl2pPr>
            <a:lvl3pPr marL="525403" indent="-171014">
              <a:buFont typeface="Arial" panose="020B0604020202020204" pitchFamily="34" charset="0"/>
              <a:buChar char="•"/>
              <a:tabLst>
                <a:tab pos="1207393" algn="ctr"/>
              </a:tabLst>
              <a:defRPr sz="1298" baseline="0"/>
            </a:lvl3pPr>
            <a:lvl4pPr marL="525403" indent="-171014">
              <a:buFont typeface="Arial" panose="020B0604020202020204" pitchFamily="34" charset="0"/>
              <a:buChar char="•"/>
              <a:tabLst>
                <a:tab pos="1207393" algn="ctr"/>
              </a:tabLst>
              <a:defRPr sz="1298" baseline="0"/>
            </a:lvl4pPr>
            <a:lvl5pPr marL="525403" indent="-171014">
              <a:buFont typeface="Arial" panose="020B0604020202020204" pitchFamily="34" charset="0"/>
              <a:buChar char="•"/>
              <a:tabLst>
                <a:tab pos="1207393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1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121920"/>
            <a:ext cx="11521440" cy="51206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85302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11582400" cy="406400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092201"/>
            <a:ext cx="11582400" cy="51816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43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11582400" cy="5588000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03200" y="-58069"/>
            <a:ext cx="10261600" cy="7017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402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3811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ts val="0"/>
              </a:spcBef>
              <a:buNone/>
              <a:defRPr sz="31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662" indent="0" algn="ctr">
              <a:buNone/>
              <a:defRPr sz="2597"/>
            </a:lvl2pPr>
            <a:lvl3pPr marL="1187323" indent="0" algn="ctr">
              <a:buNone/>
              <a:defRPr sz="2337"/>
            </a:lvl3pPr>
            <a:lvl4pPr marL="1780986" indent="0" algn="ctr">
              <a:buNone/>
              <a:defRPr sz="2078"/>
            </a:lvl4pPr>
            <a:lvl5pPr marL="2374648" indent="0" algn="ctr">
              <a:buNone/>
              <a:defRPr sz="2078"/>
            </a:lvl5pPr>
            <a:lvl6pPr marL="2968309" indent="0" algn="ctr">
              <a:buNone/>
              <a:defRPr sz="2078"/>
            </a:lvl6pPr>
            <a:lvl7pPr marL="3561971" indent="0" algn="ctr">
              <a:buNone/>
              <a:defRPr sz="2078"/>
            </a:lvl7pPr>
            <a:lvl8pPr marL="4155634" indent="0" algn="ctr">
              <a:buNone/>
              <a:defRPr sz="2078"/>
            </a:lvl8pPr>
            <a:lvl9pPr marL="4749295" indent="0" algn="ctr">
              <a:buNone/>
              <a:defRPr sz="2078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5738" y="1512876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7931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8894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605" algn="ctr"/>
              </a:tabLst>
              <a:defRPr sz="15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136" marR="0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605" algn="ctr"/>
              </a:tabLst>
              <a:defRPr sz="1298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4pPr>
            <a:lvl5pPr marL="525640" indent="-171091">
              <a:buFont typeface="Arial" panose="020B0604020202020204" pitchFamily="34" charset="0"/>
              <a:buChar char="•"/>
              <a:tabLst>
                <a:tab pos="1207937" algn="ctr"/>
              </a:tabLst>
              <a:defRPr sz="1298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894" marR="0" lvl="1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136" marR="0" lvl="2" indent="-168208" algn="l" defTabSz="11873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605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952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773E5-FE8B-4AE1-A14C-BDD9CC535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519A6-7B49-4EDA-9001-74369CBD05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B4AB2-0AAD-4B76-BBE7-02D70803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8523A-5792-4E19-B1A6-AEC07A437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7A0F-8F4B-4085-BF7E-26C72011F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155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CB2A2-8FD8-4AD1-A0EE-456147462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6B97A-1709-4EA4-AEBB-CE12ED42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83A5B-F417-46AB-83ED-B08E563C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767B-AEEE-4DE8-9335-52D07B901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7008D-D6F0-43D6-BCAE-A21D0578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82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F259EB-AFC9-44D1-8B1E-12D2DA569033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88BDCF-91BA-4F12-B590-841FA55E967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89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364D4-5CA9-49FD-B1E6-FB7284F94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0574E-6B33-49AF-B4F6-2EEFA5B41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093C95-856A-48B2-9EEF-47046A3E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8DCEB-0E00-4979-B508-1B850B8A9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46818-B7BC-41EB-9136-43FDA3B8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122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75B2B-7719-4D58-AD96-69AF0113F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EE896-8703-4B9F-A6B6-E9F227993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B0F2E-1BC8-475A-A701-C0A82AB39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13DFE-A0D3-480F-9AB9-64932D58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2F3A0-422A-48E4-9B1C-68197D096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C33B7-04A7-46B3-BCD4-D4BB75D2F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5765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E2597-BB70-42ED-BCCD-FBB158D3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BB29C0-F9C8-4004-ABE6-D6B27AFBC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4CD6F-2810-4404-AA75-C6482297C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EC67A7-FA37-4408-879C-A28CAA5E45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8DDD0-5ED9-40D9-A9FF-650E8ED794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70A7C0-440E-453A-841B-14F4537B2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B7D2D-0858-41CF-9C31-0E1031D6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1B7E8-2C73-496B-AE25-AD75049E2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461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0BA2-19DB-4B02-A089-AED30951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738A6-A6FF-41DC-8D72-0367DC09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5BA73-6659-45F3-BBE6-FF984C435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EF885F-3F75-48B7-84C0-F6FE1352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464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DCB382-396E-4556-8AC4-0DC715874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1CA9A1-78C5-488C-8AE9-A8C7B47D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61BF8-A40C-49EC-A746-7AE1131AD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319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DBE7E-D49C-4EB3-8E41-470FEED58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84C2A-C2DB-4AB3-9032-BF86D9FDB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921D1-73CF-45D2-A9E6-E80393A65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4A2413-ECE9-416E-B353-DF31E53F3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DC364-DEAD-469A-842B-C59C8AF7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3E649-120E-4324-AD9B-DB61637E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961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ABB39-ED32-48E9-B633-1B1677B02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5D9BB8-AADB-42AA-BAC9-0BD73E4792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C70F7F-0BF9-4684-9217-27B2BCD8DD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4AA3F7-2A6F-401E-A456-16D888E93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1E933-DEF0-4A64-A904-561FAE395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3EF1EB-175C-4B60-8D5E-CB313FDB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715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8BE6-57FD-4655-9873-ADFDEF6A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B602B1-276E-4D55-86A2-9D13B8D4D1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1D8C5-BB01-4703-B059-FA1C4E62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58D50-98EB-4CDD-A7B7-5123221B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D9FF1-094B-47EA-BB0A-BF9FE6705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94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0BA603-DE95-4100-8F8A-9F7BB0B0BE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848BE-BB36-4B9C-89CD-EB3A6F88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F2A7B-4189-4D44-B9F2-A2F5A18BB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AFCD8-5A32-4609-8330-9C13E9B8A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F33C7-871D-4B5C-834A-6E703012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939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685800"/>
            <a:ext cx="11582400" cy="5588000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203200" y="41413"/>
            <a:ext cx="10261600" cy="5027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958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16E20-EEB8-4318-B9B7-0C5F4D273FE4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55357-3EB9-49B6-8226-C599E90871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3801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11582400" cy="406400"/>
          </a:xfrm>
        </p:spPr>
        <p:txBody>
          <a:bodyPr anchor="b">
            <a:noAutofit/>
          </a:bodyPr>
          <a:lstStyle>
            <a:lvl1pPr marL="0" indent="0">
              <a:buNone/>
              <a:defRPr sz="2133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092201"/>
            <a:ext cx="11582400" cy="51816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283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426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Co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222394-6F4C-E84D-956F-C70A4CAA3E55}"/>
              </a:ext>
            </a:extLst>
          </p:cNvPr>
          <p:cNvSpPr/>
          <p:nvPr userDrawn="1"/>
        </p:nvSpPr>
        <p:spPr>
          <a:xfrm>
            <a:off x="9550400" y="5257800"/>
            <a:ext cx="2946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B8F36D1-8CFC-454E-BD9A-0D15AFCC31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842" t="30406" b="14139"/>
          <a:stretch/>
        </p:blipFill>
        <p:spPr>
          <a:xfrm>
            <a:off x="0" y="2600"/>
            <a:ext cx="12192000" cy="68554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C6D711A-2598-7B49-BF27-12858A4DE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2514601"/>
            <a:ext cx="10363200" cy="1219199"/>
          </a:xfrm>
        </p:spPr>
        <p:txBody>
          <a:bodyPr anchor="t">
            <a:normAutofit/>
          </a:bodyPr>
          <a:lstStyle>
            <a:lvl1pPr>
              <a:defRPr sz="5333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592E77C-308D-6E4A-8D6B-CFD846B069B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42418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BFA482A-60E2-E04D-B615-B1A675B6D16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0" y="39370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5827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Co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550400" y="5257800"/>
            <a:ext cx="2946400" cy="1828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CF64E19-6FB7-D94A-8D99-C31811DB35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842" t="30406" b="14139"/>
          <a:stretch/>
        </p:blipFill>
        <p:spPr>
          <a:xfrm>
            <a:off x="0" y="2600"/>
            <a:ext cx="12192000" cy="68554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E383AD-0F0D-674F-94A7-BD7B133E0B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400" y="2108201"/>
            <a:ext cx="10363200" cy="1107996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Click to edit Master title style 2 line title</a:t>
            </a:r>
            <a:br>
              <a:rPr lang="en-GB" dirty="0"/>
            </a:br>
            <a:r>
              <a:rPr lang="en-GB" dirty="0"/>
              <a:t>Click to edit Master title style 2 line title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5367C8D-B7DB-8649-821D-585937A9F3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06400" y="39370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8F1041-3ABB-0947-B92A-B49586EB81CD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06400" y="36322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126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416800" y="5969000"/>
            <a:ext cx="4775200" cy="889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787400"/>
            <a:ext cx="12192000" cy="538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55626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accent3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06400" y="52578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chemeClr val="tx1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" name="Picture 11" descr="TMForum_Logo2018.RedGray-CMYK-NEW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0" y="76201"/>
            <a:ext cx="1422400" cy="431113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2514601"/>
            <a:ext cx="7112000" cy="1077218"/>
          </a:xfrm>
        </p:spPr>
        <p:txBody>
          <a:bodyPr numCol="1" anchor="t"/>
          <a:lstStyle>
            <a:lvl1pPr>
              <a:defRPr sz="3200">
                <a:solidFill>
                  <a:srgbClr val="1D2F3A"/>
                </a:solidFill>
              </a:defRPr>
            </a:lvl1pPr>
          </a:lstStyle>
          <a:p>
            <a:r>
              <a:rPr lang="en-GB" dirty="0"/>
              <a:t>Click to edit Master title style 2 line</a:t>
            </a:r>
            <a:br>
              <a:rPr lang="en-GB" dirty="0"/>
            </a:br>
            <a:r>
              <a:rPr lang="en-GB" dirty="0"/>
              <a:t>Click to edit Master title style 2 line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57F5C0D-525D-7F46-AF83-73D974ADB5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alphaModFix amt="3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050" t="22847" r="16708"/>
          <a:stretch/>
        </p:blipFill>
        <p:spPr>
          <a:xfrm rot="17857185">
            <a:off x="-1337035" y="-870243"/>
            <a:ext cx="2877269" cy="22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56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-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76A5EE4-C84C-7F46-A259-B9CA1FD76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842" t="30406" b="14139"/>
          <a:stretch/>
        </p:blipFill>
        <p:spPr>
          <a:xfrm>
            <a:off x="0" y="2600"/>
            <a:ext cx="12192000" cy="68554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CA4BF9-6CEC-BC4C-9D6D-52E5A0E6977B}"/>
              </a:ext>
            </a:extLst>
          </p:cNvPr>
          <p:cNvSpPr/>
          <p:nvPr userDrawn="1"/>
        </p:nvSpPr>
        <p:spPr>
          <a:xfrm>
            <a:off x="2573" y="103466"/>
            <a:ext cx="12136545" cy="5967135"/>
          </a:xfrm>
          <a:prstGeom prst="rect">
            <a:avLst/>
          </a:prstGeom>
          <a:gradFill>
            <a:gsLst>
              <a:gs pos="0">
                <a:srgbClr val="0070C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30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53C807A-A279-BB4C-A224-C03BBAAB6FC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787592" y="152765"/>
            <a:ext cx="1208617" cy="270284"/>
            <a:chOff x="2736" y="2155"/>
            <a:chExt cx="2996" cy="67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766944BD-08D9-7E40-B692-4F4295047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5" y="2349"/>
              <a:ext cx="462" cy="476"/>
            </a:xfrm>
            <a:custGeom>
              <a:avLst/>
              <a:gdLst>
                <a:gd name="T0" fmla="*/ 328 w 652"/>
                <a:gd name="T1" fmla="*/ 538 h 666"/>
                <a:gd name="T2" fmla="*/ 328 w 652"/>
                <a:gd name="T3" fmla="*/ 538 h 666"/>
                <a:gd name="T4" fmla="*/ 463 w 652"/>
                <a:gd name="T5" fmla="*/ 322 h 666"/>
                <a:gd name="T6" fmla="*/ 325 w 652"/>
                <a:gd name="T7" fmla="*/ 123 h 666"/>
                <a:gd name="T8" fmla="*/ 189 w 652"/>
                <a:gd name="T9" fmla="*/ 336 h 666"/>
                <a:gd name="T10" fmla="*/ 328 w 652"/>
                <a:gd name="T11" fmla="*/ 538 h 666"/>
                <a:gd name="T12" fmla="*/ 325 w 652"/>
                <a:gd name="T13" fmla="*/ 0 h 666"/>
                <a:gd name="T14" fmla="*/ 325 w 652"/>
                <a:gd name="T15" fmla="*/ 0 h 666"/>
                <a:gd name="T16" fmla="*/ 652 w 652"/>
                <a:gd name="T17" fmla="*/ 330 h 666"/>
                <a:gd name="T18" fmla="*/ 321 w 652"/>
                <a:gd name="T19" fmla="*/ 666 h 666"/>
                <a:gd name="T20" fmla="*/ 0 w 652"/>
                <a:gd name="T21" fmla="*/ 335 h 666"/>
                <a:gd name="T22" fmla="*/ 325 w 652"/>
                <a:gd name="T23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2" h="666">
                  <a:moveTo>
                    <a:pt x="328" y="538"/>
                  </a:moveTo>
                  <a:lnTo>
                    <a:pt x="328" y="538"/>
                  </a:lnTo>
                  <a:cubicBezTo>
                    <a:pt x="409" y="538"/>
                    <a:pt x="463" y="489"/>
                    <a:pt x="463" y="322"/>
                  </a:cubicBezTo>
                  <a:cubicBezTo>
                    <a:pt x="463" y="239"/>
                    <a:pt x="447" y="123"/>
                    <a:pt x="325" y="123"/>
                  </a:cubicBezTo>
                  <a:cubicBezTo>
                    <a:pt x="190" y="123"/>
                    <a:pt x="189" y="279"/>
                    <a:pt x="189" y="336"/>
                  </a:cubicBezTo>
                  <a:cubicBezTo>
                    <a:pt x="189" y="477"/>
                    <a:pt x="237" y="538"/>
                    <a:pt x="328" y="538"/>
                  </a:cubicBezTo>
                  <a:close/>
                  <a:moveTo>
                    <a:pt x="325" y="0"/>
                  </a:moveTo>
                  <a:lnTo>
                    <a:pt x="325" y="0"/>
                  </a:lnTo>
                  <a:cubicBezTo>
                    <a:pt x="553" y="0"/>
                    <a:pt x="652" y="154"/>
                    <a:pt x="652" y="330"/>
                  </a:cubicBezTo>
                  <a:cubicBezTo>
                    <a:pt x="652" y="507"/>
                    <a:pt x="549" y="666"/>
                    <a:pt x="321" y="666"/>
                  </a:cubicBezTo>
                  <a:cubicBezTo>
                    <a:pt x="142" y="666"/>
                    <a:pt x="0" y="556"/>
                    <a:pt x="0" y="335"/>
                  </a:cubicBezTo>
                  <a:cubicBezTo>
                    <a:pt x="0" y="183"/>
                    <a:pt x="77" y="0"/>
                    <a:pt x="325" y="0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BA7F84C-2EFA-1043-8547-664EB3677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351"/>
              <a:ext cx="270" cy="458"/>
            </a:xfrm>
            <a:custGeom>
              <a:avLst/>
              <a:gdLst>
                <a:gd name="T0" fmla="*/ 0 w 382"/>
                <a:gd name="T1" fmla="*/ 9 h 641"/>
                <a:gd name="T2" fmla="*/ 0 w 382"/>
                <a:gd name="T3" fmla="*/ 9 h 641"/>
                <a:gd name="T4" fmla="*/ 168 w 382"/>
                <a:gd name="T5" fmla="*/ 9 h 641"/>
                <a:gd name="T6" fmla="*/ 168 w 382"/>
                <a:gd name="T7" fmla="*/ 130 h 641"/>
                <a:gd name="T8" fmla="*/ 382 w 382"/>
                <a:gd name="T9" fmla="*/ 8 h 641"/>
                <a:gd name="T10" fmla="*/ 382 w 382"/>
                <a:gd name="T11" fmla="*/ 174 h 641"/>
                <a:gd name="T12" fmla="*/ 184 w 382"/>
                <a:gd name="T13" fmla="*/ 331 h 641"/>
                <a:gd name="T14" fmla="*/ 184 w 382"/>
                <a:gd name="T15" fmla="*/ 641 h 641"/>
                <a:gd name="T16" fmla="*/ 0 w 382"/>
                <a:gd name="T17" fmla="*/ 641 h 641"/>
                <a:gd name="T18" fmla="*/ 0 w 382"/>
                <a:gd name="T19" fmla="*/ 9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641">
                  <a:moveTo>
                    <a:pt x="0" y="9"/>
                  </a:moveTo>
                  <a:lnTo>
                    <a:pt x="0" y="9"/>
                  </a:lnTo>
                  <a:lnTo>
                    <a:pt x="168" y="9"/>
                  </a:lnTo>
                  <a:lnTo>
                    <a:pt x="168" y="130"/>
                  </a:lnTo>
                  <a:cubicBezTo>
                    <a:pt x="191" y="76"/>
                    <a:pt x="233" y="0"/>
                    <a:pt x="382" y="8"/>
                  </a:cubicBezTo>
                  <a:lnTo>
                    <a:pt x="382" y="174"/>
                  </a:lnTo>
                  <a:cubicBezTo>
                    <a:pt x="195" y="156"/>
                    <a:pt x="184" y="252"/>
                    <a:pt x="184" y="331"/>
                  </a:cubicBezTo>
                  <a:lnTo>
                    <a:pt x="184" y="641"/>
                  </a:lnTo>
                  <a:lnTo>
                    <a:pt x="0" y="64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26039FF-368E-FA43-AE37-319562E14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350"/>
              <a:ext cx="1002" cy="471"/>
            </a:xfrm>
            <a:custGeom>
              <a:avLst/>
              <a:gdLst>
                <a:gd name="T0" fmla="*/ 1381 w 1415"/>
                <a:gd name="T1" fmla="*/ 102 h 659"/>
                <a:gd name="T2" fmla="*/ 1381 w 1415"/>
                <a:gd name="T3" fmla="*/ 102 h 659"/>
                <a:gd name="T4" fmla="*/ 1188 w 1415"/>
                <a:gd name="T5" fmla="*/ 1 h 659"/>
                <a:gd name="T6" fmla="*/ 985 w 1415"/>
                <a:gd name="T7" fmla="*/ 118 h 659"/>
                <a:gd name="T8" fmla="*/ 787 w 1415"/>
                <a:gd name="T9" fmla="*/ 0 h 659"/>
                <a:gd name="T10" fmla="*/ 594 w 1415"/>
                <a:gd name="T11" fmla="*/ 93 h 659"/>
                <a:gd name="T12" fmla="*/ 594 w 1415"/>
                <a:gd name="T13" fmla="*/ 10 h 659"/>
                <a:gd name="T14" fmla="*/ 586 w 1415"/>
                <a:gd name="T15" fmla="*/ 10 h 659"/>
                <a:gd name="T16" fmla="*/ 408 w 1415"/>
                <a:gd name="T17" fmla="*/ 10 h 659"/>
                <a:gd name="T18" fmla="*/ 406 w 1415"/>
                <a:gd name="T19" fmla="*/ 10 h 659"/>
                <a:gd name="T20" fmla="*/ 406 w 1415"/>
                <a:gd name="T21" fmla="*/ 331 h 659"/>
                <a:gd name="T22" fmla="*/ 287 w 1415"/>
                <a:gd name="T23" fmla="*/ 527 h 659"/>
                <a:gd name="T24" fmla="*/ 189 w 1415"/>
                <a:gd name="T25" fmla="*/ 389 h 659"/>
                <a:gd name="T26" fmla="*/ 189 w 1415"/>
                <a:gd name="T27" fmla="*/ 10 h 659"/>
                <a:gd name="T28" fmla="*/ 1 w 1415"/>
                <a:gd name="T29" fmla="*/ 10 h 659"/>
                <a:gd name="T30" fmla="*/ 1 w 1415"/>
                <a:gd name="T31" fmla="*/ 405 h 659"/>
                <a:gd name="T32" fmla="*/ 41 w 1415"/>
                <a:gd name="T33" fmla="*/ 575 h 659"/>
                <a:gd name="T34" fmla="*/ 232 w 1415"/>
                <a:gd name="T35" fmla="*/ 659 h 659"/>
                <a:gd name="T36" fmla="*/ 416 w 1415"/>
                <a:gd name="T37" fmla="*/ 563 h 659"/>
                <a:gd name="T38" fmla="*/ 416 w 1415"/>
                <a:gd name="T39" fmla="*/ 643 h 659"/>
                <a:gd name="T40" fmla="*/ 422 w 1415"/>
                <a:gd name="T41" fmla="*/ 643 h 659"/>
                <a:gd name="T42" fmla="*/ 597 w 1415"/>
                <a:gd name="T43" fmla="*/ 643 h 659"/>
                <a:gd name="T44" fmla="*/ 604 w 1415"/>
                <a:gd name="T45" fmla="*/ 643 h 659"/>
                <a:gd name="T46" fmla="*/ 604 w 1415"/>
                <a:gd name="T47" fmla="*/ 273 h 659"/>
                <a:gd name="T48" fmla="*/ 719 w 1415"/>
                <a:gd name="T49" fmla="*/ 131 h 659"/>
                <a:gd name="T50" fmla="*/ 821 w 1415"/>
                <a:gd name="T51" fmla="*/ 269 h 659"/>
                <a:gd name="T52" fmla="*/ 821 w 1415"/>
                <a:gd name="T53" fmla="*/ 643 h 659"/>
                <a:gd name="T54" fmla="*/ 1009 w 1415"/>
                <a:gd name="T55" fmla="*/ 643 h 659"/>
                <a:gd name="T56" fmla="*/ 1009 w 1415"/>
                <a:gd name="T57" fmla="*/ 328 h 659"/>
                <a:gd name="T58" fmla="*/ 1122 w 1415"/>
                <a:gd name="T59" fmla="*/ 131 h 659"/>
                <a:gd name="T60" fmla="*/ 1227 w 1415"/>
                <a:gd name="T61" fmla="*/ 273 h 659"/>
                <a:gd name="T62" fmla="*/ 1227 w 1415"/>
                <a:gd name="T63" fmla="*/ 643 h 659"/>
                <a:gd name="T64" fmla="*/ 1414 w 1415"/>
                <a:gd name="T65" fmla="*/ 643 h 659"/>
                <a:gd name="T66" fmla="*/ 1414 w 1415"/>
                <a:gd name="T67" fmla="*/ 288 h 659"/>
                <a:gd name="T68" fmla="*/ 1381 w 1415"/>
                <a:gd name="T69" fmla="*/ 10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5" h="659">
                  <a:moveTo>
                    <a:pt x="1381" y="102"/>
                  </a:moveTo>
                  <a:lnTo>
                    <a:pt x="1381" y="102"/>
                  </a:lnTo>
                  <a:cubicBezTo>
                    <a:pt x="1367" y="77"/>
                    <a:pt x="1315" y="1"/>
                    <a:pt x="1188" y="1"/>
                  </a:cubicBezTo>
                  <a:cubicBezTo>
                    <a:pt x="1123" y="1"/>
                    <a:pt x="1038" y="17"/>
                    <a:pt x="985" y="118"/>
                  </a:cubicBezTo>
                  <a:cubicBezTo>
                    <a:pt x="973" y="88"/>
                    <a:pt x="932" y="0"/>
                    <a:pt x="787" y="0"/>
                  </a:cubicBezTo>
                  <a:cubicBezTo>
                    <a:pt x="663" y="0"/>
                    <a:pt x="614" y="65"/>
                    <a:pt x="594" y="93"/>
                  </a:cubicBezTo>
                  <a:lnTo>
                    <a:pt x="594" y="10"/>
                  </a:lnTo>
                  <a:lnTo>
                    <a:pt x="586" y="10"/>
                  </a:lnTo>
                  <a:lnTo>
                    <a:pt x="408" y="10"/>
                  </a:lnTo>
                  <a:lnTo>
                    <a:pt x="406" y="10"/>
                  </a:lnTo>
                  <a:lnTo>
                    <a:pt x="406" y="331"/>
                  </a:lnTo>
                  <a:cubicBezTo>
                    <a:pt x="406" y="439"/>
                    <a:pt x="406" y="527"/>
                    <a:pt x="287" y="527"/>
                  </a:cubicBezTo>
                  <a:cubicBezTo>
                    <a:pt x="189" y="527"/>
                    <a:pt x="189" y="444"/>
                    <a:pt x="189" y="389"/>
                  </a:cubicBezTo>
                  <a:lnTo>
                    <a:pt x="189" y="10"/>
                  </a:lnTo>
                  <a:lnTo>
                    <a:pt x="1" y="10"/>
                  </a:lnTo>
                  <a:lnTo>
                    <a:pt x="1" y="405"/>
                  </a:lnTo>
                  <a:cubicBezTo>
                    <a:pt x="1" y="436"/>
                    <a:pt x="0" y="523"/>
                    <a:pt x="41" y="575"/>
                  </a:cubicBezTo>
                  <a:cubicBezTo>
                    <a:pt x="76" y="621"/>
                    <a:pt x="147" y="659"/>
                    <a:pt x="232" y="659"/>
                  </a:cubicBezTo>
                  <a:cubicBezTo>
                    <a:pt x="347" y="659"/>
                    <a:pt x="396" y="592"/>
                    <a:pt x="416" y="563"/>
                  </a:cubicBezTo>
                  <a:lnTo>
                    <a:pt x="416" y="643"/>
                  </a:lnTo>
                  <a:lnTo>
                    <a:pt x="422" y="643"/>
                  </a:lnTo>
                  <a:lnTo>
                    <a:pt x="597" y="643"/>
                  </a:lnTo>
                  <a:lnTo>
                    <a:pt x="604" y="643"/>
                  </a:lnTo>
                  <a:lnTo>
                    <a:pt x="604" y="273"/>
                  </a:lnTo>
                  <a:cubicBezTo>
                    <a:pt x="604" y="230"/>
                    <a:pt x="603" y="131"/>
                    <a:pt x="719" y="131"/>
                  </a:cubicBezTo>
                  <a:cubicBezTo>
                    <a:pt x="821" y="131"/>
                    <a:pt x="821" y="221"/>
                    <a:pt x="821" y="269"/>
                  </a:cubicBezTo>
                  <a:lnTo>
                    <a:pt x="821" y="643"/>
                  </a:lnTo>
                  <a:lnTo>
                    <a:pt x="1009" y="643"/>
                  </a:lnTo>
                  <a:lnTo>
                    <a:pt x="1009" y="328"/>
                  </a:lnTo>
                  <a:cubicBezTo>
                    <a:pt x="1009" y="234"/>
                    <a:pt x="1011" y="131"/>
                    <a:pt x="1122" y="131"/>
                  </a:cubicBezTo>
                  <a:cubicBezTo>
                    <a:pt x="1218" y="131"/>
                    <a:pt x="1227" y="206"/>
                    <a:pt x="1227" y="273"/>
                  </a:cubicBezTo>
                  <a:lnTo>
                    <a:pt x="1227" y="643"/>
                  </a:lnTo>
                  <a:lnTo>
                    <a:pt x="1414" y="643"/>
                  </a:lnTo>
                  <a:lnTo>
                    <a:pt x="1414" y="288"/>
                  </a:lnTo>
                  <a:cubicBezTo>
                    <a:pt x="1414" y="233"/>
                    <a:pt x="1415" y="157"/>
                    <a:pt x="1381" y="102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1696D298-EA27-334E-B797-877948E0A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155"/>
              <a:ext cx="395" cy="654"/>
            </a:xfrm>
            <a:custGeom>
              <a:avLst/>
              <a:gdLst>
                <a:gd name="T0" fmla="*/ 558 w 558"/>
                <a:gd name="T1" fmla="*/ 282 h 915"/>
                <a:gd name="T2" fmla="*/ 558 w 558"/>
                <a:gd name="T3" fmla="*/ 282 h 915"/>
                <a:gd name="T4" fmla="*/ 354 w 558"/>
                <a:gd name="T5" fmla="*/ 282 h 915"/>
                <a:gd name="T6" fmla="*/ 354 w 558"/>
                <a:gd name="T7" fmla="*/ 212 h 915"/>
                <a:gd name="T8" fmla="*/ 452 w 558"/>
                <a:gd name="T9" fmla="*/ 130 h 915"/>
                <a:gd name="T10" fmla="*/ 493 w 558"/>
                <a:gd name="T11" fmla="*/ 134 h 915"/>
                <a:gd name="T12" fmla="*/ 493 w 558"/>
                <a:gd name="T13" fmla="*/ 6 h 915"/>
                <a:gd name="T14" fmla="*/ 393 w 558"/>
                <a:gd name="T15" fmla="*/ 0 h 915"/>
                <a:gd name="T16" fmla="*/ 176 w 558"/>
                <a:gd name="T17" fmla="*/ 200 h 915"/>
                <a:gd name="T18" fmla="*/ 176 w 558"/>
                <a:gd name="T19" fmla="*/ 282 h 915"/>
                <a:gd name="T20" fmla="*/ 0 w 558"/>
                <a:gd name="T21" fmla="*/ 282 h 915"/>
                <a:gd name="T22" fmla="*/ 106 w 558"/>
                <a:gd name="T23" fmla="*/ 421 h 915"/>
                <a:gd name="T24" fmla="*/ 176 w 558"/>
                <a:gd name="T25" fmla="*/ 421 h 915"/>
                <a:gd name="T26" fmla="*/ 176 w 558"/>
                <a:gd name="T27" fmla="*/ 915 h 915"/>
                <a:gd name="T28" fmla="*/ 354 w 558"/>
                <a:gd name="T29" fmla="*/ 915 h 915"/>
                <a:gd name="T30" fmla="*/ 354 w 558"/>
                <a:gd name="T31" fmla="*/ 421 h 915"/>
                <a:gd name="T32" fmla="*/ 437 w 558"/>
                <a:gd name="T33" fmla="*/ 421 h 915"/>
                <a:gd name="T34" fmla="*/ 472 w 558"/>
                <a:gd name="T35" fmla="*/ 361 h 915"/>
                <a:gd name="T36" fmla="*/ 558 w 558"/>
                <a:gd name="T37" fmla="*/ 28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8" h="915">
                  <a:moveTo>
                    <a:pt x="558" y="282"/>
                  </a:moveTo>
                  <a:lnTo>
                    <a:pt x="558" y="282"/>
                  </a:lnTo>
                  <a:lnTo>
                    <a:pt x="354" y="282"/>
                  </a:lnTo>
                  <a:lnTo>
                    <a:pt x="354" y="212"/>
                  </a:lnTo>
                  <a:cubicBezTo>
                    <a:pt x="354" y="180"/>
                    <a:pt x="357" y="130"/>
                    <a:pt x="452" y="130"/>
                  </a:cubicBezTo>
                  <a:cubicBezTo>
                    <a:pt x="467" y="130"/>
                    <a:pt x="473" y="131"/>
                    <a:pt x="493" y="134"/>
                  </a:cubicBezTo>
                  <a:lnTo>
                    <a:pt x="493" y="6"/>
                  </a:lnTo>
                  <a:cubicBezTo>
                    <a:pt x="443" y="0"/>
                    <a:pt x="406" y="0"/>
                    <a:pt x="393" y="0"/>
                  </a:cubicBezTo>
                  <a:cubicBezTo>
                    <a:pt x="214" y="0"/>
                    <a:pt x="176" y="89"/>
                    <a:pt x="176" y="200"/>
                  </a:cubicBezTo>
                  <a:lnTo>
                    <a:pt x="176" y="282"/>
                  </a:lnTo>
                  <a:lnTo>
                    <a:pt x="0" y="282"/>
                  </a:lnTo>
                  <a:cubicBezTo>
                    <a:pt x="48" y="312"/>
                    <a:pt x="85" y="362"/>
                    <a:pt x="106" y="421"/>
                  </a:cubicBezTo>
                  <a:lnTo>
                    <a:pt x="176" y="421"/>
                  </a:lnTo>
                  <a:lnTo>
                    <a:pt x="176" y="915"/>
                  </a:lnTo>
                  <a:lnTo>
                    <a:pt x="354" y="915"/>
                  </a:lnTo>
                  <a:lnTo>
                    <a:pt x="354" y="421"/>
                  </a:lnTo>
                  <a:lnTo>
                    <a:pt x="437" y="421"/>
                  </a:lnTo>
                  <a:cubicBezTo>
                    <a:pt x="447" y="401"/>
                    <a:pt x="459" y="378"/>
                    <a:pt x="472" y="361"/>
                  </a:cubicBezTo>
                  <a:cubicBezTo>
                    <a:pt x="496" y="331"/>
                    <a:pt x="525" y="302"/>
                    <a:pt x="558" y="282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EA70E86E-6025-194A-80CD-DE3BEB433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230"/>
              <a:ext cx="273" cy="584"/>
            </a:xfrm>
            <a:custGeom>
              <a:avLst/>
              <a:gdLst>
                <a:gd name="T0" fmla="*/ 217 w 385"/>
                <a:gd name="T1" fmla="*/ 0 h 816"/>
                <a:gd name="T2" fmla="*/ 217 w 385"/>
                <a:gd name="T3" fmla="*/ 0 h 816"/>
                <a:gd name="T4" fmla="*/ 118 w 385"/>
                <a:gd name="T5" fmla="*/ 0 h 816"/>
                <a:gd name="T6" fmla="*/ 118 w 385"/>
                <a:gd name="T7" fmla="*/ 177 h 816"/>
                <a:gd name="T8" fmla="*/ 0 w 385"/>
                <a:gd name="T9" fmla="*/ 177 h 816"/>
                <a:gd name="T10" fmla="*/ 0 w 385"/>
                <a:gd name="T11" fmla="*/ 276 h 816"/>
                <a:gd name="T12" fmla="*/ 118 w 385"/>
                <a:gd name="T13" fmla="*/ 276 h 816"/>
                <a:gd name="T14" fmla="*/ 118 w 385"/>
                <a:gd name="T15" fmla="*/ 640 h 816"/>
                <a:gd name="T16" fmla="*/ 315 w 385"/>
                <a:gd name="T17" fmla="*/ 816 h 816"/>
                <a:gd name="T18" fmla="*/ 385 w 385"/>
                <a:gd name="T19" fmla="*/ 813 h 816"/>
                <a:gd name="T20" fmla="*/ 385 w 385"/>
                <a:gd name="T21" fmla="*/ 719 h 816"/>
                <a:gd name="T22" fmla="*/ 317 w 385"/>
                <a:gd name="T23" fmla="*/ 720 h 816"/>
                <a:gd name="T24" fmla="*/ 217 w 385"/>
                <a:gd name="T25" fmla="*/ 629 h 816"/>
                <a:gd name="T26" fmla="*/ 217 w 385"/>
                <a:gd name="T27" fmla="*/ 276 h 816"/>
                <a:gd name="T28" fmla="*/ 355 w 385"/>
                <a:gd name="T29" fmla="*/ 276 h 816"/>
                <a:gd name="T30" fmla="*/ 355 w 385"/>
                <a:gd name="T31" fmla="*/ 177 h 816"/>
                <a:gd name="T32" fmla="*/ 217 w 385"/>
                <a:gd name="T33" fmla="*/ 177 h 816"/>
                <a:gd name="T34" fmla="*/ 217 w 385"/>
                <a:gd name="T35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5" h="816">
                  <a:moveTo>
                    <a:pt x="217" y="0"/>
                  </a:moveTo>
                  <a:lnTo>
                    <a:pt x="217" y="0"/>
                  </a:lnTo>
                  <a:lnTo>
                    <a:pt x="118" y="0"/>
                  </a:lnTo>
                  <a:lnTo>
                    <a:pt x="118" y="177"/>
                  </a:lnTo>
                  <a:lnTo>
                    <a:pt x="0" y="177"/>
                  </a:lnTo>
                  <a:lnTo>
                    <a:pt x="0" y="276"/>
                  </a:lnTo>
                  <a:lnTo>
                    <a:pt x="118" y="276"/>
                  </a:lnTo>
                  <a:lnTo>
                    <a:pt x="118" y="640"/>
                  </a:lnTo>
                  <a:cubicBezTo>
                    <a:pt x="118" y="757"/>
                    <a:pt x="198" y="816"/>
                    <a:pt x="315" y="816"/>
                  </a:cubicBezTo>
                  <a:cubicBezTo>
                    <a:pt x="346" y="816"/>
                    <a:pt x="362" y="816"/>
                    <a:pt x="385" y="813"/>
                  </a:cubicBezTo>
                  <a:lnTo>
                    <a:pt x="385" y="719"/>
                  </a:lnTo>
                  <a:cubicBezTo>
                    <a:pt x="352" y="723"/>
                    <a:pt x="340" y="721"/>
                    <a:pt x="317" y="720"/>
                  </a:cubicBezTo>
                  <a:cubicBezTo>
                    <a:pt x="254" y="717"/>
                    <a:pt x="217" y="691"/>
                    <a:pt x="217" y="629"/>
                  </a:cubicBezTo>
                  <a:lnTo>
                    <a:pt x="217" y="276"/>
                  </a:lnTo>
                  <a:lnTo>
                    <a:pt x="355" y="276"/>
                  </a:lnTo>
                  <a:lnTo>
                    <a:pt x="355" y="177"/>
                  </a:lnTo>
                  <a:lnTo>
                    <a:pt x="217" y="17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73B3494-122D-854D-A62D-2BA6E1BC0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2354"/>
              <a:ext cx="665" cy="455"/>
            </a:xfrm>
            <a:custGeom>
              <a:avLst/>
              <a:gdLst>
                <a:gd name="T0" fmla="*/ 706 w 939"/>
                <a:gd name="T1" fmla="*/ 0 h 637"/>
                <a:gd name="T2" fmla="*/ 706 w 939"/>
                <a:gd name="T3" fmla="*/ 0 h 637"/>
                <a:gd name="T4" fmla="*/ 494 w 939"/>
                <a:gd name="T5" fmla="*/ 111 h 637"/>
                <a:gd name="T6" fmla="*/ 297 w 939"/>
                <a:gd name="T7" fmla="*/ 0 h 637"/>
                <a:gd name="T8" fmla="*/ 109 w 939"/>
                <a:gd name="T9" fmla="*/ 94 h 637"/>
                <a:gd name="T10" fmla="*/ 109 w 939"/>
                <a:gd name="T11" fmla="*/ 4 h 637"/>
                <a:gd name="T12" fmla="*/ 0 w 939"/>
                <a:gd name="T13" fmla="*/ 4 h 637"/>
                <a:gd name="T14" fmla="*/ 0 w 939"/>
                <a:gd name="T15" fmla="*/ 637 h 637"/>
                <a:gd name="T16" fmla="*/ 109 w 939"/>
                <a:gd name="T17" fmla="*/ 637 h 637"/>
                <a:gd name="T18" fmla="*/ 109 w 939"/>
                <a:gd name="T19" fmla="*/ 282 h 637"/>
                <a:gd name="T20" fmla="*/ 264 w 939"/>
                <a:gd name="T21" fmla="*/ 101 h 637"/>
                <a:gd name="T22" fmla="*/ 406 w 939"/>
                <a:gd name="T23" fmla="*/ 272 h 637"/>
                <a:gd name="T24" fmla="*/ 406 w 939"/>
                <a:gd name="T25" fmla="*/ 637 h 637"/>
                <a:gd name="T26" fmla="*/ 534 w 939"/>
                <a:gd name="T27" fmla="*/ 637 h 637"/>
                <a:gd name="T28" fmla="*/ 534 w 939"/>
                <a:gd name="T29" fmla="*/ 279 h 637"/>
                <a:gd name="T30" fmla="*/ 687 w 939"/>
                <a:gd name="T31" fmla="*/ 101 h 637"/>
                <a:gd name="T32" fmla="*/ 831 w 939"/>
                <a:gd name="T33" fmla="*/ 274 h 637"/>
                <a:gd name="T34" fmla="*/ 831 w 939"/>
                <a:gd name="T35" fmla="*/ 637 h 637"/>
                <a:gd name="T36" fmla="*/ 939 w 939"/>
                <a:gd name="T37" fmla="*/ 637 h 637"/>
                <a:gd name="T38" fmla="*/ 939 w 939"/>
                <a:gd name="T39" fmla="*/ 253 h 637"/>
                <a:gd name="T40" fmla="*/ 706 w 939"/>
                <a:gd name="T4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37">
                  <a:moveTo>
                    <a:pt x="706" y="0"/>
                  </a:moveTo>
                  <a:lnTo>
                    <a:pt x="706" y="0"/>
                  </a:lnTo>
                  <a:cubicBezTo>
                    <a:pt x="617" y="0"/>
                    <a:pt x="547" y="36"/>
                    <a:pt x="494" y="111"/>
                  </a:cubicBezTo>
                  <a:cubicBezTo>
                    <a:pt x="453" y="39"/>
                    <a:pt x="383" y="0"/>
                    <a:pt x="297" y="0"/>
                  </a:cubicBezTo>
                  <a:cubicBezTo>
                    <a:pt x="203" y="0"/>
                    <a:pt x="149" y="46"/>
                    <a:pt x="109" y="94"/>
                  </a:cubicBezTo>
                  <a:lnTo>
                    <a:pt x="109" y="4"/>
                  </a:lnTo>
                  <a:lnTo>
                    <a:pt x="0" y="4"/>
                  </a:lnTo>
                  <a:lnTo>
                    <a:pt x="0" y="637"/>
                  </a:lnTo>
                  <a:lnTo>
                    <a:pt x="109" y="637"/>
                  </a:lnTo>
                  <a:lnTo>
                    <a:pt x="109" y="282"/>
                  </a:lnTo>
                  <a:cubicBezTo>
                    <a:pt x="109" y="177"/>
                    <a:pt x="172" y="101"/>
                    <a:pt x="264" y="101"/>
                  </a:cubicBezTo>
                  <a:cubicBezTo>
                    <a:pt x="355" y="101"/>
                    <a:pt x="406" y="165"/>
                    <a:pt x="406" y="272"/>
                  </a:cubicBezTo>
                  <a:lnTo>
                    <a:pt x="406" y="637"/>
                  </a:lnTo>
                  <a:lnTo>
                    <a:pt x="534" y="637"/>
                  </a:lnTo>
                  <a:lnTo>
                    <a:pt x="534" y="279"/>
                  </a:lnTo>
                  <a:cubicBezTo>
                    <a:pt x="534" y="173"/>
                    <a:pt x="593" y="101"/>
                    <a:pt x="687" y="101"/>
                  </a:cubicBezTo>
                  <a:cubicBezTo>
                    <a:pt x="781" y="101"/>
                    <a:pt x="831" y="164"/>
                    <a:pt x="831" y="274"/>
                  </a:cubicBezTo>
                  <a:lnTo>
                    <a:pt x="831" y="637"/>
                  </a:lnTo>
                  <a:lnTo>
                    <a:pt x="939" y="637"/>
                  </a:lnTo>
                  <a:lnTo>
                    <a:pt x="939" y="253"/>
                  </a:lnTo>
                  <a:cubicBezTo>
                    <a:pt x="939" y="97"/>
                    <a:pt x="850" y="0"/>
                    <a:pt x="70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06400" y="2514601"/>
            <a:ext cx="10363200" cy="1219199"/>
          </a:xfrm>
        </p:spPr>
        <p:txBody>
          <a:bodyPr anchor="t">
            <a:normAutofit/>
          </a:bodyPr>
          <a:lstStyle>
            <a:lvl1pPr>
              <a:defRPr sz="5333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42418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06400" y="39370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5485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3 -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BAE0D9-A50B-B847-BE29-1074630B035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787592" y="152765"/>
            <a:ext cx="1208617" cy="270284"/>
            <a:chOff x="2736" y="2155"/>
            <a:chExt cx="2996" cy="67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E4B4447-B992-2643-AEF0-A6C5ED8E0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5" y="2349"/>
              <a:ext cx="462" cy="476"/>
            </a:xfrm>
            <a:custGeom>
              <a:avLst/>
              <a:gdLst>
                <a:gd name="T0" fmla="*/ 328 w 652"/>
                <a:gd name="T1" fmla="*/ 538 h 666"/>
                <a:gd name="T2" fmla="*/ 328 w 652"/>
                <a:gd name="T3" fmla="*/ 538 h 666"/>
                <a:gd name="T4" fmla="*/ 463 w 652"/>
                <a:gd name="T5" fmla="*/ 322 h 666"/>
                <a:gd name="T6" fmla="*/ 325 w 652"/>
                <a:gd name="T7" fmla="*/ 123 h 666"/>
                <a:gd name="T8" fmla="*/ 189 w 652"/>
                <a:gd name="T9" fmla="*/ 336 h 666"/>
                <a:gd name="T10" fmla="*/ 328 w 652"/>
                <a:gd name="T11" fmla="*/ 538 h 666"/>
                <a:gd name="T12" fmla="*/ 325 w 652"/>
                <a:gd name="T13" fmla="*/ 0 h 666"/>
                <a:gd name="T14" fmla="*/ 325 w 652"/>
                <a:gd name="T15" fmla="*/ 0 h 666"/>
                <a:gd name="T16" fmla="*/ 652 w 652"/>
                <a:gd name="T17" fmla="*/ 330 h 666"/>
                <a:gd name="T18" fmla="*/ 321 w 652"/>
                <a:gd name="T19" fmla="*/ 666 h 666"/>
                <a:gd name="T20" fmla="*/ 0 w 652"/>
                <a:gd name="T21" fmla="*/ 335 h 666"/>
                <a:gd name="T22" fmla="*/ 325 w 652"/>
                <a:gd name="T23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2" h="666">
                  <a:moveTo>
                    <a:pt x="328" y="538"/>
                  </a:moveTo>
                  <a:lnTo>
                    <a:pt x="328" y="538"/>
                  </a:lnTo>
                  <a:cubicBezTo>
                    <a:pt x="409" y="538"/>
                    <a:pt x="463" y="489"/>
                    <a:pt x="463" y="322"/>
                  </a:cubicBezTo>
                  <a:cubicBezTo>
                    <a:pt x="463" y="239"/>
                    <a:pt x="447" y="123"/>
                    <a:pt x="325" y="123"/>
                  </a:cubicBezTo>
                  <a:cubicBezTo>
                    <a:pt x="190" y="123"/>
                    <a:pt x="189" y="279"/>
                    <a:pt x="189" y="336"/>
                  </a:cubicBezTo>
                  <a:cubicBezTo>
                    <a:pt x="189" y="477"/>
                    <a:pt x="237" y="538"/>
                    <a:pt x="328" y="538"/>
                  </a:cubicBezTo>
                  <a:close/>
                  <a:moveTo>
                    <a:pt x="325" y="0"/>
                  </a:moveTo>
                  <a:lnTo>
                    <a:pt x="325" y="0"/>
                  </a:lnTo>
                  <a:cubicBezTo>
                    <a:pt x="553" y="0"/>
                    <a:pt x="652" y="154"/>
                    <a:pt x="652" y="330"/>
                  </a:cubicBezTo>
                  <a:cubicBezTo>
                    <a:pt x="652" y="507"/>
                    <a:pt x="549" y="666"/>
                    <a:pt x="321" y="666"/>
                  </a:cubicBezTo>
                  <a:cubicBezTo>
                    <a:pt x="142" y="666"/>
                    <a:pt x="0" y="556"/>
                    <a:pt x="0" y="335"/>
                  </a:cubicBezTo>
                  <a:cubicBezTo>
                    <a:pt x="0" y="183"/>
                    <a:pt x="77" y="0"/>
                    <a:pt x="325" y="0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05DF19-560F-1743-AAFB-04534C68E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" y="2351"/>
              <a:ext cx="270" cy="458"/>
            </a:xfrm>
            <a:custGeom>
              <a:avLst/>
              <a:gdLst>
                <a:gd name="T0" fmla="*/ 0 w 382"/>
                <a:gd name="T1" fmla="*/ 9 h 641"/>
                <a:gd name="T2" fmla="*/ 0 w 382"/>
                <a:gd name="T3" fmla="*/ 9 h 641"/>
                <a:gd name="T4" fmla="*/ 168 w 382"/>
                <a:gd name="T5" fmla="*/ 9 h 641"/>
                <a:gd name="T6" fmla="*/ 168 w 382"/>
                <a:gd name="T7" fmla="*/ 130 h 641"/>
                <a:gd name="T8" fmla="*/ 382 w 382"/>
                <a:gd name="T9" fmla="*/ 8 h 641"/>
                <a:gd name="T10" fmla="*/ 382 w 382"/>
                <a:gd name="T11" fmla="*/ 174 h 641"/>
                <a:gd name="T12" fmla="*/ 184 w 382"/>
                <a:gd name="T13" fmla="*/ 331 h 641"/>
                <a:gd name="T14" fmla="*/ 184 w 382"/>
                <a:gd name="T15" fmla="*/ 641 h 641"/>
                <a:gd name="T16" fmla="*/ 0 w 382"/>
                <a:gd name="T17" fmla="*/ 641 h 641"/>
                <a:gd name="T18" fmla="*/ 0 w 382"/>
                <a:gd name="T19" fmla="*/ 9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641">
                  <a:moveTo>
                    <a:pt x="0" y="9"/>
                  </a:moveTo>
                  <a:lnTo>
                    <a:pt x="0" y="9"/>
                  </a:lnTo>
                  <a:lnTo>
                    <a:pt x="168" y="9"/>
                  </a:lnTo>
                  <a:lnTo>
                    <a:pt x="168" y="130"/>
                  </a:lnTo>
                  <a:cubicBezTo>
                    <a:pt x="191" y="76"/>
                    <a:pt x="233" y="0"/>
                    <a:pt x="382" y="8"/>
                  </a:cubicBezTo>
                  <a:lnTo>
                    <a:pt x="382" y="174"/>
                  </a:lnTo>
                  <a:cubicBezTo>
                    <a:pt x="195" y="156"/>
                    <a:pt x="184" y="252"/>
                    <a:pt x="184" y="331"/>
                  </a:cubicBezTo>
                  <a:lnTo>
                    <a:pt x="184" y="641"/>
                  </a:lnTo>
                  <a:lnTo>
                    <a:pt x="0" y="641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181526F8-2386-F443-9C3F-1050EF4B8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" y="2350"/>
              <a:ext cx="1002" cy="471"/>
            </a:xfrm>
            <a:custGeom>
              <a:avLst/>
              <a:gdLst>
                <a:gd name="T0" fmla="*/ 1381 w 1415"/>
                <a:gd name="T1" fmla="*/ 102 h 659"/>
                <a:gd name="T2" fmla="*/ 1381 w 1415"/>
                <a:gd name="T3" fmla="*/ 102 h 659"/>
                <a:gd name="T4" fmla="*/ 1188 w 1415"/>
                <a:gd name="T5" fmla="*/ 1 h 659"/>
                <a:gd name="T6" fmla="*/ 985 w 1415"/>
                <a:gd name="T7" fmla="*/ 118 h 659"/>
                <a:gd name="T8" fmla="*/ 787 w 1415"/>
                <a:gd name="T9" fmla="*/ 0 h 659"/>
                <a:gd name="T10" fmla="*/ 594 w 1415"/>
                <a:gd name="T11" fmla="*/ 93 h 659"/>
                <a:gd name="T12" fmla="*/ 594 w 1415"/>
                <a:gd name="T13" fmla="*/ 10 h 659"/>
                <a:gd name="T14" fmla="*/ 586 w 1415"/>
                <a:gd name="T15" fmla="*/ 10 h 659"/>
                <a:gd name="T16" fmla="*/ 408 w 1415"/>
                <a:gd name="T17" fmla="*/ 10 h 659"/>
                <a:gd name="T18" fmla="*/ 406 w 1415"/>
                <a:gd name="T19" fmla="*/ 10 h 659"/>
                <a:gd name="T20" fmla="*/ 406 w 1415"/>
                <a:gd name="T21" fmla="*/ 331 h 659"/>
                <a:gd name="T22" fmla="*/ 287 w 1415"/>
                <a:gd name="T23" fmla="*/ 527 h 659"/>
                <a:gd name="T24" fmla="*/ 189 w 1415"/>
                <a:gd name="T25" fmla="*/ 389 h 659"/>
                <a:gd name="T26" fmla="*/ 189 w 1415"/>
                <a:gd name="T27" fmla="*/ 10 h 659"/>
                <a:gd name="T28" fmla="*/ 1 w 1415"/>
                <a:gd name="T29" fmla="*/ 10 h 659"/>
                <a:gd name="T30" fmla="*/ 1 w 1415"/>
                <a:gd name="T31" fmla="*/ 405 h 659"/>
                <a:gd name="T32" fmla="*/ 41 w 1415"/>
                <a:gd name="T33" fmla="*/ 575 h 659"/>
                <a:gd name="T34" fmla="*/ 232 w 1415"/>
                <a:gd name="T35" fmla="*/ 659 h 659"/>
                <a:gd name="T36" fmla="*/ 416 w 1415"/>
                <a:gd name="T37" fmla="*/ 563 h 659"/>
                <a:gd name="T38" fmla="*/ 416 w 1415"/>
                <a:gd name="T39" fmla="*/ 643 h 659"/>
                <a:gd name="T40" fmla="*/ 422 w 1415"/>
                <a:gd name="T41" fmla="*/ 643 h 659"/>
                <a:gd name="T42" fmla="*/ 597 w 1415"/>
                <a:gd name="T43" fmla="*/ 643 h 659"/>
                <a:gd name="T44" fmla="*/ 604 w 1415"/>
                <a:gd name="T45" fmla="*/ 643 h 659"/>
                <a:gd name="T46" fmla="*/ 604 w 1415"/>
                <a:gd name="T47" fmla="*/ 273 h 659"/>
                <a:gd name="T48" fmla="*/ 719 w 1415"/>
                <a:gd name="T49" fmla="*/ 131 h 659"/>
                <a:gd name="T50" fmla="*/ 821 w 1415"/>
                <a:gd name="T51" fmla="*/ 269 h 659"/>
                <a:gd name="T52" fmla="*/ 821 w 1415"/>
                <a:gd name="T53" fmla="*/ 643 h 659"/>
                <a:gd name="T54" fmla="*/ 1009 w 1415"/>
                <a:gd name="T55" fmla="*/ 643 h 659"/>
                <a:gd name="T56" fmla="*/ 1009 w 1415"/>
                <a:gd name="T57" fmla="*/ 328 h 659"/>
                <a:gd name="T58" fmla="*/ 1122 w 1415"/>
                <a:gd name="T59" fmla="*/ 131 h 659"/>
                <a:gd name="T60" fmla="*/ 1227 w 1415"/>
                <a:gd name="T61" fmla="*/ 273 h 659"/>
                <a:gd name="T62" fmla="*/ 1227 w 1415"/>
                <a:gd name="T63" fmla="*/ 643 h 659"/>
                <a:gd name="T64" fmla="*/ 1414 w 1415"/>
                <a:gd name="T65" fmla="*/ 643 h 659"/>
                <a:gd name="T66" fmla="*/ 1414 w 1415"/>
                <a:gd name="T67" fmla="*/ 288 h 659"/>
                <a:gd name="T68" fmla="*/ 1381 w 1415"/>
                <a:gd name="T69" fmla="*/ 102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15" h="659">
                  <a:moveTo>
                    <a:pt x="1381" y="102"/>
                  </a:moveTo>
                  <a:lnTo>
                    <a:pt x="1381" y="102"/>
                  </a:lnTo>
                  <a:cubicBezTo>
                    <a:pt x="1367" y="77"/>
                    <a:pt x="1315" y="1"/>
                    <a:pt x="1188" y="1"/>
                  </a:cubicBezTo>
                  <a:cubicBezTo>
                    <a:pt x="1123" y="1"/>
                    <a:pt x="1038" y="17"/>
                    <a:pt x="985" y="118"/>
                  </a:cubicBezTo>
                  <a:cubicBezTo>
                    <a:pt x="973" y="88"/>
                    <a:pt x="932" y="0"/>
                    <a:pt x="787" y="0"/>
                  </a:cubicBezTo>
                  <a:cubicBezTo>
                    <a:pt x="663" y="0"/>
                    <a:pt x="614" y="65"/>
                    <a:pt x="594" y="93"/>
                  </a:cubicBezTo>
                  <a:lnTo>
                    <a:pt x="594" y="10"/>
                  </a:lnTo>
                  <a:lnTo>
                    <a:pt x="586" y="10"/>
                  </a:lnTo>
                  <a:lnTo>
                    <a:pt x="408" y="10"/>
                  </a:lnTo>
                  <a:lnTo>
                    <a:pt x="406" y="10"/>
                  </a:lnTo>
                  <a:lnTo>
                    <a:pt x="406" y="331"/>
                  </a:lnTo>
                  <a:cubicBezTo>
                    <a:pt x="406" y="439"/>
                    <a:pt x="406" y="527"/>
                    <a:pt x="287" y="527"/>
                  </a:cubicBezTo>
                  <a:cubicBezTo>
                    <a:pt x="189" y="527"/>
                    <a:pt x="189" y="444"/>
                    <a:pt x="189" y="389"/>
                  </a:cubicBezTo>
                  <a:lnTo>
                    <a:pt x="189" y="10"/>
                  </a:lnTo>
                  <a:lnTo>
                    <a:pt x="1" y="10"/>
                  </a:lnTo>
                  <a:lnTo>
                    <a:pt x="1" y="405"/>
                  </a:lnTo>
                  <a:cubicBezTo>
                    <a:pt x="1" y="436"/>
                    <a:pt x="0" y="523"/>
                    <a:pt x="41" y="575"/>
                  </a:cubicBezTo>
                  <a:cubicBezTo>
                    <a:pt x="76" y="621"/>
                    <a:pt x="147" y="659"/>
                    <a:pt x="232" y="659"/>
                  </a:cubicBezTo>
                  <a:cubicBezTo>
                    <a:pt x="347" y="659"/>
                    <a:pt x="396" y="592"/>
                    <a:pt x="416" y="563"/>
                  </a:cubicBezTo>
                  <a:lnTo>
                    <a:pt x="416" y="643"/>
                  </a:lnTo>
                  <a:lnTo>
                    <a:pt x="422" y="643"/>
                  </a:lnTo>
                  <a:lnTo>
                    <a:pt x="597" y="643"/>
                  </a:lnTo>
                  <a:lnTo>
                    <a:pt x="604" y="643"/>
                  </a:lnTo>
                  <a:lnTo>
                    <a:pt x="604" y="273"/>
                  </a:lnTo>
                  <a:cubicBezTo>
                    <a:pt x="604" y="230"/>
                    <a:pt x="603" y="131"/>
                    <a:pt x="719" y="131"/>
                  </a:cubicBezTo>
                  <a:cubicBezTo>
                    <a:pt x="821" y="131"/>
                    <a:pt x="821" y="221"/>
                    <a:pt x="821" y="269"/>
                  </a:cubicBezTo>
                  <a:lnTo>
                    <a:pt x="821" y="643"/>
                  </a:lnTo>
                  <a:lnTo>
                    <a:pt x="1009" y="643"/>
                  </a:lnTo>
                  <a:lnTo>
                    <a:pt x="1009" y="328"/>
                  </a:lnTo>
                  <a:cubicBezTo>
                    <a:pt x="1009" y="234"/>
                    <a:pt x="1011" y="131"/>
                    <a:pt x="1122" y="131"/>
                  </a:cubicBezTo>
                  <a:cubicBezTo>
                    <a:pt x="1218" y="131"/>
                    <a:pt x="1227" y="206"/>
                    <a:pt x="1227" y="273"/>
                  </a:cubicBezTo>
                  <a:lnTo>
                    <a:pt x="1227" y="643"/>
                  </a:lnTo>
                  <a:lnTo>
                    <a:pt x="1414" y="643"/>
                  </a:lnTo>
                  <a:lnTo>
                    <a:pt x="1414" y="288"/>
                  </a:lnTo>
                  <a:cubicBezTo>
                    <a:pt x="1414" y="233"/>
                    <a:pt x="1415" y="157"/>
                    <a:pt x="1381" y="102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A1BD69C2-1B5E-8749-A728-F7A1DAF2A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4" y="2155"/>
              <a:ext cx="395" cy="654"/>
            </a:xfrm>
            <a:custGeom>
              <a:avLst/>
              <a:gdLst>
                <a:gd name="T0" fmla="*/ 558 w 558"/>
                <a:gd name="T1" fmla="*/ 282 h 915"/>
                <a:gd name="T2" fmla="*/ 558 w 558"/>
                <a:gd name="T3" fmla="*/ 282 h 915"/>
                <a:gd name="T4" fmla="*/ 354 w 558"/>
                <a:gd name="T5" fmla="*/ 282 h 915"/>
                <a:gd name="T6" fmla="*/ 354 w 558"/>
                <a:gd name="T7" fmla="*/ 212 h 915"/>
                <a:gd name="T8" fmla="*/ 452 w 558"/>
                <a:gd name="T9" fmla="*/ 130 h 915"/>
                <a:gd name="T10" fmla="*/ 493 w 558"/>
                <a:gd name="T11" fmla="*/ 134 h 915"/>
                <a:gd name="T12" fmla="*/ 493 w 558"/>
                <a:gd name="T13" fmla="*/ 6 h 915"/>
                <a:gd name="T14" fmla="*/ 393 w 558"/>
                <a:gd name="T15" fmla="*/ 0 h 915"/>
                <a:gd name="T16" fmla="*/ 176 w 558"/>
                <a:gd name="T17" fmla="*/ 200 h 915"/>
                <a:gd name="T18" fmla="*/ 176 w 558"/>
                <a:gd name="T19" fmla="*/ 282 h 915"/>
                <a:gd name="T20" fmla="*/ 0 w 558"/>
                <a:gd name="T21" fmla="*/ 282 h 915"/>
                <a:gd name="T22" fmla="*/ 106 w 558"/>
                <a:gd name="T23" fmla="*/ 421 h 915"/>
                <a:gd name="T24" fmla="*/ 176 w 558"/>
                <a:gd name="T25" fmla="*/ 421 h 915"/>
                <a:gd name="T26" fmla="*/ 176 w 558"/>
                <a:gd name="T27" fmla="*/ 915 h 915"/>
                <a:gd name="T28" fmla="*/ 354 w 558"/>
                <a:gd name="T29" fmla="*/ 915 h 915"/>
                <a:gd name="T30" fmla="*/ 354 w 558"/>
                <a:gd name="T31" fmla="*/ 421 h 915"/>
                <a:gd name="T32" fmla="*/ 437 w 558"/>
                <a:gd name="T33" fmla="*/ 421 h 915"/>
                <a:gd name="T34" fmla="*/ 472 w 558"/>
                <a:gd name="T35" fmla="*/ 361 h 915"/>
                <a:gd name="T36" fmla="*/ 558 w 558"/>
                <a:gd name="T37" fmla="*/ 282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58" h="915">
                  <a:moveTo>
                    <a:pt x="558" y="282"/>
                  </a:moveTo>
                  <a:lnTo>
                    <a:pt x="558" y="282"/>
                  </a:lnTo>
                  <a:lnTo>
                    <a:pt x="354" y="282"/>
                  </a:lnTo>
                  <a:lnTo>
                    <a:pt x="354" y="212"/>
                  </a:lnTo>
                  <a:cubicBezTo>
                    <a:pt x="354" y="180"/>
                    <a:pt x="357" y="130"/>
                    <a:pt x="452" y="130"/>
                  </a:cubicBezTo>
                  <a:cubicBezTo>
                    <a:pt x="467" y="130"/>
                    <a:pt x="473" y="131"/>
                    <a:pt x="493" y="134"/>
                  </a:cubicBezTo>
                  <a:lnTo>
                    <a:pt x="493" y="6"/>
                  </a:lnTo>
                  <a:cubicBezTo>
                    <a:pt x="443" y="0"/>
                    <a:pt x="406" y="0"/>
                    <a:pt x="393" y="0"/>
                  </a:cubicBezTo>
                  <a:cubicBezTo>
                    <a:pt x="214" y="0"/>
                    <a:pt x="176" y="89"/>
                    <a:pt x="176" y="200"/>
                  </a:cubicBezTo>
                  <a:lnTo>
                    <a:pt x="176" y="282"/>
                  </a:lnTo>
                  <a:lnTo>
                    <a:pt x="0" y="282"/>
                  </a:lnTo>
                  <a:cubicBezTo>
                    <a:pt x="48" y="312"/>
                    <a:pt x="85" y="362"/>
                    <a:pt x="106" y="421"/>
                  </a:cubicBezTo>
                  <a:lnTo>
                    <a:pt x="176" y="421"/>
                  </a:lnTo>
                  <a:lnTo>
                    <a:pt x="176" y="915"/>
                  </a:lnTo>
                  <a:lnTo>
                    <a:pt x="354" y="915"/>
                  </a:lnTo>
                  <a:lnTo>
                    <a:pt x="354" y="421"/>
                  </a:lnTo>
                  <a:lnTo>
                    <a:pt x="437" y="421"/>
                  </a:lnTo>
                  <a:cubicBezTo>
                    <a:pt x="447" y="401"/>
                    <a:pt x="459" y="378"/>
                    <a:pt x="472" y="361"/>
                  </a:cubicBezTo>
                  <a:cubicBezTo>
                    <a:pt x="496" y="331"/>
                    <a:pt x="525" y="302"/>
                    <a:pt x="558" y="282"/>
                  </a:cubicBezTo>
                  <a:close/>
                </a:path>
              </a:pathLst>
            </a:custGeom>
            <a:solidFill>
              <a:srgbClr val="E0121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1B73E7A-06FF-4847-BEBE-AB06899A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2230"/>
              <a:ext cx="273" cy="584"/>
            </a:xfrm>
            <a:custGeom>
              <a:avLst/>
              <a:gdLst>
                <a:gd name="T0" fmla="*/ 217 w 385"/>
                <a:gd name="T1" fmla="*/ 0 h 816"/>
                <a:gd name="T2" fmla="*/ 217 w 385"/>
                <a:gd name="T3" fmla="*/ 0 h 816"/>
                <a:gd name="T4" fmla="*/ 118 w 385"/>
                <a:gd name="T5" fmla="*/ 0 h 816"/>
                <a:gd name="T6" fmla="*/ 118 w 385"/>
                <a:gd name="T7" fmla="*/ 177 h 816"/>
                <a:gd name="T8" fmla="*/ 0 w 385"/>
                <a:gd name="T9" fmla="*/ 177 h 816"/>
                <a:gd name="T10" fmla="*/ 0 w 385"/>
                <a:gd name="T11" fmla="*/ 276 h 816"/>
                <a:gd name="T12" fmla="*/ 118 w 385"/>
                <a:gd name="T13" fmla="*/ 276 h 816"/>
                <a:gd name="T14" fmla="*/ 118 w 385"/>
                <a:gd name="T15" fmla="*/ 640 h 816"/>
                <a:gd name="T16" fmla="*/ 315 w 385"/>
                <a:gd name="T17" fmla="*/ 816 h 816"/>
                <a:gd name="T18" fmla="*/ 385 w 385"/>
                <a:gd name="T19" fmla="*/ 813 h 816"/>
                <a:gd name="T20" fmla="*/ 385 w 385"/>
                <a:gd name="T21" fmla="*/ 719 h 816"/>
                <a:gd name="T22" fmla="*/ 317 w 385"/>
                <a:gd name="T23" fmla="*/ 720 h 816"/>
                <a:gd name="T24" fmla="*/ 217 w 385"/>
                <a:gd name="T25" fmla="*/ 629 h 816"/>
                <a:gd name="T26" fmla="*/ 217 w 385"/>
                <a:gd name="T27" fmla="*/ 276 h 816"/>
                <a:gd name="T28" fmla="*/ 355 w 385"/>
                <a:gd name="T29" fmla="*/ 276 h 816"/>
                <a:gd name="T30" fmla="*/ 355 w 385"/>
                <a:gd name="T31" fmla="*/ 177 h 816"/>
                <a:gd name="T32" fmla="*/ 217 w 385"/>
                <a:gd name="T33" fmla="*/ 177 h 816"/>
                <a:gd name="T34" fmla="*/ 217 w 385"/>
                <a:gd name="T35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5" h="816">
                  <a:moveTo>
                    <a:pt x="217" y="0"/>
                  </a:moveTo>
                  <a:lnTo>
                    <a:pt x="217" y="0"/>
                  </a:lnTo>
                  <a:lnTo>
                    <a:pt x="118" y="0"/>
                  </a:lnTo>
                  <a:lnTo>
                    <a:pt x="118" y="177"/>
                  </a:lnTo>
                  <a:lnTo>
                    <a:pt x="0" y="177"/>
                  </a:lnTo>
                  <a:lnTo>
                    <a:pt x="0" y="276"/>
                  </a:lnTo>
                  <a:lnTo>
                    <a:pt x="118" y="276"/>
                  </a:lnTo>
                  <a:lnTo>
                    <a:pt x="118" y="640"/>
                  </a:lnTo>
                  <a:cubicBezTo>
                    <a:pt x="118" y="757"/>
                    <a:pt x="198" y="816"/>
                    <a:pt x="315" y="816"/>
                  </a:cubicBezTo>
                  <a:cubicBezTo>
                    <a:pt x="346" y="816"/>
                    <a:pt x="362" y="816"/>
                    <a:pt x="385" y="813"/>
                  </a:cubicBezTo>
                  <a:lnTo>
                    <a:pt x="385" y="719"/>
                  </a:lnTo>
                  <a:cubicBezTo>
                    <a:pt x="352" y="723"/>
                    <a:pt x="340" y="721"/>
                    <a:pt x="317" y="720"/>
                  </a:cubicBezTo>
                  <a:cubicBezTo>
                    <a:pt x="254" y="717"/>
                    <a:pt x="217" y="691"/>
                    <a:pt x="217" y="629"/>
                  </a:cubicBezTo>
                  <a:lnTo>
                    <a:pt x="217" y="276"/>
                  </a:lnTo>
                  <a:lnTo>
                    <a:pt x="355" y="276"/>
                  </a:lnTo>
                  <a:lnTo>
                    <a:pt x="355" y="177"/>
                  </a:lnTo>
                  <a:lnTo>
                    <a:pt x="217" y="177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D3DB0EE3-CC0B-9547-9338-5EEE3992C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" y="2354"/>
              <a:ext cx="665" cy="455"/>
            </a:xfrm>
            <a:custGeom>
              <a:avLst/>
              <a:gdLst>
                <a:gd name="T0" fmla="*/ 706 w 939"/>
                <a:gd name="T1" fmla="*/ 0 h 637"/>
                <a:gd name="T2" fmla="*/ 706 w 939"/>
                <a:gd name="T3" fmla="*/ 0 h 637"/>
                <a:gd name="T4" fmla="*/ 494 w 939"/>
                <a:gd name="T5" fmla="*/ 111 h 637"/>
                <a:gd name="T6" fmla="*/ 297 w 939"/>
                <a:gd name="T7" fmla="*/ 0 h 637"/>
                <a:gd name="T8" fmla="*/ 109 w 939"/>
                <a:gd name="T9" fmla="*/ 94 h 637"/>
                <a:gd name="T10" fmla="*/ 109 w 939"/>
                <a:gd name="T11" fmla="*/ 4 h 637"/>
                <a:gd name="T12" fmla="*/ 0 w 939"/>
                <a:gd name="T13" fmla="*/ 4 h 637"/>
                <a:gd name="T14" fmla="*/ 0 w 939"/>
                <a:gd name="T15" fmla="*/ 637 h 637"/>
                <a:gd name="T16" fmla="*/ 109 w 939"/>
                <a:gd name="T17" fmla="*/ 637 h 637"/>
                <a:gd name="T18" fmla="*/ 109 w 939"/>
                <a:gd name="T19" fmla="*/ 282 h 637"/>
                <a:gd name="T20" fmla="*/ 264 w 939"/>
                <a:gd name="T21" fmla="*/ 101 h 637"/>
                <a:gd name="T22" fmla="*/ 406 w 939"/>
                <a:gd name="T23" fmla="*/ 272 h 637"/>
                <a:gd name="T24" fmla="*/ 406 w 939"/>
                <a:gd name="T25" fmla="*/ 637 h 637"/>
                <a:gd name="T26" fmla="*/ 534 w 939"/>
                <a:gd name="T27" fmla="*/ 637 h 637"/>
                <a:gd name="T28" fmla="*/ 534 w 939"/>
                <a:gd name="T29" fmla="*/ 279 h 637"/>
                <a:gd name="T30" fmla="*/ 687 w 939"/>
                <a:gd name="T31" fmla="*/ 101 h 637"/>
                <a:gd name="T32" fmla="*/ 831 w 939"/>
                <a:gd name="T33" fmla="*/ 274 h 637"/>
                <a:gd name="T34" fmla="*/ 831 w 939"/>
                <a:gd name="T35" fmla="*/ 637 h 637"/>
                <a:gd name="T36" fmla="*/ 939 w 939"/>
                <a:gd name="T37" fmla="*/ 637 h 637"/>
                <a:gd name="T38" fmla="*/ 939 w 939"/>
                <a:gd name="T39" fmla="*/ 253 h 637"/>
                <a:gd name="T40" fmla="*/ 706 w 939"/>
                <a:gd name="T4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9" h="637">
                  <a:moveTo>
                    <a:pt x="706" y="0"/>
                  </a:moveTo>
                  <a:lnTo>
                    <a:pt x="706" y="0"/>
                  </a:lnTo>
                  <a:cubicBezTo>
                    <a:pt x="617" y="0"/>
                    <a:pt x="547" y="36"/>
                    <a:pt x="494" y="111"/>
                  </a:cubicBezTo>
                  <a:cubicBezTo>
                    <a:pt x="453" y="39"/>
                    <a:pt x="383" y="0"/>
                    <a:pt x="297" y="0"/>
                  </a:cubicBezTo>
                  <a:cubicBezTo>
                    <a:pt x="203" y="0"/>
                    <a:pt x="149" y="46"/>
                    <a:pt x="109" y="94"/>
                  </a:cubicBezTo>
                  <a:lnTo>
                    <a:pt x="109" y="4"/>
                  </a:lnTo>
                  <a:lnTo>
                    <a:pt x="0" y="4"/>
                  </a:lnTo>
                  <a:lnTo>
                    <a:pt x="0" y="637"/>
                  </a:lnTo>
                  <a:lnTo>
                    <a:pt x="109" y="637"/>
                  </a:lnTo>
                  <a:lnTo>
                    <a:pt x="109" y="282"/>
                  </a:lnTo>
                  <a:cubicBezTo>
                    <a:pt x="109" y="177"/>
                    <a:pt x="172" y="101"/>
                    <a:pt x="264" y="101"/>
                  </a:cubicBezTo>
                  <a:cubicBezTo>
                    <a:pt x="355" y="101"/>
                    <a:pt x="406" y="165"/>
                    <a:pt x="406" y="272"/>
                  </a:cubicBezTo>
                  <a:lnTo>
                    <a:pt x="406" y="637"/>
                  </a:lnTo>
                  <a:lnTo>
                    <a:pt x="534" y="637"/>
                  </a:lnTo>
                  <a:lnTo>
                    <a:pt x="534" y="279"/>
                  </a:lnTo>
                  <a:cubicBezTo>
                    <a:pt x="534" y="173"/>
                    <a:pt x="593" y="101"/>
                    <a:pt x="687" y="101"/>
                  </a:cubicBezTo>
                  <a:cubicBezTo>
                    <a:pt x="781" y="101"/>
                    <a:pt x="831" y="164"/>
                    <a:pt x="831" y="274"/>
                  </a:cubicBezTo>
                  <a:lnTo>
                    <a:pt x="831" y="637"/>
                  </a:lnTo>
                  <a:lnTo>
                    <a:pt x="939" y="637"/>
                  </a:lnTo>
                  <a:lnTo>
                    <a:pt x="939" y="253"/>
                  </a:lnTo>
                  <a:cubicBezTo>
                    <a:pt x="939" y="97"/>
                    <a:pt x="850" y="0"/>
                    <a:pt x="706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EAD517F5-4A0E-CA4C-81B8-88E6D0CF1D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842" t="30406" b="14139"/>
          <a:stretch/>
        </p:blipFill>
        <p:spPr>
          <a:xfrm>
            <a:off x="0" y="2600"/>
            <a:ext cx="12192000" cy="685540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1F75807-1A04-C946-A157-70EA6A34CC43}"/>
              </a:ext>
            </a:extLst>
          </p:cNvPr>
          <p:cNvSpPr/>
          <p:nvPr userDrawn="1"/>
        </p:nvSpPr>
        <p:spPr>
          <a:xfrm>
            <a:off x="2573" y="103466"/>
            <a:ext cx="12136545" cy="5967135"/>
          </a:xfrm>
          <a:prstGeom prst="rect">
            <a:avLst/>
          </a:prstGeom>
          <a:gradFill>
            <a:gsLst>
              <a:gs pos="0">
                <a:srgbClr val="0070C0"/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0"/>
                </a:schemeClr>
              </a:gs>
              <a:gs pos="30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06400" y="2108201"/>
            <a:ext cx="10363200" cy="1077218"/>
          </a:xfrm>
        </p:spPr>
        <p:txBody>
          <a:bodyPr anchor="t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GB" dirty="0"/>
              <a:t>Click to edit Master title style 2 line title</a:t>
            </a:r>
            <a:br>
              <a:rPr lang="en-GB" dirty="0"/>
            </a:br>
            <a:r>
              <a:rPr lang="en-GB" dirty="0"/>
              <a:t>Click to edit Master title style 2 line title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9370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06400" y="3632200"/>
            <a:ext cx="4775200" cy="304800"/>
          </a:xfrm>
        </p:spPr>
        <p:txBody>
          <a:bodyPr anchor="ctr">
            <a:noAutofit/>
          </a:bodyPr>
          <a:lstStyle>
            <a:lvl1pPr marL="0" indent="0">
              <a:buNone/>
              <a:defRPr sz="1867">
                <a:solidFill>
                  <a:srgbClr val="FFFFFF"/>
                </a:solidFill>
                <a:latin typeface="+mn-lt"/>
              </a:defRPr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65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685800"/>
            <a:ext cx="5689600" cy="5588000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685800"/>
            <a:ext cx="5791200" cy="5588000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03200" y="41413"/>
            <a:ext cx="10261600" cy="5027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85284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5691717" cy="64056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97599"/>
            <a:ext cx="5691717" cy="47762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1" y="685800"/>
            <a:ext cx="5795433" cy="640560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001" y="1497599"/>
            <a:ext cx="5795433" cy="47762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5378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905000"/>
            <a:ext cx="11582400" cy="1828800"/>
          </a:xfr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 hasCustomPrompt="1"/>
          </p:nvPr>
        </p:nvSpPr>
        <p:spPr>
          <a:xfrm>
            <a:off x="304800" y="4445000"/>
            <a:ext cx="2844800" cy="609600"/>
          </a:xfrm>
        </p:spPr>
        <p:txBody>
          <a:bodyPr>
            <a:noAutofit/>
          </a:bodyPr>
          <a:lstStyle>
            <a:lvl1pPr marL="0" indent="0">
              <a:buNone/>
              <a:defRPr sz="1467" i="1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en-GB" dirty="0"/>
              <a:t>Job Title, Company</a:t>
            </a:r>
            <a:endParaRPr lang="en-US" dirty="0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304800" y="3937000"/>
            <a:ext cx="2844800" cy="304800"/>
          </a:xfrm>
        </p:spPr>
        <p:txBody>
          <a:bodyPr>
            <a:noAutofit/>
          </a:bodyPr>
          <a:lstStyle>
            <a:lvl1pPr marL="0" indent="0">
              <a:buNone/>
              <a:defRPr sz="2133" i="1" baseline="0">
                <a:solidFill>
                  <a:srgbClr val="999999"/>
                </a:solidFill>
              </a:defRPr>
            </a:lvl1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sp>
        <p:nvSpPr>
          <p:cNvPr id="11" name="object 12"/>
          <p:cNvSpPr/>
          <p:nvPr userDrawn="1"/>
        </p:nvSpPr>
        <p:spPr>
          <a:xfrm>
            <a:off x="406400" y="4444999"/>
            <a:ext cx="711200" cy="60959"/>
          </a:xfrm>
          <a:custGeom>
            <a:avLst/>
            <a:gdLst/>
            <a:ahLst/>
            <a:cxnLst/>
            <a:rect l="l" t="t" r="r" b="b"/>
            <a:pathLst>
              <a:path w="628650">
                <a:moveTo>
                  <a:pt x="0" y="0"/>
                </a:moveTo>
                <a:lnTo>
                  <a:pt x="628230" y="0"/>
                </a:lnTo>
              </a:path>
            </a:pathLst>
          </a:custGeom>
          <a:ln w="6350">
            <a:solidFill>
              <a:srgbClr val="E822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 hasCustomPrompt="1"/>
          </p:nvPr>
        </p:nvSpPr>
        <p:spPr>
          <a:xfrm>
            <a:off x="304800" y="787400"/>
            <a:ext cx="2844800" cy="609600"/>
          </a:xfrm>
        </p:spPr>
        <p:txBody>
          <a:bodyPr>
            <a:noAutofit/>
          </a:bodyPr>
          <a:lstStyle>
            <a:lvl1pPr marL="0" indent="0">
              <a:buNone/>
              <a:defRPr sz="12800" i="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33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4FD8F7-101B-4F4C-95BE-9903D81F1781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F2E511-09F2-45BA-80F4-BCD38F2D3E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3041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5691717" cy="64056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97599"/>
            <a:ext cx="5691717" cy="47762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354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Examp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5691717" cy="64056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97599"/>
            <a:ext cx="5691717" cy="4776201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467"/>
            </a:lvl4pPr>
            <a:lvl5pPr>
              <a:defRPr sz="1467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475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efault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5000" t="6000" r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8462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5987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>
                <a:solidFill>
                  <a:srgbClr val="29313B"/>
                </a:solidFill>
              </a:rPr>
              <a:pPr/>
              <a:t>3/10/2021</a:t>
            </a:fld>
            <a:endParaRPr lang="en-US" dirty="0">
              <a:solidFill>
                <a:srgbClr val="29313B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rgbClr val="29313B"/>
              </a:solidFill>
            </a:endParaRP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>
                <a:solidFill>
                  <a:srgbClr val="29313B"/>
                </a:solidFill>
              </a:rPr>
              <a:pPr/>
              <a:t>‹#›</a:t>
            </a:fld>
            <a:endParaRPr lang="en-US" dirty="0">
              <a:solidFill>
                <a:srgbClr val="2931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5645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5"/>
            <a:ext cx="10736447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9"/>
              </a:lnSpc>
              <a:spcBef>
                <a:spcPct val="0"/>
              </a:spcBef>
              <a:buNone/>
              <a:defRPr sz="31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648" indent="0" algn="ctr">
              <a:buNone/>
              <a:defRPr sz="2597"/>
            </a:lvl2pPr>
            <a:lvl3pPr marL="1187293" indent="0" algn="ctr">
              <a:buNone/>
              <a:defRPr sz="2337"/>
            </a:lvl3pPr>
            <a:lvl4pPr marL="1780942" indent="0" algn="ctr">
              <a:buNone/>
              <a:defRPr sz="2079"/>
            </a:lvl4pPr>
            <a:lvl5pPr marL="2374587" indent="0" algn="ctr">
              <a:buNone/>
              <a:defRPr sz="2079"/>
            </a:lvl5pPr>
            <a:lvl6pPr marL="2968235" indent="0" algn="ctr">
              <a:buNone/>
              <a:defRPr sz="2079"/>
            </a:lvl6pPr>
            <a:lvl7pPr marL="3561882" indent="0" algn="ctr">
              <a:buNone/>
              <a:defRPr sz="2079"/>
            </a:lvl7pPr>
            <a:lvl8pPr marL="4155531" indent="0" algn="ctr">
              <a:buNone/>
              <a:defRPr sz="2079"/>
            </a:lvl8pPr>
            <a:lvl9pPr marL="4749176" indent="0" algn="ctr">
              <a:buNone/>
              <a:defRPr sz="2079"/>
            </a:lvl9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25739" y="1501991"/>
            <a:ext cx="10729367" cy="4690459"/>
          </a:xfrm>
          <a:prstGeom prst="rect">
            <a:avLst/>
          </a:prstGeom>
        </p:spPr>
        <p:txBody>
          <a:bodyPr lIns="0" tIns="0" rIns="0" bIns="0"/>
          <a:lstStyle>
            <a:lvl1pPr marL="12368" indent="0">
              <a:lnSpc>
                <a:spcPct val="100000"/>
              </a:lnSpc>
              <a:spcBef>
                <a:spcPct val="0"/>
              </a:spcBef>
              <a:buFontTx/>
              <a:buNone/>
              <a:tabLst>
                <a:tab pos="1207907" algn="ctr"/>
              </a:tabLst>
              <a:defRPr sz="1799" baseline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626" indent="-171086">
              <a:buFont typeface="Arial" panose="020B0604020202020204" pitchFamily="34" charset="0"/>
              <a:buChar char="•"/>
              <a:tabLst>
                <a:tab pos="1207907" algn="ctr"/>
              </a:tabLst>
              <a:defRPr sz="1299" baseline="0"/>
            </a:lvl2pPr>
            <a:lvl3pPr marL="525626" indent="-171086">
              <a:buFont typeface="Arial" panose="020B0604020202020204" pitchFamily="34" charset="0"/>
              <a:buChar char="•"/>
              <a:tabLst>
                <a:tab pos="1207907" algn="ctr"/>
              </a:tabLst>
              <a:defRPr sz="1299" baseline="0"/>
            </a:lvl3pPr>
            <a:lvl4pPr marL="525626" indent="-171086">
              <a:buFont typeface="Arial" panose="020B0604020202020204" pitchFamily="34" charset="0"/>
              <a:buChar char="•"/>
              <a:tabLst>
                <a:tab pos="1207907" algn="ctr"/>
              </a:tabLst>
              <a:defRPr sz="1299" baseline="0"/>
            </a:lvl4pPr>
            <a:lvl5pPr marL="525626" indent="-171086">
              <a:buFont typeface="Arial" panose="020B0604020202020204" pitchFamily="34" charset="0"/>
              <a:buChar char="•"/>
              <a:tabLst>
                <a:tab pos="1207907" algn="ctr"/>
              </a:tabLst>
              <a:defRPr sz="1299" baseline="0"/>
            </a:lvl5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40731710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873" y="365126"/>
            <a:ext cx="10516255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772929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435" y="752805"/>
            <a:ext cx="10628491" cy="1143000"/>
          </a:xfrm>
          <a:prstGeom prst="rect">
            <a:avLst/>
          </a:prstGeom>
        </p:spPr>
        <p:txBody>
          <a:bodyPr lIns="91417" tIns="45709" rIns="91417" bIns="45709">
            <a:noAutofit/>
          </a:bodyPr>
          <a:lstStyle>
            <a:lvl1pPr algn="l">
              <a:defRPr sz="4395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917" y="1600211"/>
            <a:ext cx="10628491" cy="4525963"/>
          </a:xfrm>
          <a:prstGeom prst="rect">
            <a:avLst/>
          </a:prstGeom>
        </p:spPr>
        <p:txBody>
          <a:bodyPr lIns="91417" tIns="45709" rIns="91417" bIns="45709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73381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524392-8567-40CC-8D67-A877630061C1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0C2A23-CFC1-4FED-ACA6-85713D88E1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DE3E8-7FD2-4F2A-A67B-3A1E86E39FB8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D0A11-6D46-4B03-8F80-615EEDF058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066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5A7528-B165-4796-82AB-57F5B90483FF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DE20-6DAA-4CEE-B1DD-297625D7F3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97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3A6290-867A-44A3-89AA-28E465C6FB34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9815C-A640-48B1-B7E3-B6118E0F14F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999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94BFC-F8B0-4873-A807-A3E59FB78005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B6D43-2FC8-46A4-9C8B-96F30C3820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94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3.sv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.tiff"/><Relationship Id="rId4" Type="http://schemas.openxmlformats.org/officeDocument/2006/relationships/image" Target="../media/image7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5BC19C1-CD8C-482E-8F78-BAABAD0F5A5E}" type="datetimeFigureOut">
              <a:rPr lang="zh-CN" altLang="en-US"/>
              <a:pPr>
                <a:defRPr/>
              </a:pPr>
              <a:t>2021/3/10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4D2B5F1-E614-4021-9BFC-BC238F4982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2" r:id="rId15"/>
    <p:sldLayoutId id="2147483684" r:id="rId16"/>
    <p:sldLayoutId id="2147483700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D8F19B-1817-4BB9-B2A1-A4D442A15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1D721-AAA6-4A77-9E31-6DA9BC66BD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33FE3-BCC8-4EA6-A431-1B833F6D40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E59F8-EFFC-4678-9489-7DF0A0E142B6}" type="datetimeFigureOut">
              <a:rPr lang="en-US" smtClean="0"/>
              <a:t>3/15/2021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FDC74-9FEB-46EF-B43A-58A6D3800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7C8B1-4D1A-4AAC-AE9D-F0CFBF2D6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8043F-9CE2-4E3E-B8DF-51E5CF18E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573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3200" y="41413"/>
            <a:ext cx="10261600" cy="50276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685800"/>
            <a:ext cx="11582400" cy="568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7" name="object 3"/>
          <p:cNvSpPr txBox="1"/>
          <p:nvPr userDrawn="1"/>
        </p:nvSpPr>
        <p:spPr>
          <a:xfrm>
            <a:off x="9347201" y="6477000"/>
            <a:ext cx="2641599" cy="1813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82123" algn="r">
              <a:spcBef>
                <a:spcPts val="140"/>
              </a:spcBef>
            </a:pPr>
            <a:r>
              <a:rPr lang="is-IS" sz="1067" dirty="0">
                <a:solidFill>
                  <a:srgbClr val="999999"/>
                </a:solidFill>
              </a:rPr>
              <a:t>©TM Forum |</a:t>
            </a:r>
            <a:r>
              <a:rPr lang="is-IS" sz="1067" spc="107" dirty="0">
                <a:solidFill>
                  <a:srgbClr val="999999"/>
                </a:solidFill>
              </a:rPr>
              <a:t> </a:t>
            </a:r>
            <a:fld id="{FE1BC5A7-5ADC-7C46-99BB-5F157FBEB3E3}" type="slidenum">
              <a:rPr lang="is-IS" sz="1067" smtClean="0">
                <a:solidFill>
                  <a:srgbClr val="999999"/>
                </a:solidFill>
              </a:rPr>
              <a:pPr marL="82123" algn="r">
                <a:spcBef>
                  <a:spcPts val="140"/>
                </a:spcBef>
              </a:pPr>
              <a:t>‹#›</a:t>
            </a:fld>
            <a:endParaRPr lang="is-IS" sz="1067" dirty="0">
              <a:solidFill>
                <a:srgbClr val="999999"/>
              </a:solidFill>
            </a:endParaRPr>
          </a:p>
        </p:txBody>
      </p:sp>
      <p:pic>
        <p:nvPicPr>
          <p:cNvPr id="8" name="Picture 7" descr="TMForum_Logo2018.RedGray-CMYK-NEW.pn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0" y="76201"/>
            <a:ext cx="1422400" cy="43111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D6A3A88-1F99-E649-ACA2-3B33CC6AF9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alphaModFix amt="3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15050" t="22847" r="16708"/>
          <a:stretch/>
        </p:blipFill>
        <p:spPr>
          <a:xfrm rot="8276188">
            <a:off x="9738439" y="5232443"/>
            <a:ext cx="2877269" cy="22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79" r:id="rId15"/>
    <p:sldLayoutId id="2147483680" r:id="rId16"/>
    <p:sldLayoutId id="2147483681" r:id="rId17"/>
  </p:sldLayoutIdLst>
  <p:txStyles>
    <p:titleStyle>
      <a:lvl1pPr algn="l" defTabSz="609585" rtl="0" eaLnBrk="1" latinLnBrk="0" hangingPunct="1">
        <a:spcBef>
          <a:spcPct val="0"/>
        </a:spcBef>
        <a:buNone/>
        <a:defRPr sz="2667" b="1" kern="1200">
          <a:solidFill>
            <a:srgbClr val="00000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133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90575" indent="-380990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8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3962" indent="-304792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3547" indent="-304792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–"/>
        <a:defRPr sz="14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3131" indent="-304792" algn="l" defTabSz="609585" rtl="0" eaLnBrk="1" latinLnBrk="0" hangingPunct="1">
        <a:spcBef>
          <a:spcPct val="20000"/>
        </a:spcBef>
        <a:buClr>
          <a:schemeClr val="accent1"/>
        </a:buClr>
        <a:buFont typeface="Arial"/>
        <a:buChar char="»"/>
        <a:defRPr sz="1467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 userDrawn="1"/>
        </p:nvPicPr>
        <p:blipFill>
          <a:blip r:embed="rId4" cstate="screen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1" y="0"/>
            <a:ext cx="12187239" cy="6858000"/>
          </a:xfrm>
          <a:prstGeom prst="rect">
            <a:avLst/>
          </a:prstGeom>
        </p:spPr>
      </p:pic>
      <p:sp>
        <p:nvSpPr>
          <p:cNvPr id="50" name="矩形 49"/>
          <p:cNvSpPr/>
          <p:nvPr userDrawn="1"/>
        </p:nvSpPr>
        <p:spPr>
          <a:xfrm>
            <a:off x="1" y="0"/>
            <a:ext cx="12214423" cy="6858904"/>
          </a:xfrm>
          <a:prstGeom prst="rect">
            <a:avLst/>
          </a:prstGeom>
          <a:solidFill>
            <a:sysClr val="window" lastClr="FFFFFF">
              <a:alpha val="29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526">
              <a:defRPr/>
            </a:pPr>
            <a:endParaRPr lang="zh-CN" altLang="en-US" sz="1349" kern="0">
              <a:solidFill>
                <a:prstClr val="white"/>
              </a:solidFill>
              <a:ea typeface="等线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3845" y="6402807"/>
            <a:ext cx="49953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493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cs typeface="Arial" panose="020B0604020202020204" pitchFamily="34" charset="0"/>
              </a:rPr>
              <a:pPr defTabSz="890493"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2D9040A-3082-2F49-987E-B51574332EF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194" y="6323416"/>
            <a:ext cx="1270304" cy="27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hf hdr="0" ftr="0" dt="0"/>
  <p:txStyles>
    <p:titleStyle>
      <a:lvl1pPr algn="l" defTabSz="1187323" rtl="0" eaLnBrk="1" latinLnBrk="0" hangingPunct="1">
        <a:lnSpc>
          <a:spcPct val="90000"/>
        </a:lnSpc>
        <a:spcBef>
          <a:spcPct val="0"/>
        </a:spcBef>
        <a:buNone/>
        <a:defRPr sz="5714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296831" indent="-296831" algn="l" defTabSz="1187323" rtl="0" eaLnBrk="1" latinLnBrk="0" hangingPunct="1">
        <a:lnSpc>
          <a:spcPct val="90000"/>
        </a:lnSpc>
        <a:spcBef>
          <a:spcPts val="1298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Arial"/>
          <a:ea typeface="+mn-ea"/>
          <a:cs typeface="+mn-cs"/>
        </a:defRPr>
      </a:lvl1pPr>
      <a:lvl2pPr marL="89049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7" kern="1200">
          <a:solidFill>
            <a:schemeClr val="tx1"/>
          </a:solidFill>
          <a:latin typeface="Arial"/>
          <a:ea typeface="+mn-ea"/>
          <a:cs typeface="+mn-cs"/>
        </a:defRPr>
      </a:lvl2pPr>
      <a:lvl3pPr marL="1484154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7" kern="1200">
          <a:solidFill>
            <a:schemeClr val="tx1"/>
          </a:solidFill>
          <a:latin typeface="Arial"/>
          <a:ea typeface="+mn-ea"/>
          <a:cs typeface="+mn-cs"/>
        </a:defRPr>
      </a:lvl3pPr>
      <a:lvl4pPr marL="2077817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4pPr>
      <a:lvl5pPr marL="2671478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5pPr>
      <a:lvl6pPr marL="3265140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6pPr>
      <a:lvl7pPr marL="3858802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7pPr>
      <a:lvl8pPr marL="4452463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8pPr>
      <a:lvl9pPr marL="5046125" indent="-296831" algn="l" defTabSz="1187323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7" kern="1200">
          <a:solidFill>
            <a:schemeClr val="tx1"/>
          </a:solidFill>
          <a:latin typeface="Arial"/>
          <a:ea typeface="+mn-ea"/>
          <a:cs typeface="+mn-cs"/>
        </a:defRPr>
      </a:lvl9pPr>
    </p:bodyStyle>
    <p:otherStyle>
      <a:defPPr>
        <a:defRPr lang="en-US"/>
      </a:defPPr>
      <a:lvl1pPr marL="0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1pPr>
      <a:lvl2pPr marL="593662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2pPr>
      <a:lvl3pPr marL="1187323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3pPr>
      <a:lvl4pPr marL="1780986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4pPr>
      <a:lvl5pPr marL="2374648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5pPr>
      <a:lvl6pPr marL="2968309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6pPr>
      <a:lvl7pPr marL="3561971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7pPr>
      <a:lvl8pPr marL="4155634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8pPr>
      <a:lvl9pPr marL="4749295" algn="l" defTabSz="1187323" rtl="0" eaLnBrk="1" latinLnBrk="0" hangingPunct="1">
        <a:defRPr sz="2337" kern="1200">
          <a:solidFill>
            <a:schemeClr val="tx1"/>
          </a:solidFill>
          <a:latin typeface="Arial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1">
          <p15:clr>
            <a:srgbClr val="F26B43"/>
          </p15:clr>
        </p15:guide>
        <p15:guide id="2" pos="3842">
          <p15:clr>
            <a:srgbClr val="F26B43"/>
          </p15:clr>
        </p15:guide>
        <p15:guide id="3" pos="458">
          <p15:clr>
            <a:srgbClr val="F26B43"/>
          </p15:clr>
        </p15:guide>
        <p15:guide id="4" pos="7225">
          <p15:clr>
            <a:srgbClr val="F26B43"/>
          </p15:clr>
        </p15:guide>
        <p15:guide id="5" orient="horz" pos="41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ormtree.biz/category/mto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30.xml"/><Relationship Id="rId21" Type="http://schemas.openxmlformats.org/officeDocument/2006/relationships/tags" Target="../tags/tag25.xml"/><Relationship Id="rId42" Type="http://schemas.openxmlformats.org/officeDocument/2006/relationships/tags" Target="../tags/tag46.xml"/><Relationship Id="rId47" Type="http://schemas.openxmlformats.org/officeDocument/2006/relationships/tags" Target="../tags/tag51.xml"/><Relationship Id="rId63" Type="http://schemas.openxmlformats.org/officeDocument/2006/relationships/image" Target="../media/image79.png"/><Relationship Id="rId68" Type="http://schemas.openxmlformats.org/officeDocument/2006/relationships/image" Target="../media/image84.png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9" Type="http://schemas.openxmlformats.org/officeDocument/2006/relationships/tags" Target="../tags/tag33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32" Type="http://schemas.openxmlformats.org/officeDocument/2006/relationships/tags" Target="../tags/tag36.xml"/><Relationship Id="rId37" Type="http://schemas.openxmlformats.org/officeDocument/2006/relationships/tags" Target="../tags/tag41.xml"/><Relationship Id="rId40" Type="http://schemas.openxmlformats.org/officeDocument/2006/relationships/tags" Target="../tags/tag44.xml"/><Relationship Id="rId45" Type="http://schemas.openxmlformats.org/officeDocument/2006/relationships/tags" Target="../tags/tag49.xml"/><Relationship Id="rId53" Type="http://schemas.openxmlformats.org/officeDocument/2006/relationships/tags" Target="../tags/tag57.xml"/><Relationship Id="rId58" Type="http://schemas.openxmlformats.org/officeDocument/2006/relationships/tags" Target="../tags/tag62.xml"/><Relationship Id="rId66" Type="http://schemas.openxmlformats.org/officeDocument/2006/relationships/image" Target="../media/image82.png"/><Relationship Id="rId74" Type="http://schemas.openxmlformats.org/officeDocument/2006/relationships/image" Target="../media/image90.png"/><Relationship Id="rId5" Type="http://schemas.openxmlformats.org/officeDocument/2006/relationships/tags" Target="../tags/tag9.xml"/><Relationship Id="rId61" Type="http://schemas.openxmlformats.org/officeDocument/2006/relationships/slideLayout" Target="../slideLayouts/slideLayout2.xml"/><Relationship Id="rId19" Type="http://schemas.openxmlformats.org/officeDocument/2006/relationships/tags" Target="../tags/tag2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tags" Target="../tags/tag34.xml"/><Relationship Id="rId35" Type="http://schemas.openxmlformats.org/officeDocument/2006/relationships/tags" Target="../tags/tag39.xml"/><Relationship Id="rId43" Type="http://schemas.openxmlformats.org/officeDocument/2006/relationships/tags" Target="../tags/tag47.xml"/><Relationship Id="rId48" Type="http://schemas.openxmlformats.org/officeDocument/2006/relationships/tags" Target="../tags/tag52.xml"/><Relationship Id="rId56" Type="http://schemas.openxmlformats.org/officeDocument/2006/relationships/tags" Target="../tags/tag60.xml"/><Relationship Id="rId64" Type="http://schemas.openxmlformats.org/officeDocument/2006/relationships/image" Target="../media/image80.png"/><Relationship Id="rId69" Type="http://schemas.openxmlformats.org/officeDocument/2006/relationships/image" Target="../media/image85.png"/><Relationship Id="rId8" Type="http://schemas.openxmlformats.org/officeDocument/2006/relationships/tags" Target="../tags/tag12.xml"/><Relationship Id="rId51" Type="http://schemas.openxmlformats.org/officeDocument/2006/relationships/tags" Target="../tags/tag55.xml"/><Relationship Id="rId72" Type="http://schemas.openxmlformats.org/officeDocument/2006/relationships/image" Target="../media/image88.png"/><Relationship Id="rId3" Type="http://schemas.openxmlformats.org/officeDocument/2006/relationships/tags" Target="../tags/tag7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33" Type="http://schemas.openxmlformats.org/officeDocument/2006/relationships/tags" Target="../tags/tag37.xml"/><Relationship Id="rId38" Type="http://schemas.openxmlformats.org/officeDocument/2006/relationships/tags" Target="../tags/tag42.xml"/><Relationship Id="rId46" Type="http://schemas.openxmlformats.org/officeDocument/2006/relationships/tags" Target="../tags/tag50.xml"/><Relationship Id="rId59" Type="http://schemas.openxmlformats.org/officeDocument/2006/relationships/tags" Target="../tags/tag63.xml"/><Relationship Id="rId67" Type="http://schemas.openxmlformats.org/officeDocument/2006/relationships/image" Target="../media/image83.png"/><Relationship Id="rId20" Type="http://schemas.openxmlformats.org/officeDocument/2006/relationships/tags" Target="../tags/tag24.xml"/><Relationship Id="rId41" Type="http://schemas.openxmlformats.org/officeDocument/2006/relationships/tags" Target="../tags/tag45.xml"/><Relationship Id="rId54" Type="http://schemas.openxmlformats.org/officeDocument/2006/relationships/tags" Target="../tags/tag58.xml"/><Relationship Id="rId62" Type="http://schemas.openxmlformats.org/officeDocument/2006/relationships/notesSlide" Target="../notesSlides/notesSlide5.xml"/><Relationship Id="rId70" Type="http://schemas.openxmlformats.org/officeDocument/2006/relationships/image" Target="../media/image86.png"/><Relationship Id="rId75" Type="http://schemas.openxmlformats.org/officeDocument/2006/relationships/image" Target="../media/image91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36" Type="http://schemas.openxmlformats.org/officeDocument/2006/relationships/tags" Target="../tags/tag40.xml"/><Relationship Id="rId49" Type="http://schemas.openxmlformats.org/officeDocument/2006/relationships/tags" Target="../tags/tag53.xml"/><Relationship Id="rId57" Type="http://schemas.openxmlformats.org/officeDocument/2006/relationships/tags" Target="../tags/tag61.xml"/><Relationship Id="rId10" Type="http://schemas.openxmlformats.org/officeDocument/2006/relationships/tags" Target="../tags/tag14.xml"/><Relationship Id="rId31" Type="http://schemas.openxmlformats.org/officeDocument/2006/relationships/tags" Target="../tags/tag35.xml"/><Relationship Id="rId44" Type="http://schemas.openxmlformats.org/officeDocument/2006/relationships/tags" Target="../tags/tag48.xml"/><Relationship Id="rId52" Type="http://schemas.openxmlformats.org/officeDocument/2006/relationships/tags" Target="../tags/tag56.xml"/><Relationship Id="rId60" Type="http://schemas.openxmlformats.org/officeDocument/2006/relationships/tags" Target="../tags/tag64.xml"/><Relationship Id="rId65" Type="http://schemas.openxmlformats.org/officeDocument/2006/relationships/image" Target="../media/image81.png"/><Relationship Id="rId73" Type="http://schemas.openxmlformats.org/officeDocument/2006/relationships/image" Target="../media/image89.png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39" Type="http://schemas.openxmlformats.org/officeDocument/2006/relationships/tags" Target="../tags/tag43.xml"/><Relationship Id="rId34" Type="http://schemas.openxmlformats.org/officeDocument/2006/relationships/tags" Target="../tags/tag38.xml"/><Relationship Id="rId50" Type="http://schemas.openxmlformats.org/officeDocument/2006/relationships/tags" Target="../tags/tag54.xml"/><Relationship Id="rId55" Type="http://schemas.openxmlformats.org/officeDocument/2006/relationships/tags" Target="../tags/tag59.xml"/><Relationship Id="rId76" Type="http://schemas.openxmlformats.org/officeDocument/2006/relationships/image" Target="../media/image92.png"/><Relationship Id="rId7" Type="http://schemas.openxmlformats.org/officeDocument/2006/relationships/tags" Target="../tags/tag11.xml"/><Relationship Id="rId71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www.tmforum.org/collaboration/autonomous-networks-projec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13" Type="http://schemas.openxmlformats.org/officeDocument/2006/relationships/diagramData" Target="../diagrams/data2.xml"/><Relationship Id="rId18" Type="http://schemas.openxmlformats.org/officeDocument/2006/relationships/diagramData" Target="../diagrams/data3.xml"/><Relationship Id="rId3" Type="http://schemas.openxmlformats.org/officeDocument/2006/relationships/tags" Target="../tags/tag3.xml"/><Relationship Id="rId21" Type="http://schemas.openxmlformats.org/officeDocument/2006/relationships/diagramColors" Target="../diagrams/colors3.xml"/><Relationship Id="rId7" Type="http://schemas.openxmlformats.org/officeDocument/2006/relationships/image" Target="../media/image16.png"/><Relationship Id="rId12" Type="http://schemas.microsoft.com/office/2007/relationships/diagramDrawing" Target="../diagrams/drawing1.xml"/><Relationship Id="rId17" Type="http://schemas.microsoft.com/office/2007/relationships/diagramDrawing" Target="../diagrams/drawing2.xml"/><Relationship Id="rId2" Type="http://schemas.openxmlformats.org/officeDocument/2006/relationships/tags" Target="../tags/tag2.xml"/><Relationship Id="rId16" Type="http://schemas.openxmlformats.org/officeDocument/2006/relationships/diagramColors" Target="../diagrams/colors2.xml"/><Relationship Id="rId20" Type="http://schemas.openxmlformats.org/officeDocument/2006/relationships/diagramQuickStyle" Target="../diagrams/quickStyle3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11" Type="http://schemas.openxmlformats.org/officeDocument/2006/relationships/diagramColors" Target="../diagrams/colors1.xml"/><Relationship Id="rId5" Type="http://schemas.openxmlformats.org/officeDocument/2006/relationships/image" Target="../media/image14.png"/><Relationship Id="rId1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1.xml"/><Relationship Id="rId19" Type="http://schemas.openxmlformats.org/officeDocument/2006/relationships/diagramLayout" Target="../diagrams/layout3.xml"/><Relationship Id="rId4" Type="http://schemas.openxmlformats.org/officeDocument/2006/relationships/slideLayout" Target="../slideLayouts/slideLayout47.xml"/><Relationship Id="rId9" Type="http://schemas.openxmlformats.org/officeDocument/2006/relationships/diagramLayout" Target="../diagrams/layout1.xml"/><Relationship Id="rId14" Type="http://schemas.openxmlformats.org/officeDocument/2006/relationships/diagramLayout" Target="../diagrams/layout2.xml"/><Relationship Id="rId22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.tmforum.org/research-reports/autonomous-networks-empowering-digital-transformation-for-smart-societies-and-industries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inform.tmforum.org/research-reports/autonomous-networks-empowering-digital-transformation-for-smart-societies-and-industries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tif"/><Relationship Id="rId26" Type="http://schemas.openxmlformats.org/officeDocument/2006/relationships/image" Target="../media/image45.png"/><Relationship Id="rId3" Type="http://schemas.openxmlformats.org/officeDocument/2006/relationships/notesSlide" Target="../notesSlides/notesSlide1.xml"/><Relationship Id="rId21" Type="http://schemas.openxmlformats.org/officeDocument/2006/relationships/image" Target="../media/image41.tif"/><Relationship Id="rId34" Type="http://schemas.openxmlformats.org/officeDocument/2006/relationships/image" Target="../media/image52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17" Type="http://schemas.openxmlformats.org/officeDocument/2006/relationships/image" Target="../media/image37.png"/><Relationship Id="rId25" Type="http://schemas.openxmlformats.org/officeDocument/2006/relationships/image" Target="../media/image44.png"/><Relationship Id="rId33" Type="http://schemas.openxmlformats.org/officeDocument/2006/relationships/image" Target="../media/image51.png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7.png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microsoft.com/office/2007/relationships/hdphoto" Target="../media/hdphoto1.wdp"/><Relationship Id="rId32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microsoft.com/office/2007/relationships/hdphoto" Target="../media/hdphoto2.wdp"/><Relationship Id="rId10" Type="http://schemas.openxmlformats.org/officeDocument/2006/relationships/image" Target="../media/image30.png"/><Relationship Id="rId19" Type="http://schemas.openxmlformats.org/officeDocument/2006/relationships/image" Target="../media/image39.tif"/><Relationship Id="rId31" Type="http://schemas.openxmlformats.org/officeDocument/2006/relationships/image" Target="../media/image49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tif"/><Relationship Id="rId22" Type="http://schemas.openxmlformats.org/officeDocument/2006/relationships/image" Target="../media/image42.png"/><Relationship Id="rId27" Type="http://schemas.openxmlformats.org/officeDocument/2006/relationships/image" Target="../media/image46.png"/><Relationship Id="rId30" Type="http://schemas.openxmlformats.org/officeDocument/2006/relationships/image" Target="../media/image48.png"/><Relationship Id="rId8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直角三角形 18"/>
          <p:cNvSpPr/>
          <p:nvPr/>
        </p:nvSpPr>
        <p:spPr>
          <a:xfrm rot="5400000" flipV="1">
            <a:off x="7246937" y="-126999"/>
            <a:ext cx="4818063" cy="5072062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直角三角形 19"/>
          <p:cNvSpPr/>
          <p:nvPr/>
        </p:nvSpPr>
        <p:spPr>
          <a:xfrm rot="5400000" flipV="1">
            <a:off x="7981950" y="-174625"/>
            <a:ext cx="4035425" cy="4384675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741429" y="5146489"/>
            <a:ext cx="4915451" cy="960894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直角三角形 5"/>
          <p:cNvSpPr/>
          <p:nvPr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236247" y="2811463"/>
            <a:ext cx="215900" cy="12239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/>
          <p:cNvSpPr txBox="1">
            <a:spLocks noChangeArrowheads="1"/>
          </p:cNvSpPr>
          <p:nvPr/>
        </p:nvSpPr>
        <p:spPr bwMode="auto">
          <a:xfrm>
            <a:off x="1585279" y="3017356"/>
            <a:ext cx="88080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b="1" dirty="0">
                <a:solidFill>
                  <a:srgbClr val="3B3838"/>
                </a:solidFill>
                <a:latin typeface="+mj-lt"/>
                <a:ea typeface="微软雅黑" panose="020B0503020204020204" pitchFamily="34" charset="-122"/>
                <a:cs typeface="Arial" panose="020B0604020202020204" pitchFamily="34" charset="0"/>
              </a:rPr>
              <a:t>The Future of the Network  is Autonomous</a:t>
            </a:r>
            <a:endParaRPr lang="zh-CN" altLang="en-US" sz="4000" b="1" dirty="0">
              <a:solidFill>
                <a:srgbClr val="3B3838"/>
              </a:solidFill>
              <a:latin typeface="+mj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DCD81E-99B5-42AC-9BFE-DE86CDA39F77}"/>
              </a:ext>
            </a:extLst>
          </p:cNvPr>
          <p:cNvSpPr txBox="1"/>
          <p:nvPr/>
        </p:nvSpPr>
        <p:spPr>
          <a:xfrm>
            <a:off x="5253644" y="5087389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 He 3/19/2021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图片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88" y="1537881"/>
            <a:ext cx="11705902" cy="4331580"/>
          </a:xfrm>
          <a:prstGeom prst="rect">
            <a:avLst/>
          </a:prstGeom>
        </p:spPr>
      </p:pic>
      <p:sp>
        <p:nvSpPr>
          <p:cNvPr id="99" name="标题 1"/>
          <p:cNvSpPr txBox="1">
            <a:spLocks/>
          </p:cNvSpPr>
          <p:nvPr/>
        </p:nvSpPr>
        <p:spPr bwMode="auto">
          <a:xfrm>
            <a:off x="400890" y="39005"/>
            <a:ext cx="11484813" cy="87119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defPPr>
              <a:defRPr lang="en-US"/>
            </a:defPPr>
            <a:lvl1pPr indent="0" defTabSz="1187798" font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3200" baseline="0">
                <a:solidFill>
                  <a:srgbClr val="575756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 marL="593900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>
                <a:latin typeface="Arial"/>
              </a:defRPr>
            </a:lvl2pPr>
            <a:lvl3pPr marL="11877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>
                <a:latin typeface="Arial"/>
              </a:defRPr>
            </a:lvl3pPr>
            <a:lvl4pPr marL="1781699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4pPr>
            <a:lvl5pPr marL="23755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5pPr>
            <a:lvl6pPr marL="29694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6pPr>
            <a:lvl7pPr marL="3563396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7pPr>
            <a:lvl8pPr marL="41572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8pPr>
            <a:lvl9pPr marL="4751195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>
                <a:latin typeface="Arial"/>
              </a:defRPr>
            </a:lvl9pPr>
          </a:lstStyle>
          <a:p>
            <a:r>
              <a:rPr lang="en-US" altLang="zh-CN" sz="3199" dirty="0">
                <a:solidFill>
                  <a:schemeClr val="tx1"/>
                </a:solidFill>
                <a:latin typeface="+mj-lt"/>
              </a:rPr>
              <a:t>SDOs</a:t>
            </a:r>
            <a:r>
              <a:rPr lang="zh-CN" altLang="en-US" sz="3199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199" dirty="0">
                <a:solidFill>
                  <a:schemeClr val="tx1"/>
                </a:solidFill>
                <a:latin typeface="+mj-lt"/>
              </a:rPr>
              <a:t>in</a:t>
            </a:r>
            <a:r>
              <a:rPr lang="zh-CN" altLang="en-US" sz="3199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CN" sz="3199" dirty="0">
                <a:solidFill>
                  <a:schemeClr val="tx1"/>
                </a:solidFill>
                <a:latin typeface="+mj-lt"/>
              </a:rPr>
              <a:t>Action</a:t>
            </a:r>
            <a:endParaRPr lang="zh-CN" altLang="en-US" sz="3199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45A0F2-065B-4586-8EB0-482CC885F73D}"/>
              </a:ext>
            </a:extLst>
          </p:cNvPr>
          <p:cNvSpPr txBox="1"/>
          <p:nvPr/>
        </p:nvSpPr>
        <p:spPr>
          <a:xfrm>
            <a:off x="925034" y="1584375"/>
            <a:ext cx="744278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B0FD12-EA91-443D-B8E7-146302277027}"/>
              </a:ext>
            </a:extLst>
          </p:cNvPr>
          <p:cNvSpPr txBox="1"/>
          <p:nvPr/>
        </p:nvSpPr>
        <p:spPr>
          <a:xfrm>
            <a:off x="2281948" y="1585340"/>
            <a:ext cx="538744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492EC7-70BC-4FD9-B1C8-72A1DB0DB644}"/>
              </a:ext>
            </a:extLst>
          </p:cNvPr>
          <p:cNvSpPr txBox="1"/>
          <p:nvPr/>
        </p:nvSpPr>
        <p:spPr>
          <a:xfrm>
            <a:off x="3433327" y="1586305"/>
            <a:ext cx="766713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Report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F55321-9EEB-45DE-9E13-D2FD92F2F5B4}"/>
              </a:ext>
            </a:extLst>
          </p:cNvPr>
          <p:cNvSpPr txBox="1"/>
          <p:nvPr/>
        </p:nvSpPr>
        <p:spPr>
          <a:xfrm>
            <a:off x="3483364" y="2744641"/>
            <a:ext cx="744278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BACA56-C82A-4C13-97F3-5F76D44F1918}"/>
              </a:ext>
            </a:extLst>
          </p:cNvPr>
          <p:cNvSpPr txBox="1"/>
          <p:nvPr/>
        </p:nvSpPr>
        <p:spPr>
          <a:xfrm>
            <a:off x="6569152" y="1777451"/>
            <a:ext cx="702078" cy="246221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n-lt"/>
              </a:rPr>
              <a:t>Report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F138DD-9EA5-4BF3-8D2D-82DF999E56AE}"/>
              </a:ext>
            </a:extLst>
          </p:cNvPr>
          <p:cNvSpPr txBox="1"/>
          <p:nvPr/>
        </p:nvSpPr>
        <p:spPr>
          <a:xfrm>
            <a:off x="6404694" y="2844450"/>
            <a:ext cx="702077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3CBD8-6FFC-47F4-A00B-FC544145B722}"/>
              </a:ext>
            </a:extLst>
          </p:cNvPr>
          <p:cNvSpPr txBox="1"/>
          <p:nvPr/>
        </p:nvSpPr>
        <p:spPr>
          <a:xfrm>
            <a:off x="7302226" y="4597727"/>
            <a:ext cx="623581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E8036C-034E-4775-B153-A469C874669C}"/>
              </a:ext>
            </a:extLst>
          </p:cNvPr>
          <p:cNvSpPr txBox="1"/>
          <p:nvPr/>
        </p:nvSpPr>
        <p:spPr>
          <a:xfrm>
            <a:off x="3838429" y="4478908"/>
            <a:ext cx="623581" cy="261610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E9AD9-FCED-41B6-93C8-9D93C2B713B5}"/>
              </a:ext>
            </a:extLst>
          </p:cNvPr>
          <p:cNvSpPr txBox="1"/>
          <p:nvPr/>
        </p:nvSpPr>
        <p:spPr>
          <a:xfrm>
            <a:off x="1776858" y="4497302"/>
            <a:ext cx="766713" cy="230832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+mn-lt"/>
              </a:rPr>
              <a:t>Report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7DB31-6A45-4400-B770-45FC4D076DAD}"/>
              </a:ext>
            </a:extLst>
          </p:cNvPr>
          <p:cNvSpPr txBox="1"/>
          <p:nvPr/>
        </p:nvSpPr>
        <p:spPr>
          <a:xfrm>
            <a:off x="4882914" y="2177309"/>
            <a:ext cx="750720" cy="246221"/>
          </a:xfrm>
          <a:prstGeom prst="rect">
            <a:avLst/>
          </a:prstGeom>
          <a:solidFill>
            <a:srgbClr val="DAE3F3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+mn-lt"/>
              </a:rPr>
              <a:t>Standard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173459-E89F-4EC5-8612-E32C7E763B9D}"/>
              </a:ext>
            </a:extLst>
          </p:cNvPr>
          <p:cNvSpPr txBox="1"/>
          <p:nvPr/>
        </p:nvSpPr>
        <p:spPr>
          <a:xfrm>
            <a:off x="9669308" y="2143698"/>
            <a:ext cx="689130" cy="2462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+mn-lt"/>
              </a:rPr>
              <a:t>Standard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38D7A-EF70-4683-96A9-40D570099FAA}"/>
              </a:ext>
            </a:extLst>
          </p:cNvPr>
          <p:cNvSpPr txBox="1"/>
          <p:nvPr/>
        </p:nvSpPr>
        <p:spPr>
          <a:xfrm>
            <a:off x="10933860" y="2377430"/>
            <a:ext cx="772416" cy="24622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C00000"/>
                </a:solidFill>
                <a:latin typeface="+mn-lt"/>
              </a:rPr>
              <a:t>Standard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C90D0E-2116-46C1-8E26-52B86DFA9C72}"/>
              </a:ext>
            </a:extLst>
          </p:cNvPr>
          <p:cNvSpPr txBox="1"/>
          <p:nvPr/>
        </p:nvSpPr>
        <p:spPr>
          <a:xfrm>
            <a:off x="7704163" y="2868666"/>
            <a:ext cx="519649" cy="26161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b="1" dirty="0">
                <a:latin typeface="+mn-lt"/>
              </a:rPr>
              <a:t>WP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05304C-D236-4187-B1A3-9F3A2969648B}"/>
              </a:ext>
            </a:extLst>
          </p:cNvPr>
          <p:cNvSpPr/>
          <p:nvPr/>
        </p:nvSpPr>
        <p:spPr>
          <a:xfrm>
            <a:off x="7106771" y="4297161"/>
            <a:ext cx="1283696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DB3748-168B-4239-A148-A41385137C5A}"/>
              </a:ext>
            </a:extLst>
          </p:cNvPr>
          <p:cNvCxnSpPr/>
          <p:nvPr/>
        </p:nvCxnSpPr>
        <p:spPr>
          <a:xfrm>
            <a:off x="7382932" y="4297161"/>
            <a:ext cx="0" cy="246221"/>
          </a:xfrm>
          <a:prstGeom prst="line">
            <a:avLst/>
          </a:prstGeom>
          <a:ln w="15875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F74B996-7618-4702-A5B1-107F00E6BEDB}"/>
              </a:ext>
            </a:extLst>
          </p:cNvPr>
          <p:cNvSpPr/>
          <p:nvPr/>
        </p:nvSpPr>
        <p:spPr>
          <a:xfrm>
            <a:off x="5266267" y="5477933"/>
            <a:ext cx="3530600" cy="5249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C1C869FE-1ED9-4E1B-A534-3D50DDE05905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D4A0A0-C1C1-472E-90CD-C991C577100E}"/>
              </a:ext>
            </a:extLst>
          </p:cNvPr>
          <p:cNvSpPr/>
          <p:nvPr/>
        </p:nvSpPr>
        <p:spPr>
          <a:xfrm>
            <a:off x="9029700" y="1867417"/>
            <a:ext cx="821531" cy="2462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9834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4ACD4CCE-0BA0-4AD8-9C46-E2A1D65D9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34" t="37387" r="15167" b="35815"/>
          <a:stretch/>
        </p:blipFill>
        <p:spPr>
          <a:xfrm>
            <a:off x="4350294" y="1745868"/>
            <a:ext cx="3477486" cy="101588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7AB4C-8C9D-4645-81E2-37DF2EDB9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875" y="328171"/>
            <a:ext cx="12091103" cy="566309"/>
          </a:xfrm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TM Forum Autonomous Network Catalyst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D98D8-B4C4-4942-8198-4053BF870373}"/>
              </a:ext>
            </a:extLst>
          </p:cNvPr>
          <p:cNvSpPr/>
          <p:nvPr/>
        </p:nvSpPr>
        <p:spPr>
          <a:xfrm>
            <a:off x="188997" y="847710"/>
            <a:ext cx="30659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10 Projects, 60+ Companies</a:t>
            </a:r>
            <a:endParaRPr lang="en-US" sz="2000" b="1" i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E4AE1A-AADF-40CD-BC6A-4BC32FA2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5" t="36416" r="7670" b="30142"/>
          <a:stretch/>
        </p:blipFill>
        <p:spPr>
          <a:xfrm>
            <a:off x="8485446" y="1089582"/>
            <a:ext cx="3406053" cy="116731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5D6611A-D7FF-494F-8329-0255C6E6198E}"/>
              </a:ext>
            </a:extLst>
          </p:cNvPr>
          <p:cNvSpPr txBox="1"/>
          <p:nvPr/>
        </p:nvSpPr>
        <p:spPr>
          <a:xfrm>
            <a:off x="9525246" y="977776"/>
            <a:ext cx="15069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5G Ride On!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53049B-0953-432B-8C0B-0019A6F416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35" t="42436" r="7524" b="31262"/>
          <a:stretch/>
        </p:blipFill>
        <p:spPr>
          <a:xfrm>
            <a:off x="8472052" y="5514967"/>
            <a:ext cx="3419448" cy="8986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FCBEC0-0CD5-488C-9A2E-239DAEA6E0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76" t="45955" r="7524" b="17087"/>
          <a:stretch/>
        </p:blipFill>
        <p:spPr>
          <a:xfrm>
            <a:off x="4350294" y="3153240"/>
            <a:ext cx="3519811" cy="117897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AA1AA8B-033E-4764-B76F-61773347C618}"/>
              </a:ext>
            </a:extLst>
          </p:cNvPr>
          <p:cNvSpPr txBox="1"/>
          <p:nvPr/>
        </p:nvSpPr>
        <p:spPr>
          <a:xfrm>
            <a:off x="4341273" y="2827303"/>
            <a:ext cx="36328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b="1" i="0">
                <a:solidFill>
                  <a:srgbClr val="29313B"/>
                </a:solidFill>
                <a:effectLst/>
                <a:latin typeface="Lato"/>
              </a:defRPr>
            </a:lvl1pPr>
          </a:lstStyle>
          <a:p>
            <a:pPr algn="ctr"/>
            <a:r>
              <a:rPr lang="en-US" sz="1400" b="0" dirty="0">
                <a:latin typeface="Calibri" panose="020F0502020204030204" pitchFamily="34" charset="0"/>
                <a:cs typeface="Calibri" panose="020F0502020204030204" pitchFamily="34" charset="0"/>
              </a:rPr>
              <a:t>AI for AN: Accelerating digital transformation in 5G era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C6537C6-4206-4B7A-9431-2B71291909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577" t="35968" r="12130" b="17087"/>
          <a:stretch/>
        </p:blipFill>
        <p:spPr>
          <a:xfrm>
            <a:off x="8472053" y="3970876"/>
            <a:ext cx="3390004" cy="11673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7FC5037-4272-44C7-8E66-B6C1DF8F5EEE}"/>
              </a:ext>
            </a:extLst>
          </p:cNvPr>
          <p:cNvSpPr txBox="1"/>
          <p:nvPr/>
        </p:nvSpPr>
        <p:spPr>
          <a:xfrm>
            <a:off x="8472052" y="3742730"/>
            <a:ext cx="36133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AIOps autonomous service assurance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F965E7-9202-46AD-A05E-293E630E55F0}"/>
              </a:ext>
            </a:extLst>
          </p:cNvPr>
          <p:cNvSpPr txBox="1"/>
          <p:nvPr/>
        </p:nvSpPr>
        <p:spPr>
          <a:xfrm>
            <a:off x="8681188" y="5160121"/>
            <a:ext cx="3180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b="1" i="0">
                <a:solidFill>
                  <a:srgbClr val="29313B"/>
                </a:solidFill>
                <a:effectLst/>
                <a:latin typeface="Lato"/>
              </a:defRPr>
            </a:lvl1pPr>
          </a:lstStyle>
          <a:p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Boosting AIOps for full hybrid </a:t>
            </a:r>
            <a:r>
              <a:rPr lang="en-US" sz="1600" b="0" dirty="0" err="1">
                <a:latin typeface="Calibri" panose="020F0502020204030204" pitchFamily="34" charset="0"/>
                <a:cs typeface="Calibri" panose="020F0502020204030204" pitchFamily="34" charset="0"/>
              </a:rPr>
              <a:t>NaaS</a:t>
            </a:r>
            <a:endParaRPr lang="en-US" sz="16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4B8283B-416C-47C0-9178-9D0225ADD65D}"/>
              </a:ext>
            </a:extLst>
          </p:cNvPr>
          <p:cNvSpPr txBox="1"/>
          <p:nvPr/>
        </p:nvSpPr>
        <p:spPr>
          <a:xfrm>
            <a:off x="4278931" y="1331440"/>
            <a:ext cx="3675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AI empowered 5G intelligent operations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B88C132-E839-4C6A-A96F-05AC8A53CB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648" t="45037" r="8117" b="29126"/>
          <a:stretch/>
        </p:blipFill>
        <p:spPr>
          <a:xfrm>
            <a:off x="367627" y="3350523"/>
            <a:ext cx="3567179" cy="105602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9A3C8B7-26E0-45BC-B4ED-3611D6756BF4}"/>
              </a:ext>
            </a:extLst>
          </p:cNvPr>
          <p:cNvSpPr txBox="1"/>
          <p:nvPr/>
        </p:nvSpPr>
        <p:spPr>
          <a:xfrm>
            <a:off x="367627" y="2827303"/>
            <a:ext cx="3685025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Ready Telco One: </a:t>
            </a:r>
            <a:r>
              <a:rPr lang="en-US" sz="1067" dirty="0">
                <a:solidFill>
                  <a:srgbClr val="29313B"/>
                </a:solidFill>
                <a:cs typeface="Calibri" panose="020F0502020204030204" pitchFamily="34" charset="0"/>
              </a:rPr>
              <a:t>Gamified customer journeys enabled by a dynamic partner ecosystem and marketplace!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6309527-36FE-4B64-A148-E3AA94D2FF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8591" t="36371" r="8117" b="33911"/>
          <a:stretch/>
        </p:blipFill>
        <p:spPr>
          <a:xfrm>
            <a:off x="8472052" y="2571178"/>
            <a:ext cx="3419447" cy="11407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009CBF6-69A7-41CB-A5FE-B4FBC50BDFE2}"/>
              </a:ext>
            </a:extLst>
          </p:cNvPr>
          <p:cNvSpPr txBox="1"/>
          <p:nvPr/>
        </p:nvSpPr>
        <p:spPr>
          <a:xfrm>
            <a:off x="8894237" y="2350699"/>
            <a:ext cx="2967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Smart networks for smart cities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8A7087C-B18F-4EFF-A9E4-8A04D655EBA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8648" t="44593" r="17250" b="26037"/>
          <a:stretch/>
        </p:blipFill>
        <p:spPr>
          <a:xfrm>
            <a:off x="367627" y="4957287"/>
            <a:ext cx="3567179" cy="1266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75030DE-7D45-47AD-BFB3-3A29407E8611}"/>
              </a:ext>
            </a:extLst>
          </p:cNvPr>
          <p:cNvSpPr txBox="1"/>
          <p:nvPr/>
        </p:nvSpPr>
        <p:spPr>
          <a:xfrm>
            <a:off x="279530" y="4462801"/>
            <a:ext cx="3894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US" sz="1400" dirty="0">
                <a:solidFill>
                  <a:srgbClr val="29313B"/>
                </a:solidFill>
                <a:cs typeface="Calibri" panose="020F0502020204030204" pitchFamily="34" charset="0"/>
              </a:rPr>
              <a:t>Vertical Industry </a:t>
            </a:r>
            <a:r>
              <a:rPr lang="en-US" sz="1400" dirty="0" err="1">
                <a:solidFill>
                  <a:srgbClr val="29313B"/>
                </a:solidFill>
                <a:cs typeface="Calibri" panose="020F0502020204030204" pitchFamily="34" charset="0"/>
              </a:rPr>
              <a:t>Telcos</a:t>
            </a:r>
            <a:r>
              <a:rPr lang="en-US" sz="1400" dirty="0">
                <a:solidFill>
                  <a:srgbClr val="29313B"/>
                </a:solidFill>
                <a:cs typeface="Calibri" panose="020F0502020204030204" pitchFamily="34" charset="0"/>
              </a:rPr>
              <a:t>: a Federated DLT-based Marketplace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4D8216A-DF38-4231-812C-399B22E743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503" t="26734" r="17833" b="21334"/>
          <a:stretch/>
        </p:blipFill>
        <p:spPr>
          <a:xfrm>
            <a:off x="4454330" y="4915947"/>
            <a:ext cx="3499785" cy="126621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5D724654-275F-4F46-8C7E-453A316F2248}"/>
              </a:ext>
            </a:extLst>
          </p:cNvPr>
          <p:cNvSpPr txBox="1"/>
          <p:nvPr/>
        </p:nvSpPr>
        <p:spPr>
          <a:xfrm>
            <a:off x="4855616" y="4494494"/>
            <a:ext cx="2509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1600" dirty="0">
                <a:solidFill>
                  <a:srgbClr val="29313B"/>
                </a:solidFill>
                <a:cs typeface="Calibri" panose="020F0502020204030204" pitchFamily="34" charset="0"/>
              </a:rPr>
              <a:t>The “EDGE” in Automation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4008B1-5CC5-4093-BAEB-8AFDEF27EB3C}"/>
              </a:ext>
            </a:extLst>
          </p:cNvPr>
          <p:cNvSpPr txBox="1"/>
          <p:nvPr/>
        </p:nvSpPr>
        <p:spPr>
          <a:xfrm>
            <a:off x="627459" y="1313197"/>
            <a:ext cx="29076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fontAlgn="base">
              <a:defRPr b="1" i="0">
                <a:solidFill>
                  <a:srgbClr val="29313B"/>
                </a:solidFill>
                <a:effectLst/>
                <a:latin typeface="Lato"/>
              </a:defRPr>
            </a:lvl1pPr>
          </a:lstStyle>
          <a:p>
            <a:pPr algn="ctr"/>
            <a:r>
              <a:rPr lang="en-US" sz="1600" b="0" dirty="0">
                <a:latin typeface="Calibri" panose="020F0502020204030204" pitchFamily="34" charset="0"/>
                <a:cs typeface="Calibri" panose="020F0502020204030204" pitchFamily="34" charset="0"/>
              </a:rPr>
              <a:t>ANHL for Smart-X verticals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9A9CF-F2C8-4E42-9403-C7C5F5B96B6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835" t="59284" r="12129" b="15296"/>
          <a:stretch/>
        </p:blipFill>
        <p:spPr>
          <a:xfrm>
            <a:off x="367627" y="1721000"/>
            <a:ext cx="3594966" cy="10407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4" name="矩形 8">
            <a:extLst>
              <a:ext uri="{FF2B5EF4-FFF2-40B4-BE49-F238E27FC236}">
                <a16:creationId xmlns:a16="http://schemas.microsoft.com/office/drawing/2014/main" id="{907B50B1-6C73-402C-BE29-5A9E3C3AFDD5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73035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73AD-0BFB-47D2-93F9-FF76463E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49" y="0"/>
            <a:ext cx="11317245" cy="1325563"/>
          </a:xfrm>
        </p:spPr>
        <p:txBody>
          <a:bodyPr/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AN Catalyst Project Example 1:  Autonomous Networks Hyperloop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3E17-ED86-4F86-BDC9-772CD25F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044" y="2026887"/>
            <a:ext cx="10762487" cy="2220808"/>
          </a:xfrm>
        </p:spPr>
        <p:txBody>
          <a:bodyPr/>
          <a:lstStyle/>
          <a:p>
            <a:pPr marL="0" indent="0">
              <a:buNone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This Catalyst project is demonstrating how to enable a zero-X customer experience and improved operational efficiency for B2B companies and digital service providers in key Smart-X industries, such as cities, entertainment, manufacturing, healthcare and agriculture. They use disruptive “self operating” services and infrastructures based on an Autonomous Networks framework driven by business intent to resource intent.</a:t>
            </a:r>
            <a:endParaRPr lang="en-US" sz="2400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6CFC4436-CFE9-473F-A4B3-7F44EFD2BD58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215018-20C8-4A6F-A203-CC4884D22EAE}"/>
              </a:ext>
            </a:extLst>
          </p:cNvPr>
          <p:cNvGrpSpPr/>
          <p:nvPr/>
        </p:nvGrpSpPr>
        <p:grpSpPr>
          <a:xfrm>
            <a:off x="1202109" y="4292914"/>
            <a:ext cx="9123947" cy="1320145"/>
            <a:chOff x="333637" y="746312"/>
            <a:chExt cx="8628791" cy="1320145"/>
          </a:xfrm>
        </p:grpSpPr>
        <p:sp>
          <p:nvSpPr>
            <p:cNvPr id="6" name="Rounded Rectangle 18">
              <a:extLst>
                <a:ext uri="{FF2B5EF4-FFF2-40B4-BE49-F238E27FC236}">
                  <a16:creationId xmlns:a16="http://schemas.microsoft.com/office/drawing/2014/main" id="{0BB67152-A036-4495-A5BC-148EA57312A5}"/>
                </a:ext>
              </a:extLst>
            </p:cNvPr>
            <p:cNvSpPr/>
            <p:nvPr/>
          </p:nvSpPr>
          <p:spPr>
            <a:xfrm>
              <a:off x="2819400" y="803292"/>
              <a:ext cx="6143028" cy="1263165"/>
            </a:xfrm>
            <a:prstGeom prst="roundRect">
              <a:avLst>
                <a:gd name="adj" fmla="val 11569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ounded Rectangle 19">
              <a:extLst>
                <a:ext uri="{FF2B5EF4-FFF2-40B4-BE49-F238E27FC236}">
                  <a16:creationId xmlns:a16="http://schemas.microsoft.com/office/drawing/2014/main" id="{948006D8-E089-44BD-9F1A-A32BB34E2D6B}"/>
                </a:ext>
              </a:extLst>
            </p:cNvPr>
            <p:cNvSpPr/>
            <p:nvPr/>
          </p:nvSpPr>
          <p:spPr>
            <a:xfrm>
              <a:off x="333637" y="802618"/>
              <a:ext cx="2409563" cy="12553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pic>
          <p:nvPicPr>
            <p:cNvPr id="8" name="Picture 16">
              <a:extLst>
                <a:ext uri="{FF2B5EF4-FFF2-40B4-BE49-F238E27FC236}">
                  <a16:creationId xmlns:a16="http://schemas.microsoft.com/office/drawing/2014/main" id="{7C2C28BC-AC9A-4EF6-B9A1-E5EE933C1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26971" b="29030"/>
            <a:stretch/>
          </p:blipFill>
          <p:spPr>
            <a:xfrm>
              <a:off x="6352725" y="776575"/>
              <a:ext cx="1905000" cy="838200"/>
            </a:xfrm>
            <a:prstGeom prst="rect">
              <a:avLst/>
            </a:prstGeom>
          </p:spPr>
        </p:pic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D994D76B-015C-4FDF-8179-09716636DE80}"/>
                </a:ext>
              </a:extLst>
            </p:cNvPr>
            <p:cNvSpPr txBox="1"/>
            <p:nvPr/>
          </p:nvSpPr>
          <p:spPr>
            <a:xfrm>
              <a:off x="456721" y="802618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9313B"/>
                  </a:solidFill>
                </a:rPr>
                <a:t>Champions:</a:t>
              </a:r>
            </a:p>
          </p:txBody>
        </p:sp>
        <p:sp>
          <p:nvSpPr>
            <p:cNvPr id="10" name="TextBox 6">
              <a:extLst>
                <a:ext uri="{FF2B5EF4-FFF2-40B4-BE49-F238E27FC236}">
                  <a16:creationId xmlns:a16="http://schemas.microsoft.com/office/drawing/2014/main" id="{D1889C86-4016-474A-A527-7C816356DBDA}"/>
                </a:ext>
              </a:extLst>
            </p:cNvPr>
            <p:cNvSpPr txBox="1"/>
            <p:nvPr/>
          </p:nvSpPr>
          <p:spPr>
            <a:xfrm>
              <a:off x="2880065" y="802618"/>
              <a:ext cx="11204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9313B"/>
                  </a:solidFill>
                </a:rPr>
                <a:t>Participants:</a:t>
              </a:r>
            </a:p>
          </p:txBody>
        </p: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58ED63FF-9812-43FF-996B-80AACA84D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324" y="1150638"/>
              <a:ext cx="785050" cy="788159"/>
            </a:xfrm>
            <a:prstGeom prst="rect">
              <a:avLst/>
            </a:prstGeom>
          </p:spPr>
        </p:pic>
        <p:pic>
          <p:nvPicPr>
            <p:cNvPr id="12" name="Picture 18">
              <a:extLst>
                <a:ext uri="{FF2B5EF4-FFF2-40B4-BE49-F238E27FC236}">
                  <a16:creationId xmlns:a16="http://schemas.microsoft.com/office/drawing/2014/main" id="{BF84E8F8-1EAD-4E5B-A6BC-DCE6124A6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4618" y="1336538"/>
              <a:ext cx="1343059" cy="465312"/>
            </a:xfrm>
            <a:prstGeom prst="rect">
              <a:avLst/>
            </a:prstGeom>
          </p:spPr>
        </p:pic>
        <p:pic>
          <p:nvPicPr>
            <p:cNvPr id="13" name="Picture 19">
              <a:extLst>
                <a:ext uri="{FF2B5EF4-FFF2-40B4-BE49-F238E27FC236}">
                  <a16:creationId xmlns:a16="http://schemas.microsoft.com/office/drawing/2014/main" id="{87C045B9-71BB-4A4A-9FEA-EE6DD07EA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23915" y="746312"/>
              <a:ext cx="1779526" cy="929133"/>
            </a:xfrm>
            <a:prstGeom prst="rect">
              <a:avLst/>
            </a:prstGeom>
          </p:spPr>
        </p:pic>
        <p:pic>
          <p:nvPicPr>
            <p:cNvPr id="14" name="Picture 2" descr="Image result for ubiqube solutions">
              <a:extLst>
                <a:ext uri="{FF2B5EF4-FFF2-40B4-BE49-F238E27FC236}">
                  <a16:creationId xmlns:a16="http://schemas.microsoft.com/office/drawing/2014/main" id="{9D5DEC78-3FF0-4DDD-9E03-94E104FAEF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524" y="1569194"/>
              <a:ext cx="1509713" cy="383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A504D20-3045-47C0-B36D-FC24BFBD042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03" y="5188094"/>
            <a:ext cx="3146309" cy="3236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C15947A-5059-40B5-9546-0FA3CFF49CF2}"/>
              </a:ext>
            </a:extLst>
          </p:cNvPr>
          <p:cNvSpPr/>
          <p:nvPr/>
        </p:nvSpPr>
        <p:spPr>
          <a:xfrm>
            <a:off x="8467015" y="1180606"/>
            <a:ext cx="3439236" cy="64819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New Business Opportunity  Focus</a:t>
            </a:r>
          </a:p>
          <a:p>
            <a:pPr algn="ctr"/>
            <a:r>
              <a:rPr lang="en-US" dirty="0"/>
              <a:t>Top-Down Approach</a:t>
            </a:r>
          </a:p>
        </p:txBody>
      </p:sp>
    </p:spTree>
    <p:extLst>
      <p:ext uri="{BB962C8B-B14F-4D97-AF65-F5344CB8AC3E}">
        <p14:creationId xmlns:p14="http://schemas.microsoft.com/office/powerpoint/2010/main" val="548622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45" y="182331"/>
            <a:ext cx="11521440" cy="512064"/>
          </a:xfrm>
        </p:spPr>
        <p:txBody>
          <a:bodyPr/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Selected Vertical and the Business Scenarios</a:t>
            </a:r>
          </a:p>
        </p:txBody>
      </p:sp>
      <p:sp>
        <p:nvSpPr>
          <p:cNvPr id="100" name="矩形 8">
            <a:extLst>
              <a:ext uri="{FF2B5EF4-FFF2-40B4-BE49-F238E27FC236}">
                <a16:creationId xmlns:a16="http://schemas.microsoft.com/office/drawing/2014/main" id="{B419B3FA-170C-4ABF-8BD4-AD7440B05469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12C7543C-9A36-49D0-9345-66F40F6A3B4C}"/>
              </a:ext>
            </a:extLst>
          </p:cNvPr>
          <p:cNvGrpSpPr/>
          <p:nvPr/>
        </p:nvGrpSpPr>
        <p:grpSpPr>
          <a:xfrm>
            <a:off x="1017473" y="1223962"/>
            <a:ext cx="9298102" cy="5138738"/>
            <a:chOff x="301856" y="819150"/>
            <a:chExt cx="8491163" cy="4206178"/>
          </a:xfrm>
        </p:grpSpPr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6E45F29B-175F-49D5-B243-65201D007BA9}"/>
                </a:ext>
              </a:extLst>
            </p:cNvPr>
            <p:cNvSpPr/>
            <p:nvPr/>
          </p:nvSpPr>
          <p:spPr>
            <a:xfrm>
              <a:off x="380997" y="2070258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3A0DC1FB-2633-491F-8531-9F0C47F757F0}"/>
                </a:ext>
              </a:extLst>
            </p:cNvPr>
            <p:cNvSpPr/>
            <p:nvPr/>
          </p:nvSpPr>
          <p:spPr>
            <a:xfrm>
              <a:off x="2489198" y="2070258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1DC541FC-D69D-4CD4-A7C1-E284B478D3B3}"/>
                </a:ext>
              </a:extLst>
            </p:cNvPr>
            <p:cNvSpPr/>
            <p:nvPr/>
          </p:nvSpPr>
          <p:spPr>
            <a:xfrm>
              <a:off x="4597399" y="2070258"/>
              <a:ext cx="2011680" cy="1187292"/>
            </a:xfrm>
            <a:prstGeom prst="rect">
              <a:avLst/>
            </a:prstGeom>
            <a:solidFill>
              <a:srgbClr val="DC1C22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B0DEB806-9E43-46A5-A3BA-7A8FE0FF9B8D}"/>
                </a:ext>
              </a:extLst>
            </p:cNvPr>
            <p:cNvSpPr/>
            <p:nvPr/>
          </p:nvSpPr>
          <p:spPr>
            <a:xfrm>
              <a:off x="6705600" y="2070258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6555A6A3-F5AA-48A4-8FFA-667E7701F629}"/>
                </a:ext>
              </a:extLst>
            </p:cNvPr>
            <p:cNvSpPr/>
            <p:nvPr/>
          </p:nvSpPr>
          <p:spPr>
            <a:xfrm>
              <a:off x="391388" y="3421076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89EE3D3A-A6B9-4BA9-97B1-9FF22A6CB5FC}"/>
                </a:ext>
              </a:extLst>
            </p:cNvPr>
            <p:cNvSpPr/>
            <p:nvPr/>
          </p:nvSpPr>
          <p:spPr>
            <a:xfrm>
              <a:off x="2499589" y="3421076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87252E2E-9F79-4829-8FF4-40980B7F3E10}"/>
                </a:ext>
              </a:extLst>
            </p:cNvPr>
            <p:cNvSpPr/>
            <p:nvPr/>
          </p:nvSpPr>
          <p:spPr>
            <a:xfrm>
              <a:off x="4607790" y="3421076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A5095CDB-B46B-4F9E-8236-EE0E119C8BDB}"/>
                </a:ext>
              </a:extLst>
            </p:cNvPr>
            <p:cNvSpPr/>
            <p:nvPr/>
          </p:nvSpPr>
          <p:spPr>
            <a:xfrm>
              <a:off x="6715991" y="3421076"/>
              <a:ext cx="2011680" cy="1187292"/>
            </a:xfrm>
            <a:prstGeom prst="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E5902EBF-0E1D-4DF5-8CD8-B74FF554C7B9}"/>
                </a:ext>
              </a:extLst>
            </p:cNvPr>
            <p:cNvSpPr/>
            <p:nvPr/>
          </p:nvSpPr>
          <p:spPr>
            <a:xfrm>
              <a:off x="665018" y="2078515"/>
              <a:ext cx="130183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Energy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727C7C2C-F523-4EBA-A417-3D9A8BE18645}"/>
                </a:ext>
              </a:extLst>
            </p:cNvPr>
            <p:cNvSpPr/>
            <p:nvPr/>
          </p:nvSpPr>
          <p:spPr>
            <a:xfrm>
              <a:off x="2514600" y="2078515"/>
              <a:ext cx="199666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Tourism</a:t>
              </a:r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117897B8-D495-45BA-9F9A-6947462DC1F6}"/>
                </a:ext>
              </a:extLst>
            </p:cNvPr>
            <p:cNvSpPr/>
            <p:nvPr/>
          </p:nvSpPr>
          <p:spPr>
            <a:xfrm>
              <a:off x="4597399" y="2078515"/>
              <a:ext cx="196896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Smart Education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6A3E2693-3C43-4186-A92B-154C38A0D102}"/>
                </a:ext>
              </a:extLst>
            </p:cNvPr>
            <p:cNvSpPr/>
            <p:nvPr/>
          </p:nvSpPr>
          <p:spPr>
            <a:xfrm>
              <a:off x="6925665" y="2078515"/>
              <a:ext cx="14173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Mobility</a:t>
              </a: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9796A06E-415E-437C-9F33-563B2D19DB4B}"/>
                </a:ext>
              </a:extLst>
            </p:cNvPr>
            <p:cNvSpPr/>
            <p:nvPr/>
          </p:nvSpPr>
          <p:spPr>
            <a:xfrm>
              <a:off x="713749" y="3442668"/>
              <a:ext cx="13901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Security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971A2461-A2FD-420B-8C14-CB67F29AECDE}"/>
                </a:ext>
              </a:extLst>
            </p:cNvPr>
            <p:cNvSpPr/>
            <p:nvPr/>
          </p:nvSpPr>
          <p:spPr>
            <a:xfrm>
              <a:off x="2500746" y="3442668"/>
              <a:ext cx="168321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Waste Mgt.</a:t>
              </a: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27734A55-BA62-4B97-9F4E-6DB0334B0165}"/>
                </a:ext>
              </a:extLst>
            </p:cNvPr>
            <p:cNvSpPr/>
            <p:nvPr/>
          </p:nvSpPr>
          <p:spPr>
            <a:xfrm>
              <a:off x="4597399" y="3442668"/>
              <a:ext cx="20220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Environment</a:t>
              </a:r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A9AE6B60-496A-43DA-896E-685DD47FFC1D}"/>
                </a:ext>
              </a:extLst>
            </p:cNvPr>
            <p:cNvSpPr/>
            <p:nvPr/>
          </p:nvSpPr>
          <p:spPr>
            <a:xfrm>
              <a:off x="6693675" y="3442668"/>
              <a:ext cx="20993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Smart Infrastructure</a:t>
              </a:r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78BD7950-8DE6-466D-AAFD-AD2B3BC47100}"/>
                </a:ext>
              </a:extLst>
            </p:cNvPr>
            <p:cNvSpPr/>
            <p:nvPr/>
          </p:nvSpPr>
          <p:spPr>
            <a:xfrm>
              <a:off x="6683285" y="3734763"/>
              <a:ext cx="204438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Autonomous monitoring and maintenance of street lighting networks remotely</a:t>
              </a:r>
            </a:p>
          </p:txBody>
        </p:sp>
        <p:sp>
          <p:nvSpPr>
            <p:cNvPr id="289" name="Rounded Rectangle 186">
              <a:extLst>
                <a:ext uri="{FF2B5EF4-FFF2-40B4-BE49-F238E27FC236}">
                  <a16:creationId xmlns:a16="http://schemas.microsoft.com/office/drawing/2014/main" id="{568D65DC-D24D-4B35-B329-FF753CB692C3}"/>
                </a:ext>
              </a:extLst>
            </p:cNvPr>
            <p:cNvSpPr/>
            <p:nvPr/>
          </p:nvSpPr>
          <p:spPr>
            <a:xfrm>
              <a:off x="1553772" y="4748329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5946E457-47EB-43E7-9002-5FDB49695212}"/>
                </a:ext>
              </a:extLst>
            </p:cNvPr>
            <p:cNvSpPr/>
            <p:nvPr/>
          </p:nvSpPr>
          <p:spPr>
            <a:xfrm>
              <a:off x="1712133" y="4705350"/>
              <a:ext cx="113826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Self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Config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/ZTP</a:t>
              </a:r>
            </a:p>
          </p:txBody>
        </p:sp>
        <p:sp>
          <p:nvSpPr>
            <p:cNvPr id="291" name="Rounded Rectangle 188">
              <a:extLst>
                <a:ext uri="{FF2B5EF4-FFF2-40B4-BE49-F238E27FC236}">
                  <a16:creationId xmlns:a16="http://schemas.microsoft.com/office/drawing/2014/main" id="{37DA73C1-5A06-4B51-8012-019471A707F2}"/>
                </a:ext>
              </a:extLst>
            </p:cNvPr>
            <p:cNvSpPr/>
            <p:nvPr/>
          </p:nvSpPr>
          <p:spPr>
            <a:xfrm>
              <a:off x="2988002" y="4762092"/>
              <a:ext cx="182880" cy="182880"/>
            </a:xfrm>
            <a:prstGeom prst="roundRect">
              <a:avLst/>
            </a:prstGeom>
            <a:solidFill>
              <a:srgbClr val="133595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Rectangle 291">
              <a:extLst>
                <a:ext uri="{FF2B5EF4-FFF2-40B4-BE49-F238E27FC236}">
                  <a16:creationId xmlns:a16="http://schemas.microsoft.com/office/drawing/2014/main" id="{B5EBD60A-9D84-4029-817E-6F1A30847F27}"/>
                </a:ext>
              </a:extLst>
            </p:cNvPr>
            <p:cNvSpPr/>
            <p:nvPr/>
          </p:nvSpPr>
          <p:spPr>
            <a:xfrm>
              <a:off x="3146363" y="4719113"/>
              <a:ext cx="95295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Auto Scaling</a:t>
              </a:r>
            </a:p>
          </p:txBody>
        </p:sp>
        <p:sp>
          <p:nvSpPr>
            <p:cNvPr id="293" name="Rounded Rectangle 190">
              <a:extLst>
                <a:ext uri="{FF2B5EF4-FFF2-40B4-BE49-F238E27FC236}">
                  <a16:creationId xmlns:a16="http://schemas.microsoft.com/office/drawing/2014/main" id="{505B2384-EB03-42B7-A60E-2C0B3CB32461}"/>
                </a:ext>
              </a:extLst>
            </p:cNvPr>
            <p:cNvSpPr/>
            <p:nvPr/>
          </p:nvSpPr>
          <p:spPr>
            <a:xfrm>
              <a:off x="4236925" y="4771657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2E71923E-C54E-4BFE-8089-A29C2D07E088}"/>
                </a:ext>
              </a:extLst>
            </p:cNvPr>
            <p:cNvSpPr/>
            <p:nvPr/>
          </p:nvSpPr>
          <p:spPr>
            <a:xfrm>
              <a:off x="4395286" y="4728678"/>
              <a:ext cx="10002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AI Assistance</a:t>
              </a:r>
            </a:p>
          </p:txBody>
        </p:sp>
        <p:sp>
          <p:nvSpPr>
            <p:cNvPr id="295" name="Rounded Rectangle 192">
              <a:extLst>
                <a:ext uri="{FF2B5EF4-FFF2-40B4-BE49-F238E27FC236}">
                  <a16:creationId xmlns:a16="http://schemas.microsoft.com/office/drawing/2014/main" id="{8EA2D7A3-C8F5-4C25-9013-C6B10A9BD8AB}"/>
                </a:ext>
              </a:extLst>
            </p:cNvPr>
            <p:cNvSpPr/>
            <p:nvPr/>
          </p:nvSpPr>
          <p:spPr>
            <a:xfrm>
              <a:off x="5434487" y="4791308"/>
              <a:ext cx="182880" cy="182880"/>
            </a:xfrm>
            <a:prstGeom prst="roundRect">
              <a:avLst/>
            </a:prstGeom>
            <a:solidFill>
              <a:srgbClr val="E0121D">
                <a:lumMod val="75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6" name="Rectangle 295">
              <a:extLst>
                <a:ext uri="{FF2B5EF4-FFF2-40B4-BE49-F238E27FC236}">
                  <a16:creationId xmlns:a16="http://schemas.microsoft.com/office/drawing/2014/main" id="{B629D776-58A2-4C22-AAAF-105A4CA8BB04}"/>
                </a:ext>
              </a:extLst>
            </p:cNvPr>
            <p:cNvSpPr/>
            <p:nvPr/>
          </p:nvSpPr>
          <p:spPr>
            <a:xfrm>
              <a:off x="5592848" y="4748329"/>
              <a:ext cx="24559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Predictive Maintenance/Self Healing</a:t>
              </a:r>
            </a:p>
          </p:txBody>
        </p:sp>
        <p:sp>
          <p:nvSpPr>
            <p:cNvPr id="297" name="Rounded Rectangle 194">
              <a:extLst>
                <a:ext uri="{FF2B5EF4-FFF2-40B4-BE49-F238E27FC236}">
                  <a16:creationId xmlns:a16="http://schemas.microsoft.com/office/drawing/2014/main" id="{96201147-955B-49D2-A4E7-4E06C9A10747}"/>
                </a:ext>
              </a:extLst>
            </p:cNvPr>
            <p:cNvSpPr/>
            <p:nvPr/>
          </p:nvSpPr>
          <p:spPr>
            <a:xfrm>
              <a:off x="7214979" y="4358644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8" name="Rounded Rectangle 195">
              <a:extLst>
                <a:ext uri="{FF2B5EF4-FFF2-40B4-BE49-F238E27FC236}">
                  <a16:creationId xmlns:a16="http://schemas.microsoft.com/office/drawing/2014/main" id="{597BD7FF-0C57-4D06-A480-E72F495FF84D}"/>
                </a:ext>
              </a:extLst>
            </p:cNvPr>
            <p:cNvSpPr/>
            <p:nvPr/>
          </p:nvSpPr>
          <p:spPr>
            <a:xfrm>
              <a:off x="7492226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9" name="Rounded Rectangle 196">
              <a:extLst>
                <a:ext uri="{FF2B5EF4-FFF2-40B4-BE49-F238E27FC236}">
                  <a16:creationId xmlns:a16="http://schemas.microsoft.com/office/drawing/2014/main" id="{2D5FC022-711C-4AD5-B27D-AF4BA5D4CF1A}"/>
                </a:ext>
              </a:extLst>
            </p:cNvPr>
            <p:cNvSpPr/>
            <p:nvPr/>
          </p:nvSpPr>
          <p:spPr>
            <a:xfrm>
              <a:off x="7769473" y="4358644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0" name="Rounded Rectangle 197">
              <a:extLst>
                <a:ext uri="{FF2B5EF4-FFF2-40B4-BE49-F238E27FC236}">
                  <a16:creationId xmlns:a16="http://schemas.microsoft.com/office/drawing/2014/main" id="{4ABAB526-8119-4821-814F-E5928322DBEB}"/>
                </a:ext>
              </a:extLst>
            </p:cNvPr>
            <p:cNvSpPr/>
            <p:nvPr/>
          </p:nvSpPr>
          <p:spPr>
            <a:xfrm>
              <a:off x="8046720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Rounded Rectangle 198">
              <a:extLst>
                <a:ext uri="{FF2B5EF4-FFF2-40B4-BE49-F238E27FC236}">
                  <a16:creationId xmlns:a16="http://schemas.microsoft.com/office/drawing/2014/main" id="{EE97D8BA-506E-461E-9AC4-2060C75A3937}"/>
                </a:ext>
              </a:extLst>
            </p:cNvPr>
            <p:cNvSpPr/>
            <p:nvPr/>
          </p:nvSpPr>
          <p:spPr>
            <a:xfrm>
              <a:off x="7214979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Rounded Rectangle 199">
              <a:extLst>
                <a:ext uri="{FF2B5EF4-FFF2-40B4-BE49-F238E27FC236}">
                  <a16:creationId xmlns:a16="http://schemas.microsoft.com/office/drawing/2014/main" id="{3CB41FF2-D6D5-44EC-8DB1-B6D271293AF4}"/>
                </a:ext>
              </a:extLst>
            </p:cNvPr>
            <p:cNvSpPr/>
            <p:nvPr/>
          </p:nvSpPr>
          <p:spPr>
            <a:xfrm>
              <a:off x="7492226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Rounded Rectangle 200">
              <a:extLst>
                <a:ext uri="{FF2B5EF4-FFF2-40B4-BE49-F238E27FC236}">
                  <a16:creationId xmlns:a16="http://schemas.microsoft.com/office/drawing/2014/main" id="{10246256-1A32-48A2-894D-6AC91A74FB61}"/>
                </a:ext>
              </a:extLst>
            </p:cNvPr>
            <p:cNvSpPr/>
            <p:nvPr/>
          </p:nvSpPr>
          <p:spPr>
            <a:xfrm>
              <a:off x="7769473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Rounded Rectangle 201">
              <a:extLst>
                <a:ext uri="{FF2B5EF4-FFF2-40B4-BE49-F238E27FC236}">
                  <a16:creationId xmlns:a16="http://schemas.microsoft.com/office/drawing/2014/main" id="{49397CF0-39A7-4999-A664-C6BB71520CAE}"/>
                </a:ext>
              </a:extLst>
            </p:cNvPr>
            <p:cNvSpPr/>
            <p:nvPr/>
          </p:nvSpPr>
          <p:spPr>
            <a:xfrm>
              <a:off x="8046720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Rounded Rectangle 202">
              <a:extLst>
                <a:ext uri="{FF2B5EF4-FFF2-40B4-BE49-F238E27FC236}">
                  <a16:creationId xmlns:a16="http://schemas.microsoft.com/office/drawing/2014/main" id="{ABF127C8-4278-4FA0-AB6A-011F08D48C0D}"/>
                </a:ext>
              </a:extLst>
            </p:cNvPr>
            <p:cNvSpPr/>
            <p:nvPr/>
          </p:nvSpPr>
          <p:spPr>
            <a:xfrm>
              <a:off x="5123334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Rounded Rectangle 203">
              <a:extLst>
                <a:ext uri="{FF2B5EF4-FFF2-40B4-BE49-F238E27FC236}">
                  <a16:creationId xmlns:a16="http://schemas.microsoft.com/office/drawing/2014/main" id="{BAAC676A-15D7-42F1-B903-61350631D8ED}"/>
                </a:ext>
              </a:extLst>
            </p:cNvPr>
            <p:cNvSpPr/>
            <p:nvPr/>
          </p:nvSpPr>
          <p:spPr>
            <a:xfrm>
              <a:off x="5400581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Rounded Rectangle 204">
              <a:extLst>
                <a:ext uri="{FF2B5EF4-FFF2-40B4-BE49-F238E27FC236}">
                  <a16:creationId xmlns:a16="http://schemas.microsoft.com/office/drawing/2014/main" id="{F41440E1-0596-47E2-BDB1-3E9632428D8D}"/>
                </a:ext>
              </a:extLst>
            </p:cNvPr>
            <p:cNvSpPr/>
            <p:nvPr/>
          </p:nvSpPr>
          <p:spPr>
            <a:xfrm>
              <a:off x="5677828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8" name="Rounded Rectangle 205">
              <a:extLst>
                <a:ext uri="{FF2B5EF4-FFF2-40B4-BE49-F238E27FC236}">
                  <a16:creationId xmlns:a16="http://schemas.microsoft.com/office/drawing/2014/main" id="{7C180BD4-22F2-49C6-86B2-E5A6563D3056}"/>
                </a:ext>
              </a:extLst>
            </p:cNvPr>
            <p:cNvSpPr/>
            <p:nvPr/>
          </p:nvSpPr>
          <p:spPr>
            <a:xfrm>
              <a:off x="5955075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9" name="Rounded Rectangle 206">
              <a:extLst>
                <a:ext uri="{FF2B5EF4-FFF2-40B4-BE49-F238E27FC236}">
                  <a16:creationId xmlns:a16="http://schemas.microsoft.com/office/drawing/2014/main" id="{539A6BE6-D1B4-4ACD-A717-C2C6C65AE182}"/>
                </a:ext>
              </a:extLst>
            </p:cNvPr>
            <p:cNvSpPr/>
            <p:nvPr/>
          </p:nvSpPr>
          <p:spPr>
            <a:xfrm>
              <a:off x="5123334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0" name="Rounded Rectangle 207">
              <a:extLst>
                <a:ext uri="{FF2B5EF4-FFF2-40B4-BE49-F238E27FC236}">
                  <a16:creationId xmlns:a16="http://schemas.microsoft.com/office/drawing/2014/main" id="{503E4332-58A0-40BA-9E75-4189BDD49235}"/>
                </a:ext>
              </a:extLst>
            </p:cNvPr>
            <p:cNvSpPr/>
            <p:nvPr/>
          </p:nvSpPr>
          <p:spPr>
            <a:xfrm>
              <a:off x="5400581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1" name="Rounded Rectangle 208">
              <a:extLst>
                <a:ext uri="{FF2B5EF4-FFF2-40B4-BE49-F238E27FC236}">
                  <a16:creationId xmlns:a16="http://schemas.microsoft.com/office/drawing/2014/main" id="{05F8BA61-DD8E-4C8D-A4D1-92621810C2DB}"/>
                </a:ext>
              </a:extLst>
            </p:cNvPr>
            <p:cNvSpPr/>
            <p:nvPr/>
          </p:nvSpPr>
          <p:spPr>
            <a:xfrm>
              <a:off x="5677828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2" name="Rounded Rectangle 209">
              <a:extLst>
                <a:ext uri="{FF2B5EF4-FFF2-40B4-BE49-F238E27FC236}">
                  <a16:creationId xmlns:a16="http://schemas.microsoft.com/office/drawing/2014/main" id="{4F6B54D6-6A18-4422-B7A1-EBBD1C21FA17}"/>
                </a:ext>
              </a:extLst>
            </p:cNvPr>
            <p:cNvSpPr/>
            <p:nvPr/>
          </p:nvSpPr>
          <p:spPr>
            <a:xfrm>
              <a:off x="5955075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Rounded Rectangle 210">
              <a:extLst>
                <a:ext uri="{FF2B5EF4-FFF2-40B4-BE49-F238E27FC236}">
                  <a16:creationId xmlns:a16="http://schemas.microsoft.com/office/drawing/2014/main" id="{E740A875-DFD0-4944-A5B9-F02D02470272}"/>
                </a:ext>
              </a:extLst>
            </p:cNvPr>
            <p:cNvSpPr/>
            <p:nvPr/>
          </p:nvSpPr>
          <p:spPr>
            <a:xfrm>
              <a:off x="7214979" y="3000270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4" name="Rounded Rectangle 211">
              <a:extLst>
                <a:ext uri="{FF2B5EF4-FFF2-40B4-BE49-F238E27FC236}">
                  <a16:creationId xmlns:a16="http://schemas.microsoft.com/office/drawing/2014/main" id="{8F97D2B6-EF1F-426D-BA83-2B35E74D9C2C}"/>
                </a:ext>
              </a:extLst>
            </p:cNvPr>
            <p:cNvSpPr/>
            <p:nvPr/>
          </p:nvSpPr>
          <p:spPr>
            <a:xfrm>
              <a:off x="7492226" y="3000270"/>
              <a:ext cx="182880" cy="182880"/>
            </a:xfrm>
            <a:prstGeom prst="roundRect">
              <a:avLst/>
            </a:prstGeom>
            <a:solidFill>
              <a:srgbClr val="0E287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Rounded Rectangle 212">
              <a:extLst>
                <a:ext uri="{FF2B5EF4-FFF2-40B4-BE49-F238E27FC236}">
                  <a16:creationId xmlns:a16="http://schemas.microsoft.com/office/drawing/2014/main" id="{2C4752AF-E283-4F58-AA1A-C0E46E985091}"/>
                </a:ext>
              </a:extLst>
            </p:cNvPr>
            <p:cNvSpPr/>
            <p:nvPr/>
          </p:nvSpPr>
          <p:spPr>
            <a:xfrm>
              <a:off x="7769473" y="3000270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6" name="Rounded Rectangle 213">
              <a:extLst>
                <a:ext uri="{FF2B5EF4-FFF2-40B4-BE49-F238E27FC236}">
                  <a16:creationId xmlns:a16="http://schemas.microsoft.com/office/drawing/2014/main" id="{7DB32BA6-D10E-4356-96B1-6A385EC3012C}"/>
                </a:ext>
              </a:extLst>
            </p:cNvPr>
            <p:cNvSpPr/>
            <p:nvPr/>
          </p:nvSpPr>
          <p:spPr>
            <a:xfrm>
              <a:off x="8046720" y="3000270"/>
              <a:ext cx="182880" cy="182880"/>
            </a:xfrm>
            <a:prstGeom prst="roundRect">
              <a:avLst/>
            </a:prstGeom>
            <a:solidFill>
              <a:srgbClr val="A80E1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Rounded Rectangle 214">
              <a:extLst>
                <a:ext uri="{FF2B5EF4-FFF2-40B4-BE49-F238E27FC236}">
                  <a16:creationId xmlns:a16="http://schemas.microsoft.com/office/drawing/2014/main" id="{ADE6D589-794B-4180-BF25-F8C05047B29B}"/>
                </a:ext>
              </a:extLst>
            </p:cNvPr>
            <p:cNvSpPr/>
            <p:nvPr/>
          </p:nvSpPr>
          <p:spPr>
            <a:xfrm>
              <a:off x="5123334" y="4358644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Rounded Rectangle 215">
              <a:extLst>
                <a:ext uri="{FF2B5EF4-FFF2-40B4-BE49-F238E27FC236}">
                  <a16:creationId xmlns:a16="http://schemas.microsoft.com/office/drawing/2014/main" id="{EDC915FE-787B-4F3E-B723-1811E3C52BEB}"/>
                </a:ext>
              </a:extLst>
            </p:cNvPr>
            <p:cNvSpPr/>
            <p:nvPr/>
          </p:nvSpPr>
          <p:spPr>
            <a:xfrm>
              <a:off x="5400581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Rounded Rectangle 216">
              <a:extLst>
                <a:ext uri="{FF2B5EF4-FFF2-40B4-BE49-F238E27FC236}">
                  <a16:creationId xmlns:a16="http://schemas.microsoft.com/office/drawing/2014/main" id="{37E87131-CF5B-42A7-9471-00BABA10194F}"/>
                </a:ext>
              </a:extLst>
            </p:cNvPr>
            <p:cNvSpPr/>
            <p:nvPr/>
          </p:nvSpPr>
          <p:spPr>
            <a:xfrm>
              <a:off x="5677828" y="4358644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0" name="Rounded Rectangle 217">
              <a:extLst>
                <a:ext uri="{FF2B5EF4-FFF2-40B4-BE49-F238E27FC236}">
                  <a16:creationId xmlns:a16="http://schemas.microsoft.com/office/drawing/2014/main" id="{DE862DD3-D473-4BE7-9B36-1C9B370AA929}"/>
                </a:ext>
              </a:extLst>
            </p:cNvPr>
            <p:cNvSpPr/>
            <p:nvPr/>
          </p:nvSpPr>
          <p:spPr>
            <a:xfrm>
              <a:off x="5955075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1" name="Rounded Rectangle 218">
              <a:extLst>
                <a:ext uri="{FF2B5EF4-FFF2-40B4-BE49-F238E27FC236}">
                  <a16:creationId xmlns:a16="http://schemas.microsoft.com/office/drawing/2014/main" id="{B9B69FCA-6A01-45AB-ABFE-2E95C823C9F2}"/>
                </a:ext>
              </a:extLst>
            </p:cNvPr>
            <p:cNvSpPr/>
            <p:nvPr/>
          </p:nvSpPr>
          <p:spPr>
            <a:xfrm>
              <a:off x="5123334" y="3000270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2" name="Rounded Rectangle 219">
              <a:extLst>
                <a:ext uri="{FF2B5EF4-FFF2-40B4-BE49-F238E27FC236}">
                  <a16:creationId xmlns:a16="http://schemas.microsoft.com/office/drawing/2014/main" id="{3868965A-7C3B-49B8-8126-0CB6CEAB1A25}"/>
                </a:ext>
              </a:extLst>
            </p:cNvPr>
            <p:cNvSpPr/>
            <p:nvPr/>
          </p:nvSpPr>
          <p:spPr>
            <a:xfrm>
              <a:off x="5400581" y="3000270"/>
              <a:ext cx="182880" cy="182880"/>
            </a:xfrm>
            <a:prstGeom prst="roundRect">
              <a:avLst/>
            </a:prstGeom>
            <a:solidFill>
              <a:srgbClr val="0E287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3" name="Rounded Rectangle 220">
              <a:extLst>
                <a:ext uri="{FF2B5EF4-FFF2-40B4-BE49-F238E27FC236}">
                  <a16:creationId xmlns:a16="http://schemas.microsoft.com/office/drawing/2014/main" id="{5FEAA68B-8F9A-46C4-A881-D9361C0176EB}"/>
                </a:ext>
              </a:extLst>
            </p:cNvPr>
            <p:cNvSpPr/>
            <p:nvPr/>
          </p:nvSpPr>
          <p:spPr>
            <a:xfrm>
              <a:off x="5677828" y="3000270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4" name="Rounded Rectangle 221">
              <a:extLst>
                <a:ext uri="{FF2B5EF4-FFF2-40B4-BE49-F238E27FC236}">
                  <a16:creationId xmlns:a16="http://schemas.microsoft.com/office/drawing/2014/main" id="{F1C9528C-A8EE-4077-B5C9-E86DDFACFF82}"/>
                </a:ext>
              </a:extLst>
            </p:cNvPr>
            <p:cNvSpPr/>
            <p:nvPr/>
          </p:nvSpPr>
          <p:spPr>
            <a:xfrm>
              <a:off x="5955075" y="3000270"/>
              <a:ext cx="182880" cy="182880"/>
            </a:xfrm>
            <a:prstGeom prst="roundRect">
              <a:avLst/>
            </a:prstGeom>
            <a:solidFill>
              <a:srgbClr val="A80E1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Rounded Rectangle 222">
              <a:extLst>
                <a:ext uri="{FF2B5EF4-FFF2-40B4-BE49-F238E27FC236}">
                  <a16:creationId xmlns:a16="http://schemas.microsoft.com/office/drawing/2014/main" id="{53EEA7DF-4E6D-4328-B410-C9C3720BBD9A}"/>
                </a:ext>
              </a:extLst>
            </p:cNvPr>
            <p:cNvSpPr/>
            <p:nvPr/>
          </p:nvSpPr>
          <p:spPr>
            <a:xfrm>
              <a:off x="2929845" y="4358644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Rounded Rectangle 223">
              <a:extLst>
                <a:ext uri="{FF2B5EF4-FFF2-40B4-BE49-F238E27FC236}">
                  <a16:creationId xmlns:a16="http://schemas.microsoft.com/office/drawing/2014/main" id="{728A46BC-8622-411F-9DAA-363B10253DF0}"/>
                </a:ext>
              </a:extLst>
            </p:cNvPr>
            <p:cNvSpPr/>
            <p:nvPr/>
          </p:nvSpPr>
          <p:spPr>
            <a:xfrm>
              <a:off x="3207092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Rounded Rectangle 224">
              <a:extLst>
                <a:ext uri="{FF2B5EF4-FFF2-40B4-BE49-F238E27FC236}">
                  <a16:creationId xmlns:a16="http://schemas.microsoft.com/office/drawing/2014/main" id="{FF7A4999-A150-45E6-BE13-DE639AC338F3}"/>
                </a:ext>
              </a:extLst>
            </p:cNvPr>
            <p:cNvSpPr/>
            <p:nvPr/>
          </p:nvSpPr>
          <p:spPr>
            <a:xfrm>
              <a:off x="3484339" y="4358644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Rounded Rectangle 225">
              <a:extLst>
                <a:ext uri="{FF2B5EF4-FFF2-40B4-BE49-F238E27FC236}">
                  <a16:creationId xmlns:a16="http://schemas.microsoft.com/office/drawing/2014/main" id="{807AB00D-A2B8-4A2B-A360-DCC34C768ECD}"/>
                </a:ext>
              </a:extLst>
            </p:cNvPr>
            <p:cNvSpPr/>
            <p:nvPr/>
          </p:nvSpPr>
          <p:spPr>
            <a:xfrm>
              <a:off x="3761586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Rounded Rectangle 226">
              <a:extLst>
                <a:ext uri="{FF2B5EF4-FFF2-40B4-BE49-F238E27FC236}">
                  <a16:creationId xmlns:a16="http://schemas.microsoft.com/office/drawing/2014/main" id="{A366D044-0C75-49C0-98B6-3F73EE9A53DB}"/>
                </a:ext>
              </a:extLst>
            </p:cNvPr>
            <p:cNvSpPr/>
            <p:nvPr/>
          </p:nvSpPr>
          <p:spPr>
            <a:xfrm>
              <a:off x="2929845" y="3000270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Rounded Rectangle 227">
              <a:extLst>
                <a:ext uri="{FF2B5EF4-FFF2-40B4-BE49-F238E27FC236}">
                  <a16:creationId xmlns:a16="http://schemas.microsoft.com/office/drawing/2014/main" id="{84FB7595-0FE9-4DC0-94BC-9C5F7EB5553C}"/>
                </a:ext>
              </a:extLst>
            </p:cNvPr>
            <p:cNvSpPr/>
            <p:nvPr/>
          </p:nvSpPr>
          <p:spPr>
            <a:xfrm>
              <a:off x="3207092" y="3000270"/>
              <a:ext cx="182880" cy="182880"/>
            </a:xfrm>
            <a:prstGeom prst="roundRect">
              <a:avLst/>
            </a:prstGeom>
            <a:solidFill>
              <a:srgbClr val="0E287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Rounded Rectangle 228">
              <a:extLst>
                <a:ext uri="{FF2B5EF4-FFF2-40B4-BE49-F238E27FC236}">
                  <a16:creationId xmlns:a16="http://schemas.microsoft.com/office/drawing/2014/main" id="{AC324963-5313-43A4-B759-ACC954E55CE8}"/>
                </a:ext>
              </a:extLst>
            </p:cNvPr>
            <p:cNvSpPr/>
            <p:nvPr/>
          </p:nvSpPr>
          <p:spPr>
            <a:xfrm>
              <a:off x="3484339" y="3000270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2" name="Rounded Rectangle 229">
              <a:extLst>
                <a:ext uri="{FF2B5EF4-FFF2-40B4-BE49-F238E27FC236}">
                  <a16:creationId xmlns:a16="http://schemas.microsoft.com/office/drawing/2014/main" id="{D3874FF4-51B4-41D0-AF6D-5D1A5FCA0C6C}"/>
                </a:ext>
              </a:extLst>
            </p:cNvPr>
            <p:cNvSpPr/>
            <p:nvPr/>
          </p:nvSpPr>
          <p:spPr>
            <a:xfrm>
              <a:off x="3761586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3" name="Rounded Rectangle 230">
              <a:extLst>
                <a:ext uri="{FF2B5EF4-FFF2-40B4-BE49-F238E27FC236}">
                  <a16:creationId xmlns:a16="http://schemas.microsoft.com/office/drawing/2014/main" id="{DBC141F5-1F7B-4689-A238-E253FA3211C0}"/>
                </a:ext>
              </a:extLst>
            </p:cNvPr>
            <p:cNvSpPr/>
            <p:nvPr/>
          </p:nvSpPr>
          <p:spPr>
            <a:xfrm>
              <a:off x="838200" y="4358644"/>
              <a:ext cx="182880" cy="182880"/>
            </a:xfrm>
            <a:prstGeom prst="round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4" name="Rounded Rectangle 231">
              <a:extLst>
                <a:ext uri="{FF2B5EF4-FFF2-40B4-BE49-F238E27FC236}">
                  <a16:creationId xmlns:a16="http://schemas.microsoft.com/office/drawing/2014/main" id="{792F39CD-5D19-4104-8426-24897C2D8038}"/>
                </a:ext>
              </a:extLst>
            </p:cNvPr>
            <p:cNvSpPr/>
            <p:nvPr/>
          </p:nvSpPr>
          <p:spPr>
            <a:xfrm>
              <a:off x="1115447" y="4358644"/>
              <a:ext cx="182880" cy="182880"/>
            </a:xfrm>
            <a:prstGeom prst="roundRect">
              <a:avLst/>
            </a:prstGeom>
            <a:solidFill>
              <a:srgbClr val="0E287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5" name="Rounded Rectangle 232">
              <a:extLst>
                <a:ext uri="{FF2B5EF4-FFF2-40B4-BE49-F238E27FC236}">
                  <a16:creationId xmlns:a16="http://schemas.microsoft.com/office/drawing/2014/main" id="{1646E93C-8319-4897-8BC8-9E1FF517508B}"/>
                </a:ext>
              </a:extLst>
            </p:cNvPr>
            <p:cNvSpPr/>
            <p:nvPr/>
          </p:nvSpPr>
          <p:spPr>
            <a:xfrm>
              <a:off x="1392694" y="4358644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6" name="Rounded Rectangle 233">
              <a:extLst>
                <a:ext uri="{FF2B5EF4-FFF2-40B4-BE49-F238E27FC236}">
                  <a16:creationId xmlns:a16="http://schemas.microsoft.com/office/drawing/2014/main" id="{DC4463F8-2B09-4C7D-9400-423CF55E0090}"/>
                </a:ext>
              </a:extLst>
            </p:cNvPr>
            <p:cNvSpPr/>
            <p:nvPr/>
          </p:nvSpPr>
          <p:spPr>
            <a:xfrm>
              <a:off x="1669941" y="4358644"/>
              <a:ext cx="182880" cy="182880"/>
            </a:xfrm>
            <a:prstGeom prst="roundRect">
              <a:avLst/>
            </a:prstGeom>
            <a:solidFill>
              <a:srgbClr val="A80E1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Rounded Rectangle 234">
              <a:extLst>
                <a:ext uri="{FF2B5EF4-FFF2-40B4-BE49-F238E27FC236}">
                  <a16:creationId xmlns:a16="http://schemas.microsoft.com/office/drawing/2014/main" id="{7FD2E3AD-AC4B-4A16-BB32-FFE0DF6109F4}"/>
                </a:ext>
              </a:extLst>
            </p:cNvPr>
            <p:cNvSpPr/>
            <p:nvPr/>
          </p:nvSpPr>
          <p:spPr>
            <a:xfrm>
              <a:off x="838200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Rounded Rectangle 235">
              <a:extLst>
                <a:ext uri="{FF2B5EF4-FFF2-40B4-BE49-F238E27FC236}">
                  <a16:creationId xmlns:a16="http://schemas.microsoft.com/office/drawing/2014/main" id="{D2D30157-CA19-4FA0-85A2-4C893D1B3560}"/>
                </a:ext>
              </a:extLst>
            </p:cNvPr>
            <p:cNvSpPr/>
            <p:nvPr/>
          </p:nvSpPr>
          <p:spPr>
            <a:xfrm>
              <a:off x="1115447" y="3000270"/>
              <a:ext cx="182880" cy="182880"/>
            </a:xfrm>
            <a:prstGeom prst="roundRect">
              <a:avLst/>
            </a:prstGeom>
            <a:solidFill>
              <a:srgbClr val="29313B">
                <a:lumMod val="10000"/>
                <a:lumOff val="9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Rounded Rectangle 236">
              <a:extLst>
                <a:ext uri="{FF2B5EF4-FFF2-40B4-BE49-F238E27FC236}">
                  <a16:creationId xmlns:a16="http://schemas.microsoft.com/office/drawing/2014/main" id="{3CAF3D09-CC97-48C3-A282-24EABF8C42B9}"/>
                </a:ext>
              </a:extLst>
            </p:cNvPr>
            <p:cNvSpPr/>
            <p:nvPr/>
          </p:nvSpPr>
          <p:spPr>
            <a:xfrm>
              <a:off x="1392694" y="3000270"/>
              <a:ext cx="182880" cy="182880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Rounded Rectangle 237">
              <a:extLst>
                <a:ext uri="{FF2B5EF4-FFF2-40B4-BE49-F238E27FC236}">
                  <a16:creationId xmlns:a16="http://schemas.microsoft.com/office/drawing/2014/main" id="{55C6351B-455F-41C2-A28C-BC37E8136803}"/>
                </a:ext>
              </a:extLst>
            </p:cNvPr>
            <p:cNvSpPr/>
            <p:nvPr/>
          </p:nvSpPr>
          <p:spPr>
            <a:xfrm>
              <a:off x="1669941" y="3000270"/>
              <a:ext cx="182880" cy="182880"/>
            </a:xfrm>
            <a:prstGeom prst="roundRect">
              <a:avLst/>
            </a:prstGeom>
            <a:solidFill>
              <a:srgbClr val="A80E16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C71C9745-8CAE-4C45-913E-35EB8018BD04}"/>
                </a:ext>
              </a:extLst>
            </p:cNvPr>
            <p:cNvSpPr/>
            <p:nvPr/>
          </p:nvSpPr>
          <p:spPr>
            <a:xfrm>
              <a:off x="457628" y="2418785"/>
              <a:ext cx="187013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Automated Grid failure Management</a:t>
              </a:r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20980F58-F392-4BB9-A19D-479FF18027AB}"/>
                </a:ext>
              </a:extLst>
            </p:cNvPr>
            <p:cNvSpPr/>
            <p:nvPr/>
          </p:nvSpPr>
          <p:spPr>
            <a:xfrm>
              <a:off x="2485157" y="2399380"/>
              <a:ext cx="20555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Tourists visiting an art gallery experience AR view of an art of interest on their mobile </a:t>
              </a:r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3366EDF3-40BE-4FFF-8C67-E1CD4D4F42CD}"/>
                </a:ext>
              </a:extLst>
            </p:cNvPr>
            <p:cNvSpPr/>
            <p:nvPr/>
          </p:nvSpPr>
          <p:spPr>
            <a:xfrm>
              <a:off x="4572000" y="2396938"/>
              <a:ext cx="205555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rPr>
                <a:t>Interactive, digital &amp; AR enabled services for interest based remote learning </a:t>
              </a:r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C77D336A-88D8-4677-9628-54FAA7517222}"/>
                </a:ext>
              </a:extLst>
            </p:cNvPr>
            <p:cNvSpPr/>
            <p:nvPr/>
          </p:nvSpPr>
          <p:spPr>
            <a:xfrm>
              <a:off x="6684242" y="2417384"/>
              <a:ext cx="203303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Automated guided car parking &amp; integrated billing</a:t>
              </a:r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F097EEA7-E5C6-487E-89C3-268BFA17DE5C}"/>
                </a:ext>
              </a:extLst>
            </p:cNvPr>
            <p:cNvSpPr/>
            <p:nvPr/>
          </p:nvSpPr>
          <p:spPr>
            <a:xfrm>
              <a:off x="320330" y="3734763"/>
              <a:ext cx="21942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Minimizing risk for police or fire rescue officers in uncertain or dangerous situations </a:t>
              </a:r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7C5B1B72-B1B3-41FF-9464-853756950BBD}"/>
                </a:ext>
              </a:extLst>
            </p:cNvPr>
            <p:cNvSpPr/>
            <p:nvPr/>
          </p:nvSpPr>
          <p:spPr>
            <a:xfrm>
              <a:off x="2456557" y="3734763"/>
              <a:ext cx="20754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Just In Time waste collection by tracking waste levels &amp; providing route optimization</a:t>
              </a:r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A8401495-6D49-48BB-9EC1-DB6B6707F3E8}"/>
                </a:ext>
              </a:extLst>
            </p:cNvPr>
            <p:cNvSpPr/>
            <p:nvPr/>
          </p:nvSpPr>
          <p:spPr>
            <a:xfrm>
              <a:off x="609600" y="4723635"/>
              <a:ext cx="8753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3359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</a:rPr>
                <a:t>LEGEND </a:t>
              </a: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133595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sym typeface="Wingdings" panose="05000000000000000000" pitchFamily="2" charset="2"/>
                </a:rPr>
                <a:t>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133595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</a:endParaRPr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91103D19-3F4D-4C09-92E2-C77DAACB3127}"/>
                </a:ext>
              </a:extLst>
            </p:cNvPr>
            <p:cNvSpPr/>
            <p:nvPr/>
          </p:nvSpPr>
          <p:spPr>
            <a:xfrm>
              <a:off x="4553906" y="3734763"/>
              <a:ext cx="2075494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rPr>
                <a:t>Soil moisture level detection &amp; automated Sprinkler system based on type of plant</a:t>
              </a:r>
            </a:p>
          </p:txBody>
        </p:sp>
        <p:sp>
          <p:nvSpPr>
            <p:cNvPr id="349" name="右大括号 38">
              <a:extLst>
                <a:ext uri="{FF2B5EF4-FFF2-40B4-BE49-F238E27FC236}">
                  <a16:creationId xmlns:a16="http://schemas.microsoft.com/office/drawing/2014/main" id="{C853AFA3-AC89-4047-90B2-E8F058C66B6D}"/>
                </a:ext>
              </a:extLst>
            </p:cNvPr>
            <p:cNvSpPr/>
            <p:nvPr/>
          </p:nvSpPr>
          <p:spPr>
            <a:xfrm rot="16200000" flipH="1">
              <a:off x="4389901" y="-2198723"/>
              <a:ext cx="293941" cy="8158488"/>
            </a:xfrm>
            <a:prstGeom prst="rightBrace">
              <a:avLst>
                <a:gd name="adj1" fmla="val 142062"/>
                <a:gd name="adj2" fmla="val 57299"/>
              </a:avLst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olid"/>
              <a:tailEnd type="none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29313B"/>
                </a:solidFill>
                <a:effectLst/>
                <a:uLnTx/>
                <a:uFillTx/>
                <a:latin typeface="Calibri"/>
                <a:ea typeface="黑体" panose="02010609060101010101" pitchFamily="49" charset="-122"/>
                <a:cs typeface="+mn-cs"/>
              </a:endParaRPr>
            </a:p>
          </p:txBody>
        </p: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F7D38D27-BDE2-4520-BD08-AA55440EC989}"/>
                </a:ext>
              </a:extLst>
            </p:cNvPr>
            <p:cNvGrpSpPr/>
            <p:nvPr/>
          </p:nvGrpSpPr>
          <p:grpSpPr>
            <a:xfrm>
              <a:off x="301856" y="819150"/>
              <a:ext cx="8458689" cy="844712"/>
              <a:chOff x="301856" y="533806"/>
              <a:chExt cx="8458689" cy="844712"/>
            </a:xfrm>
          </p:grpSpPr>
          <p:sp>
            <p:nvSpPr>
              <p:cNvPr id="351" name="Rounded Rectangle 82">
                <a:extLst>
                  <a:ext uri="{FF2B5EF4-FFF2-40B4-BE49-F238E27FC236}">
                    <a16:creationId xmlns:a16="http://schemas.microsoft.com/office/drawing/2014/main" id="{FA854275-B3FC-46FE-B20C-47FE40696778}"/>
                  </a:ext>
                </a:extLst>
              </p:cNvPr>
              <p:cNvSpPr/>
              <p:nvPr/>
            </p:nvSpPr>
            <p:spPr>
              <a:xfrm>
                <a:off x="391388" y="542898"/>
                <a:ext cx="1530165" cy="821206"/>
              </a:xfrm>
              <a:prstGeom prst="roundRect">
                <a:avLst/>
              </a:prstGeom>
              <a:solidFill>
                <a:srgbClr val="29313B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2" name="Rounded Rectangle 83">
                <a:extLst>
                  <a:ext uri="{FF2B5EF4-FFF2-40B4-BE49-F238E27FC236}">
                    <a16:creationId xmlns:a16="http://schemas.microsoft.com/office/drawing/2014/main" id="{03DAE544-D504-466C-8052-4556FBB2B723}"/>
                  </a:ext>
                </a:extLst>
              </p:cNvPr>
              <p:cNvSpPr/>
              <p:nvPr/>
            </p:nvSpPr>
            <p:spPr>
              <a:xfrm>
                <a:off x="2067498" y="542898"/>
                <a:ext cx="1530165" cy="821206"/>
              </a:xfrm>
              <a:prstGeom prst="roundRect">
                <a:avLst/>
              </a:prstGeom>
              <a:solidFill>
                <a:srgbClr val="29313B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3" name="Rounded Rectangle 84">
                <a:extLst>
                  <a:ext uri="{FF2B5EF4-FFF2-40B4-BE49-F238E27FC236}">
                    <a16:creationId xmlns:a16="http://schemas.microsoft.com/office/drawing/2014/main" id="{CD42BA38-50E9-49DF-8703-472E8B9ADA4E}"/>
                  </a:ext>
                </a:extLst>
              </p:cNvPr>
              <p:cNvSpPr/>
              <p:nvPr/>
            </p:nvSpPr>
            <p:spPr>
              <a:xfrm>
                <a:off x="3743608" y="542898"/>
                <a:ext cx="1530165" cy="821206"/>
              </a:xfrm>
              <a:prstGeom prst="roundRect">
                <a:avLst/>
              </a:prstGeom>
              <a:solidFill>
                <a:srgbClr val="DC1C22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4" name="Rounded Rectangle 85">
                <a:extLst>
                  <a:ext uri="{FF2B5EF4-FFF2-40B4-BE49-F238E27FC236}">
                    <a16:creationId xmlns:a16="http://schemas.microsoft.com/office/drawing/2014/main" id="{2C19C200-186A-4D4D-B962-47CA4407C46B}"/>
                  </a:ext>
                </a:extLst>
              </p:cNvPr>
              <p:cNvSpPr/>
              <p:nvPr/>
            </p:nvSpPr>
            <p:spPr>
              <a:xfrm>
                <a:off x="5419718" y="542898"/>
                <a:ext cx="1530165" cy="821206"/>
              </a:xfrm>
              <a:prstGeom prst="roundRect">
                <a:avLst/>
              </a:prstGeom>
              <a:solidFill>
                <a:srgbClr val="29313B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5" name="Rounded Rectangle 87">
                <a:extLst>
                  <a:ext uri="{FF2B5EF4-FFF2-40B4-BE49-F238E27FC236}">
                    <a16:creationId xmlns:a16="http://schemas.microsoft.com/office/drawing/2014/main" id="{2A4B77F5-C9AF-4B16-8FD6-19F133740585}"/>
                  </a:ext>
                </a:extLst>
              </p:cNvPr>
              <p:cNvSpPr/>
              <p:nvPr/>
            </p:nvSpPr>
            <p:spPr>
              <a:xfrm>
                <a:off x="7095830" y="557312"/>
                <a:ext cx="1530165" cy="821206"/>
              </a:xfrm>
              <a:prstGeom prst="roundRect">
                <a:avLst/>
              </a:prstGeom>
              <a:solidFill>
                <a:srgbClr val="29313B">
                  <a:lumMod val="10000"/>
                  <a:lumOff val="90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C2B05C6D-664C-4925-8596-3CA6629A8237}"/>
                  </a:ext>
                </a:extLst>
              </p:cNvPr>
              <p:cNvSpPr/>
              <p:nvPr/>
            </p:nvSpPr>
            <p:spPr>
              <a:xfrm>
                <a:off x="301856" y="533806"/>
                <a:ext cx="17092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Manufacturing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99C69DED-B35A-4BCB-BCD7-76BA9EA06B81}"/>
                  </a:ext>
                </a:extLst>
              </p:cNvPr>
              <p:cNvSpPr/>
              <p:nvPr/>
            </p:nvSpPr>
            <p:spPr>
              <a:xfrm>
                <a:off x="2001259" y="533806"/>
                <a:ext cx="15964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Healthcare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1AAAF023-B552-4A7C-B00D-B8479F029FD5}"/>
                  </a:ext>
                </a:extLst>
              </p:cNvPr>
              <p:cNvSpPr/>
              <p:nvPr/>
            </p:nvSpPr>
            <p:spPr>
              <a:xfrm>
                <a:off x="5400451" y="533806"/>
                <a:ext cx="15964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Automotive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6A9D720-AF06-4555-A323-9F8CCE423C11}"/>
                  </a:ext>
                </a:extLst>
              </p:cNvPr>
              <p:cNvSpPr/>
              <p:nvPr/>
            </p:nvSpPr>
            <p:spPr>
              <a:xfrm>
                <a:off x="7002432" y="533806"/>
                <a:ext cx="175811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Entertainment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94D6A07F-98C1-4128-BE2A-2A74F0B6851F}"/>
                  </a:ext>
                </a:extLst>
              </p:cNvPr>
              <p:cNvSpPr/>
              <p:nvPr/>
            </p:nvSpPr>
            <p:spPr>
              <a:xfrm>
                <a:off x="3677369" y="533806"/>
                <a:ext cx="1596402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Smart Cities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E6D9DA5F-B133-4D1D-BA41-0FCF89DE5FDE}"/>
                  </a:ext>
                </a:extLst>
              </p:cNvPr>
              <p:cNvSpPr/>
              <p:nvPr/>
            </p:nvSpPr>
            <p:spPr>
              <a:xfrm>
                <a:off x="3738029" y="832119"/>
                <a:ext cx="1535742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ognizant Sans"/>
                  </a:rPr>
                  <a:t>Self-sustainable urban ecosystem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A4811457-7431-43B6-B793-503789835C70}"/>
                  </a:ext>
                </a:extLst>
              </p:cNvPr>
              <p:cNvSpPr/>
              <p:nvPr/>
            </p:nvSpPr>
            <p:spPr>
              <a:xfrm>
                <a:off x="380995" y="832119"/>
                <a:ext cx="15405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9313B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ognizant Sans"/>
                  </a:rPr>
                  <a:t>Large scale M2M &amp; IoT deployment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7F08DEC-3C13-422B-811A-82BEDD8EF8AD}"/>
                  </a:ext>
                </a:extLst>
              </p:cNvPr>
              <p:cNvSpPr/>
              <p:nvPr/>
            </p:nvSpPr>
            <p:spPr>
              <a:xfrm>
                <a:off x="2057400" y="832119"/>
                <a:ext cx="154055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9313B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ognizant Sans"/>
                  </a:rPr>
                  <a:t>Robotic surgery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4D3CC557-82EA-435A-993B-BA7593A2515E}"/>
                  </a:ext>
                </a:extLst>
              </p:cNvPr>
              <p:cNvSpPr/>
              <p:nvPr/>
            </p:nvSpPr>
            <p:spPr>
              <a:xfrm>
                <a:off x="5416125" y="832119"/>
                <a:ext cx="154055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9313B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ognizant Sans"/>
                  </a:rPr>
                  <a:t>Self-driven vehicles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7BA04466-951A-4401-84EA-0A680556C399}"/>
                  </a:ext>
                </a:extLst>
              </p:cNvPr>
              <p:cNvSpPr/>
              <p:nvPr/>
            </p:nvSpPr>
            <p:spPr>
              <a:xfrm>
                <a:off x="7104241" y="832119"/>
                <a:ext cx="1540556" cy="4308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9313B"/>
                    </a:solidFill>
                    <a:effectLst/>
                    <a:uLnTx/>
                    <a:uFillTx/>
                    <a:latin typeface="Calibri Light" panose="020F0302020204030204" pitchFamily="34" charset="0"/>
                    <a:ea typeface="Calibri" panose="020F0502020204030204" pitchFamily="34" charset="0"/>
                    <a:cs typeface="Cognizant Sans"/>
                  </a:rPr>
                  <a:t>Autonomous media, &amp; gaming systems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9313B"/>
                  </a:solidFill>
                  <a:effectLst/>
                  <a:uLnTx/>
                  <a:uFillTx/>
                  <a:latin typeface="Calibri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80686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下箭头 32">
            <a:extLst>
              <a:ext uri="{FF2B5EF4-FFF2-40B4-BE49-F238E27FC236}">
                <a16:creationId xmlns:a16="http://schemas.microsoft.com/office/drawing/2014/main" id="{DED072A8-FE3E-4D23-B647-E796CB8CEAA4}"/>
              </a:ext>
            </a:extLst>
          </p:cNvPr>
          <p:cNvSpPr/>
          <p:nvPr/>
        </p:nvSpPr>
        <p:spPr bwMode="auto">
          <a:xfrm>
            <a:off x="2289603" y="3291063"/>
            <a:ext cx="287995" cy="3397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91404" tIns="45703" rIns="91404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29313B"/>
              </a:solidFill>
              <a:latin typeface="Georgia"/>
              <a:cs typeface="Arial" panose="020B0604020202020204" pitchFamily="34" charset="0"/>
              <a:sym typeface="+mn-lt"/>
            </a:endParaRPr>
          </a:p>
        </p:txBody>
      </p:sp>
      <p:sp>
        <p:nvSpPr>
          <p:cNvPr id="15" name="下箭头 32">
            <a:extLst>
              <a:ext uri="{FF2B5EF4-FFF2-40B4-BE49-F238E27FC236}">
                <a16:creationId xmlns:a16="http://schemas.microsoft.com/office/drawing/2014/main" id="{7062AC79-9BD8-4B56-B158-3C417EC1EA74}"/>
              </a:ext>
            </a:extLst>
          </p:cNvPr>
          <p:cNvSpPr/>
          <p:nvPr/>
        </p:nvSpPr>
        <p:spPr bwMode="auto">
          <a:xfrm>
            <a:off x="6084752" y="3291063"/>
            <a:ext cx="287995" cy="3397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3" rIns="91404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29313B"/>
              </a:solidFill>
              <a:latin typeface="Georgia"/>
              <a:cs typeface="Arial" panose="020B0604020202020204" pitchFamily="34" charset="0"/>
              <a:sym typeface="+mn-lt"/>
            </a:endParaRPr>
          </a:p>
        </p:txBody>
      </p:sp>
      <p:sp>
        <p:nvSpPr>
          <p:cNvPr id="16" name="下箭头 32">
            <a:extLst>
              <a:ext uri="{FF2B5EF4-FFF2-40B4-BE49-F238E27FC236}">
                <a16:creationId xmlns:a16="http://schemas.microsoft.com/office/drawing/2014/main" id="{C128E0C1-7093-483A-966A-5A4DA070D1E1}"/>
              </a:ext>
            </a:extLst>
          </p:cNvPr>
          <p:cNvSpPr/>
          <p:nvPr/>
        </p:nvSpPr>
        <p:spPr bwMode="auto">
          <a:xfrm>
            <a:off x="9840720" y="3291063"/>
            <a:ext cx="305107" cy="339783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04" tIns="45703" rIns="91404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  <a:buFont typeface="Wingdings" pitchFamily="2" charset="2"/>
              <a:buChar char="n"/>
            </a:pPr>
            <a:endParaRPr lang="zh-CN" altLang="en-US" sz="1799">
              <a:solidFill>
                <a:srgbClr val="29313B"/>
              </a:solidFill>
              <a:latin typeface="Georgia"/>
              <a:cs typeface="Arial" panose="020B0604020202020204" pitchFamily="34" charset="0"/>
              <a:sym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AC9C7-3483-4746-AB47-E7137EF8F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664" y="1012461"/>
            <a:ext cx="11445208" cy="994363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Clr>
                <a:srgbClr val="E0121D"/>
              </a:buClr>
              <a:buNone/>
            </a:pPr>
            <a:r>
              <a:rPr lang="en-US" altLang="zh-CN" sz="2000" b="1" dirty="0">
                <a:solidFill>
                  <a:srgbClr val="29313B"/>
                </a:solidFill>
                <a:ea typeface="宋体" panose="02010600030101010101" pitchFamily="2" charset="-122"/>
              </a:rPr>
              <a:t>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C797D-C373-674F-93B4-9E48A170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99" y="46469"/>
            <a:ext cx="11601373" cy="978729"/>
          </a:xfrm>
        </p:spPr>
        <p:txBody>
          <a:bodyPr/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AN Hyperloop: A Multi Year Catalyst Explores the New Business Opportunities Enabled by Autonomous Networks</a:t>
            </a: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1FCC7AD0-FA21-43E6-902E-D997F3D192BF}"/>
              </a:ext>
            </a:extLst>
          </p:cNvPr>
          <p:cNvSpPr/>
          <p:nvPr/>
        </p:nvSpPr>
        <p:spPr bwMode="auto">
          <a:xfrm>
            <a:off x="897600" y="2344316"/>
            <a:ext cx="3072000" cy="864000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35987" tIns="35987" rIns="35987" bIns="35987" numCol="1" rtlCol="0" anchor="ctr" anchorCtr="0" compatLnSpc="1">
            <a:prstTxWarp prst="textNoShape">
              <a:avLst/>
            </a:prstTxWarp>
          </a:bodyPr>
          <a:lstStyle/>
          <a:p>
            <a:pPr algn="ctr" defTabSz="913753">
              <a:buClr>
                <a:srgbClr val="CC9900"/>
              </a:buClr>
              <a:defRPr/>
            </a:pPr>
            <a:r>
              <a:rPr lang="en-US" altLang="zh-CN" sz="1867" b="1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The foundations</a:t>
            </a:r>
          </a:p>
          <a:p>
            <a:pPr algn="ctr" defTabSz="913753">
              <a:buClr>
                <a:srgbClr val="CC9900"/>
              </a:buClr>
              <a:defRPr/>
            </a:pP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Overall design, select one scenario</a:t>
            </a:r>
            <a:b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</a:b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/capabilities = IoT for SC</a:t>
            </a: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58EE876-9E04-476C-9FE9-D619F9137052}"/>
              </a:ext>
            </a:extLst>
          </p:cNvPr>
          <p:cNvSpPr/>
          <p:nvPr/>
        </p:nvSpPr>
        <p:spPr bwMode="auto">
          <a:xfrm>
            <a:off x="4692749" y="2318232"/>
            <a:ext cx="3072000" cy="864000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35987" tIns="35987" rIns="35987" bIns="35987" numCol="1" rtlCol="0" anchor="ctr" anchorCtr="0" compatLnSpc="1">
            <a:prstTxWarp prst="textNoShape">
              <a:avLst/>
            </a:prstTxWarp>
          </a:bodyPr>
          <a:lstStyle/>
          <a:p>
            <a:pPr algn="ctr" defTabSz="913753">
              <a:buClr>
                <a:srgbClr val="CC9900"/>
              </a:buClr>
            </a:pPr>
            <a:r>
              <a:rPr lang="fr-FR" altLang="zh-CN" sz="1867" b="1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The enhancements </a:t>
            </a:r>
            <a:endParaRPr lang="en-US" altLang="zh-CN" sz="1867" b="1" kern="0" dirty="0">
              <a:solidFill>
                <a:sysClr val="windowText" lastClr="000000"/>
              </a:solidFill>
              <a:cs typeface="Arial" panose="020B0604020202020204" pitchFamily="34" charset="0"/>
              <a:sym typeface="+mn-lt"/>
            </a:endParaRPr>
          </a:p>
          <a:p>
            <a:pPr algn="ctr" defTabSz="913753">
              <a:buClr>
                <a:srgbClr val="CC9900"/>
              </a:buClr>
            </a:pP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Architecture proposal, New domains</a:t>
            </a:r>
            <a:b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</a:b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, closed loops </a:t>
            </a: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3EE5879-3C7D-4CA9-B1CB-BB04823CA97E}"/>
              </a:ext>
            </a:extLst>
          </p:cNvPr>
          <p:cNvSpPr/>
          <p:nvPr/>
        </p:nvSpPr>
        <p:spPr bwMode="auto">
          <a:xfrm>
            <a:off x="8457273" y="2309941"/>
            <a:ext cx="3072000" cy="864000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none" lIns="35987" tIns="35987" rIns="35987" bIns="35987" numCol="1" rtlCol="0" anchor="ctr" anchorCtr="0" compatLnSpc="1">
            <a:prstTxWarp prst="textNoShape">
              <a:avLst/>
            </a:prstTxWarp>
          </a:bodyPr>
          <a:lstStyle/>
          <a:p>
            <a:pPr algn="ctr" defTabSz="913753">
              <a:buClr>
                <a:srgbClr val="CC9900"/>
              </a:buClr>
            </a:pPr>
            <a:r>
              <a:rPr lang="en-US" altLang="zh-CN" sz="1867" b="1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The maturity</a:t>
            </a:r>
          </a:p>
          <a:p>
            <a:pPr algn="ctr" defTabSz="913753">
              <a:buClr>
                <a:srgbClr val="CC9900"/>
              </a:buClr>
            </a:pP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Global technical and business </a:t>
            </a:r>
            <a:b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</a:br>
            <a:r>
              <a:rPr lang="en-US" altLang="zh-CN" sz="1400" kern="0" dirty="0">
                <a:solidFill>
                  <a:sysClr val="windowText" lastClr="000000"/>
                </a:solidFill>
                <a:cs typeface="Arial" panose="020B0604020202020204" pitchFamily="34" charset="0"/>
                <a:sym typeface="+mn-lt"/>
              </a:rPr>
              <a:t>E2E closed loop (Level 3~4)</a:t>
            </a:r>
            <a:endParaRPr lang="en-US" sz="1400" kern="0" dirty="0">
              <a:solidFill>
                <a:sysClr val="windowText" lastClr="000000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DD683F0-C3E2-4865-B526-85CC0A139077}"/>
              </a:ext>
            </a:extLst>
          </p:cNvPr>
          <p:cNvSpPr/>
          <p:nvPr/>
        </p:nvSpPr>
        <p:spPr bwMode="auto">
          <a:xfrm>
            <a:off x="4139680" y="2654987"/>
            <a:ext cx="380851" cy="228511"/>
          </a:xfrm>
          <a:prstGeom prst="rightArrow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Georgia"/>
              <a:cs typeface="Arial" panose="020B0604020202020204" pitchFamily="34" charset="0"/>
              <a:sym typeface="+mn-lt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E5CDF52-1EEC-41BA-8270-78A2FCC5C2BF}"/>
              </a:ext>
            </a:extLst>
          </p:cNvPr>
          <p:cNvSpPr/>
          <p:nvPr/>
        </p:nvSpPr>
        <p:spPr bwMode="auto">
          <a:xfrm>
            <a:off x="7902515" y="2633357"/>
            <a:ext cx="380851" cy="228511"/>
          </a:xfrm>
          <a:prstGeom prst="rightArrow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Georgia"/>
              <a:cs typeface="Arial" panose="020B0604020202020204" pitchFamily="34" charset="0"/>
              <a:sym typeface="+mn-lt"/>
            </a:endParaRPr>
          </a:p>
        </p:txBody>
      </p:sp>
      <p:sp>
        <p:nvSpPr>
          <p:cNvPr id="10" name="矩形 40">
            <a:extLst>
              <a:ext uri="{FF2B5EF4-FFF2-40B4-BE49-F238E27FC236}">
                <a16:creationId xmlns:a16="http://schemas.microsoft.com/office/drawing/2014/main" id="{D230C2CB-C117-4F59-8EBB-C55AC38E7D27}"/>
              </a:ext>
            </a:extLst>
          </p:cNvPr>
          <p:cNvSpPr/>
          <p:nvPr/>
        </p:nvSpPr>
        <p:spPr bwMode="auto">
          <a:xfrm>
            <a:off x="1534277" y="3207288"/>
            <a:ext cx="1994384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4" tIns="45703" rIns="91404" bIns="45703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3753">
              <a:buClr>
                <a:srgbClr val="CC9900"/>
              </a:buClr>
            </a:pP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Phase 1 : L2/3(~2020)</a:t>
            </a:r>
            <a:endParaRPr lang="zh-CN" altLang="en-US" sz="1600" dirty="0">
              <a:solidFill>
                <a:srgbClr val="000000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11" name="矩形 41">
            <a:extLst>
              <a:ext uri="{FF2B5EF4-FFF2-40B4-BE49-F238E27FC236}">
                <a16:creationId xmlns:a16="http://schemas.microsoft.com/office/drawing/2014/main" id="{F6905F41-210A-4589-B7EC-809AFB0A09D9}"/>
              </a:ext>
            </a:extLst>
          </p:cNvPr>
          <p:cNvSpPr/>
          <p:nvPr/>
        </p:nvSpPr>
        <p:spPr bwMode="auto">
          <a:xfrm>
            <a:off x="5300596" y="3207288"/>
            <a:ext cx="1915836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4" tIns="45703" rIns="91404" bIns="45703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3753">
              <a:buClr>
                <a:srgbClr val="CC9900"/>
              </a:buClr>
            </a:pP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Phase 2</a:t>
            </a:r>
            <a:r>
              <a:rPr lang="ja-JP" altLang="en-US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 L3(~2021)</a:t>
            </a:r>
          </a:p>
        </p:txBody>
      </p:sp>
      <p:sp>
        <p:nvSpPr>
          <p:cNvPr id="12" name="矩形 42">
            <a:extLst>
              <a:ext uri="{FF2B5EF4-FFF2-40B4-BE49-F238E27FC236}">
                <a16:creationId xmlns:a16="http://schemas.microsoft.com/office/drawing/2014/main" id="{4184F523-1F15-4FAF-8E92-98B6C735A704}"/>
              </a:ext>
            </a:extLst>
          </p:cNvPr>
          <p:cNvSpPr/>
          <p:nvPr/>
        </p:nvSpPr>
        <p:spPr bwMode="auto">
          <a:xfrm>
            <a:off x="9069605" y="3207288"/>
            <a:ext cx="2098579" cy="33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4" tIns="45703" rIns="91404" bIns="45703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3753">
              <a:buClr>
                <a:srgbClr val="CC9900"/>
              </a:buClr>
            </a:pP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Phase 3</a:t>
            </a:r>
            <a:r>
              <a:rPr lang="ja-JP" altLang="en-US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  <a:sym typeface="+mn-lt"/>
              </a:rPr>
              <a:t> L3/4(~2022)</a:t>
            </a:r>
            <a:endParaRPr lang="zh-CN" altLang="en-US" sz="1600" dirty="0">
              <a:solidFill>
                <a:srgbClr val="000000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14" name="矩形 33">
            <a:extLst>
              <a:ext uri="{FF2B5EF4-FFF2-40B4-BE49-F238E27FC236}">
                <a16:creationId xmlns:a16="http://schemas.microsoft.com/office/drawing/2014/main" id="{59DA07AA-270C-46DE-9BE8-47F0E014292D}"/>
              </a:ext>
            </a:extLst>
          </p:cNvPr>
          <p:cNvSpPr/>
          <p:nvPr/>
        </p:nvSpPr>
        <p:spPr bwMode="auto">
          <a:xfrm>
            <a:off x="609600" y="3599956"/>
            <a:ext cx="3648000" cy="297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6000" tIns="45703" rIns="48000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</a:pP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1.1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(June &amp; oct2020, DTW):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Overall blueprint design 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scenario: </a:t>
            </a:r>
            <a:r>
              <a:rPr lang="en-US" altLang="zh-CN" sz="1467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Smart city/IoT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capabilities: real time, dynamic resource mgt. </a:t>
            </a:r>
            <a:r>
              <a:rPr lang="en-US" altLang="zh-CN" sz="1467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of edge (+ 5G)</a:t>
            </a: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 w/ AI at L2/3 / overall draft architecture</a:t>
            </a:r>
          </a:p>
          <a:p>
            <a:pPr defTabSz="1218834">
              <a:buClr>
                <a:srgbClr val="CC9900"/>
              </a:buClr>
            </a:pPr>
            <a:endParaRPr lang="en-US" altLang="zh-CN" sz="800" dirty="0">
              <a:solidFill>
                <a:srgbClr val="29313B"/>
              </a:solidFill>
              <a:cs typeface="Arial" panose="020B0604020202020204" pitchFamily="34" charset="0"/>
              <a:sym typeface="+mn-lt"/>
            </a:endParaRPr>
          </a:p>
          <a:p>
            <a:pPr defTabSz="1218834">
              <a:buClr>
                <a:srgbClr val="CC9900"/>
              </a:buClr>
            </a:pP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1.2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(Nov 2020, DTA):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Refine overall blueprint design 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Simple mockup for selected scenarios: </a:t>
            </a:r>
            <a:b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</a:b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a) Smart city/IoT, b) </a:t>
            </a:r>
            <a:r>
              <a:rPr lang="en-US" altLang="zh-CN" sz="1467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one more vertical</a:t>
            </a:r>
            <a:endParaRPr lang="en-US" altLang="zh-CN" sz="1467" dirty="0">
              <a:solidFill>
                <a:srgbClr val="29313B"/>
              </a:solidFill>
              <a:cs typeface="Arial" panose="020B0604020202020204" pitchFamily="34" charset="0"/>
              <a:sym typeface="+mn-lt"/>
            </a:endParaRP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capabilities: cont’d</a:t>
            </a:r>
          </a:p>
        </p:txBody>
      </p:sp>
      <p:sp>
        <p:nvSpPr>
          <p:cNvPr id="17" name="箭头: 上弧形 1">
            <a:extLst>
              <a:ext uri="{FF2B5EF4-FFF2-40B4-BE49-F238E27FC236}">
                <a16:creationId xmlns:a16="http://schemas.microsoft.com/office/drawing/2014/main" id="{89B584E5-0ACC-4412-ACA4-1BEDC7B89529}"/>
              </a:ext>
            </a:extLst>
          </p:cNvPr>
          <p:cNvSpPr/>
          <p:nvPr/>
        </p:nvSpPr>
        <p:spPr>
          <a:xfrm flipH="1">
            <a:off x="3047938" y="1597786"/>
            <a:ext cx="6096125" cy="62607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313B"/>
              </a:solidFill>
              <a:latin typeface="Georgia"/>
              <a:cs typeface="Arial" panose="020B0604020202020204" pitchFamily="34" charset="0"/>
            </a:endParaRPr>
          </a:p>
        </p:txBody>
      </p:sp>
      <p:sp>
        <p:nvSpPr>
          <p:cNvPr id="19" name="矩形 19">
            <a:extLst>
              <a:ext uri="{FF2B5EF4-FFF2-40B4-BE49-F238E27FC236}">
                <a16:creationId xmlns:a16="http://schemas.microsoft.com/office/drawing/2014/main" id="{787A4402-5141-45FB-A7AD-9ED82EB1A7FA}"/>
              </a:ext>
            </a:extLst>
          </p:cNvPr>
          <p:cNvSpPr/>
          <p:nvPr/>
        </p:nvSpPr>
        <p:spPr bwMode="auto">
          <a:xfrm>
            <a:off x="4389436" y="3599956"/>
            <a:ext cx="3648000" cy="297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6000" tIns="45703" rIns="48000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</a:pP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2.1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(June 2021, DTW):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Refine overall blueprint design 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scenarios: </a:t>
            </a:r>
            <a:r>
              <a:rPr lang="en-US" altLang="zh-CN" sz="1467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a few more verticals</a:t>
            </a: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 (e.g. energy, manufacture)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capabilities: adding more (e.g. BO/SO for closed loop w/ scenarios at L2/3)</a:t>
            </a:r>
          </a:p>
          <a:p>
            <a:pPr defTabSz="1218834">
              <a:buClr>
                <a:srgbClr val="CC9900"/>
              </a:buClr>
            </a:pPr>
            <a:br>
              <a:rPr lang="en-US" altLang="zh-CN" sz="8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</a:b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2.2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(Nov 2021, DTA):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Define initial prototype for a real use case 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scenarios: </a:t>
            </a:r>
            <a:r>
              <a:rPr lang="en-US" altLang="zh-CN" sz="1467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a few more verticals</a:t>
            </a: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 aligned w/ the prototype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Define processes &amp; architecture as final framework, ID capacities &amp;capabilities </a:t>
            </a:r>
          </a:p>
        </p:txBody>
      </p:sp>
      <p:sp>
        <p:nvSpPr>
          <p:cNvPr id="20" name="矩形 20">
            <a:extLst>
              <a:ext uri="{FF2B5EF4-FFF2-40B4-BE49-F238E27FC236}">
                <a16:creationId xmlns:a16="http://schemas.microsoft.com/office/drawing/2014/main" id="{5D6983FF-81E8-4A9D-BFE5-F7C139ABF117}"/>
              </a:ext>
            </a:extLst>
          </p:cNvPr>
          <p:cNvSpPr/>
          <p:nvPr/>
        </p:nvSpPr>
        <p:spPr bwMode="auto">
          <a:xfrm>
            <a:off x="8169273" y="3599956"/>
            <a:ext cx="3648000" cy="297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6000" tIns="45703" rIns="48000" bIns="45703" numCol="1" rtlCol="0" anchor="t" anchorCtr="0" compatLnSpc="1">
            <a:prstTxWarp prst="textNoShape">
              <a:avLst/>
            </a:prstTxWarp>
          </a:bodyPr>
          <a:lstStyle/>
          <a:p>
            <a:pPr defTabSz="1218834">
              <a:buClr>
                <a:srgbClr val="CC9900"/>
              </a:buClr>
            </a:pP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3.1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(June 2022, DTW):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Final blueprint design 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Vertical implementations  scenarios &amp; framework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Global capabilities definition : E2E closed loop at L3/4</a:t>
            </a:r>
            <a:b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</a:br>
            <a:endParaRPr lang="en-US" altLang="zh-CN" sz="800" dirty="0">
              <a:solidFill>
                <a:srgbClr val="29313B"/>
              </a:solidFill>
              <a:cs typeface="Arial" panose="020B0604020202020204" pitchFamily="34" charset="0"/>
              <a:sym typeface="+mn-lt"/>
            </a:endParaRPr>
          </a:p>
          <a:p>
            <a:pPr defTabSz="1218834">
              <a:buClr>
                <a:srgbClr val="CC9900"/>
              </a:buClr>
            </a:pPr>
            <a:r>
              <a:rPr lang="en-US" altLang="zh-CN" sz="1600" b="1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Phase 3.2 </a:t>
            </a:r>
            <a:r>
              <a:rPr lang="en-US" altLang="zh-CN" sz="1600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(Nov 2022, DTA):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Global prototype  &amp; implementation in real case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Select scenarios for the implementation ( healthcare, entertainment ? )</a:t>
            </a:r>
          </a:p>
          <a:p>
            <a:pPr defTabSz="1218834">
              <a:buClr>
                <a:srgbClr val="CC9900"/>
              </a:buClr>
            </a:pPr>
            <a:r>
              <a:rPr lang="en-US" altLang="zh-CN" sz="1467" dirty="0">
                <a:solidFill>
                  <a:srgbClr val="29313B"/>
                </a:solidFill>
                <a:cs typeface="Arial" panose="020B0604020202020204" pitchFamily="34" charset="0"/>
                <a:sym typeface="+mn-lt"/>
              </a:rPr>
              <a:t>- Demonstrate capabilities L3/4</a:t>
            </a:r>
          </a:p>
          <a:p>
            <a:pPr defTabSz="1218834">
              <a:buClr>
                <a:srgbClr val="CC9900"/>
              </a:buClr>
            </a:pPr>
            <a:endParaRPr lang="en-US" altLang="zh-CN" sz="1600" dirty="0">
              <a:solidFill>
                <a:srgbClr val="29313B"/>
              </a:solidFill>
              <a:cs typeface="Arial" panose="020B0604020202020204" pitchFamily="34" charset="0"/>
              <a:sym typeface="+mn-lt"/>
            </a:endParaRPr>
          </a:p>
        </p:txBody>
      </p:sp>
      <p:sp>
        <p:nvSpPr>
          <p:cNvPr id="26" name="矩形 41">
            <a:extLst>
              <a:ext uri="{FF2B5EF4-FFF2-40B4-BE49-F238E27FC236}">
                <a16:creationId xmlns:a16="http://schemas.microsoft.com/office/drawing/2014/main" id="{0F1E6345-CDB9-4BE1-BC81-AEAAE7754F4A}"/>
              </a:ext>
            </a:extLst>
          </p:cNvPr>
          <p:cNvSpPr/>
          <p:nvPr/>
        </p:nvSpPr>
        <p:spPr bwMode="auto">
          <a:xfrm>
            <a:off x="3674819" y="1625040"/>
            <a:ext cx="4782454" cy="707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04" tIns="45703" rIns="91404" bIns="45703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913753">
              <a:buClr>
                <a:srgbClr val="CC9900"/>
              </a:buClr>
            </a:pPr>
            <a:r>
              <a:rPr lang="en-US" altLang="zh-CN" sz="2133" dirty="0">
                <a:solidFill>
                  <a:srgbClr val="C00000"/>
                </a:solidFill>
                <a:cs typeface="Arial" panose="020B0604020202020204" pitchFamily="34" charset="0"/>
                <a:sym typeface="+mn-lt"/>
              </a:rPr>
              <a:t>Continuous catalyst </a:t>
            </a:r>
          </a:p>
          <a:p>
            <a:pPr algn="ctr" defTabSz="913753">
              <a:buClr>
                <a:srgbClr val="CC9900"/>
              </a:buClr>
            </a:pPr>
            <a:r>
              <a:rPr lang="en-US" altLang="zh-CN" sz="1867" dirty="0">
                <a:solidFill>
                  <a:srgbClr val="C00000"/>
                </a:solidFill>
                <a:cs typeface="Arial" panose="020B0604020202020204" pitchFamily="34" charset="0"/>
                <a:sym typeface="+mn-lt"/>
              </a:rPr>
              <a:t>(Scenario, architecture, </a:t>
            </a:r>
            <a:r>
              <a:rPr lang="en-US" altLang="zh-CN" sz="1867" dirty="0" err="1">
                <a:solidFill>
                  <a:srgbClr val="C00000"/>
                </a:solidFill>
                <a:cs typeface="Arial" panose="020B0604020202020204" pitchFamily="34" charset="0"/>
                <a:sym typeface="+mn-lt"/>
              </a:rPr>
              <a:t>PoC</a:t>
            </a:r>
            <a:r>
              <a:rPr lang="en-US" altLang="zh-CN" sz="1867" dirty="0">
                <a:solidFill>
                  <a:srgbClr val="C00000"/>
                </a:solidFill>
                <a:cs typeface="Arial" panose="020B0604020202020204" pitchFamily="34" charset="0"/>
                <a:sym typeface="+mn-lt"/>
              </a:rPr>
              <a:t>, and specifications)</a:t>
            </a:r>
          </a:p>
        </p:txBody>
      </p:sp>
      <p:sp>
        <p:nvSpPr>
          <p:cNvPr id="21" name="矩形 8">
            <a:extLst>
              <a:ext uri="{FF2B5EF4-FFF2-40B4-BE49-F238E27FC236}">
                <a16:creationId xmlns:a16="http://schemas.microsoft.com/office/drawing/2014/main" id="{00E8FC10-435A-49B8-8022-38AD52C4FA04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5329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73AD-0BFB-47D2-93F9-FF76463EB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22480"/>
            <a:ext cx="12234571" cy="1325563"/>
          </a:xfrm>
        </p:spPr>
        <p:txBody>
          <a:bodyPr/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AN Catalyst Project Example 2: AI Empowered 5G Intelligent Operations</a:t>
            </a:r>
            <a:br>
              <a:rPr lang="en-US" sz="3200" dirty="0">
                <a:ea typeface="宋体" panose="02010600030101010101" pitchFamily="2" charset="-122"/>
                <a:cs typeface="+mn-cs"/>
              </a:rPr>
            </a:br>
            <a:endParaRPr lang="en-US" sz="3200" dirty="0"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63E17-ED86-4F86-BDC9-772CD25FE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7701"/>
            <a:ext cx="10339137" cy="2481680"/>
          </a:xfrm>
        </p:spPr>
        <p:txBody>
          <a:bodyPr anchor="ctr"/>
          <a:lstStyle/>
          <a:p>
            <a:pPr marL="0" indent="0">
              <a:buNone/>
            </a:pPr>
            <a:r>
              <a:rPr lang="en-US" sz="2000" b="0" i="0" dirty="0">
                <a:solidFill>
                  <a:srgbClr val="333333"/>
                </a:solidFill>
                <a:effectLst/>
              </a:rPr>
              <a:t>This Catalyst will explore the application of artificial intelligence (AI) technology for network planning, construction and maintenance in order to improve: the utilization of network resources; network operation and maintenance efficiency; customer experience; and energy usage, and to optimize </a:t>
            </a:r>
            <a:r>
              <a:rPr lang="en-US" sz="2000" b="0" i="0" dirty="0" err="1">
                <a:solidFill>
                  <a:srgbClr val="333333"/>
                </a:solidFill>
                <a:effectLst/>
              </a:rPr>
              <a:t>OpEx</a:t>
            </a:r>
            <a:r>
              <a:rPr lang="en-US" sz="2000" b="0" i="0" dirty="0">
                <a:solidFill>
                  <a:srgbClr val="333333"/>
                </a:solidFill>
                <a:effectLst/>
              </a:rPr>
              <a:t> for telecom operators.</a:t>
            </a:r>
            <a:endParaRPr lang="en-US" sz="2000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6CFC4436-CFE9-473F-A4B3-7F44EFD2BD58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18ED99-B6A8-48C0-AB70-866E1C2C6443}"/>
              </a:ext>
            </a:extLst>
          </p:cNvPr>
          <p:cNvGrpSpPr/>
          <p:nvPr/>
        </p:nvGrpSpPr>
        <p:grpSpPr>
          <a:xfrm>
            <a:off x="1175085" y="4057900"/>
            <a:ext cx="9123947" cy="1263839"/>
            <a:chOff x="333637" y="802618"/>
            <a:chExt cx="8628791" cy="1263839"/>
          </a:xfrm>
        </p:grpSpPr>
        <p:sp>
          <p:nvSpPr>
            <p:cNvPr id="8" name="Rounded Rectangle 18">
              <a:extLst>
                <a:ext uri="{FF2B5EF4-FFF2-40B4-BE49-F238E27FC236}">
                  <a16:creationId xmlns:a16="http://schemas.microsoft.com/office/drawing/2014/main" id="{8E4CC2FB-2821-427F-9D4D-F4B718DAA35D}"/>
                </a:ext>
              </a:extLst>
            </p:cNvPr>
            <p:cNvSpPr/>
            <p:nvPr/>
          </p:nvSpPr>
          <p:spPr>
            <a:xfrm>
              <a:off x="2819400" y="803292"/>
              <a:ext cx="6143028" cy="1263165"/>
            </a:xfrm>
            <a:prstGeom prst="roundRect">
              <a:avLst>
                <a:gd name="adj" fmla="val 11569"/>
              </a:avLst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ounded Rectangle 19">
              <a:extLst>
                <a:ext uri="{FF2B5EF4-FFF2-40B4-BE49-F238E27FC236}">
                  <a16:creationId xmlns:a16="http://schemas.microsoft.com/office/drawing/2014/main" id="{74DD9481-96E2-41A2-82C7-424C0F4F8158}"/>
                </a:ext>
              </a:extLst>
            </p:cNvPr>
            <p:cNvSpPr/>
            <p:nvPr/>
          </p:nvSpPr>
          <p:spPr>
            <a:xfrm>
              <a:off x="333637" y="802618"/>
              <a:ext cx="2409563" cy="12553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292F9913-D5C1-4B8A-88CB-C24AA3D285DF}"/>
                </a:ext>
              </a:extLst>
            </p:cNvPr>
            <p:cNvSpPr txBox="1"/>
            <p:nvPr/>
          </p:nvSpPr>
          <p:spPr>
            <a:xfrm>
              <a:off x="456721" y="802618"/>
              <a:ext cx="10647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9313B"/>
                  </a:solidFill>
                </a:rPr>
                <a:t>Champions:</a:t>
              </a:r>
            </a:p>
          </p:txBody>
        </p:sp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AE8D68FC-6C35-4530-9E99-C1512A993A3B}"/>
                </a:ext>
              </a:extLst>
            </p:cNvPr>
            <p:cNvSpPr txBox="1"/>
            <p:nvPr/>
          </p:nvSpPr>
          <p:spPr>
            <a:xfrm>
              <a:off x="2880065" y="802618"/>
              <a:ext cx="11204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29313B"/>
                  </a:solidFill>
                </a:rPr>
                <a:t>Participants: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ADE6566-F559-456F-9378-ED235A5CD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75" y="4348920"/>
            <a:ext cx="1968199" cy="5818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B60990-38BA-4777-B39F-2CCFDF38A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535" y="4365677"/>
            <a:ext cx="2333103" cy="71302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93B40F-AB7A-4CA3-8FF5-B98BC8972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935" y="4211788"/>
            <a:ext cx="1184730" cy="10208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64BBA9-C923-4D87-9621-3D8DE091B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8640" y="4411008"/>
            <a:ext cx="1508027" cy="6223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BE53564-CB1F-400A-96F2-8B227F827BB5}"/>
              </a:ext>
            </a:extLst>
          </p:cNvPr>
          <p:cNvSpPr/>
          <p:nvPr/>
        </p:nvSpPr>
        <p:spPr>
          <a:xfrm>
            <a:off x="8513230" y="1107422"/>
            <a:ext cx="3439236" cy="83289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Operation Efficiency Focus</a:t>
            </a:r>
          </a:p>
          <a:p>
            <a:pPr algn="ctr"/>
            <a:r>
              <a:rPr lang="en-US" dirty="0"/>
              <a:t>Bottom-up Approach </a:t>
            </a:r>
          </a:p>
        </p:txBody>
      </p:sp>
    </p:spTree>
    <p:extLst>
      <p:ext uri="{BB962C8B-B14F-4D97-AF65-F5344CB8AC3E}">
        <p14:creationId xmlns:p14="http://schemas.microsoft.com/office/powerpoint/2010/main" val="3835949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90D0F8C-2553-4486-812D-1D6FA42C5960}"/>
              </a:ext>
            </a:extLst>
          </p:cNvPr>
          <p:cNvSpPr/>
          <p:nvPr/>
        </p:nvSpPr>
        <p:spPr>
          <a:xfrm>
            <a:off x="8026400" y="2944962"/>
            <a:ext cx="3556000" cy="3598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F155793-3BAB-4150-B500-C1B31D605D31}"/>
              </a:ext>
            </a:extLst>
          </p:cNvPr>
          <p:cNvSpPr/>
          <p:nvPr/>
        </p:nvSpPr>
        <p:spPr>
          <a:xfrm>
            <a:off x="4287205" y="2969853"/>
            <a:ext cx="3556000" cy="3598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73BBC-0C02-4AFA-9A14-AB687D370C75}"/>
              </a:ext>
            </a:extLst>
          </p:cNvPr>
          <p:cNvSpPr/>
          <p:nvPr/>
        </p:nvSpPr>
        <p:spPr>
          <a:xfrm>
            <a:off x="609601" y="2952296"/>
            <a:ext cx="3556000" cy="35981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609601" y="1785779"/>
            <a:ext cx="3556000" cy="116651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sz="1200" dirty="0">
                <a:solidFill>
                  <a:srgbClr val="29313B"/>
                </a:solidFill>
              </a:rPr>
              <a:t>Intelligent mining of mass data helps</a:t>
            </a:r>
            <a:r>
              <a:rPr lang="en-US" sz="1200" dirty="0">
                <a:solidFill>
                  <a:srgbClr val="29313B"/>
                </a:solidFill>
              </a:rPr>
              <a:t> </a:t>
            </a:r>
            <a:r>
              <a:rPr sz="1200" dirty="0">
                <a:solidFill>
                  <a:srgbClr val="29313B"/>
                </a:solidFill>
              </a:rPr>
              <a:t>detect hidden risks, locate the root causes of alarms, </a:t>
            </a:r>
            <a:r>
              <a:rPr lang="en-US" sz="1200" dirty="0">
                <a:solidFill>
                  <a:schemeClr val="tx1"/>
                </a:solidFill>
              </a:rPr>
              <a:t>and </a:t>
            </a:r>
            <a:r>
              <a:rPr sz="1200" dirty="0">
                <a:solidFill>
                  <a:schemeClr val="tx1"/>
                </a:solidFill>
              </a:rPr>
              <a:t>intelligently preprocess fault</a:t>
            </a:r>
            <a:r>
              <a:rPr lang="en-US" sz="1200" dirty="0">
                <a:solidFill>
                  <a:schemeClr val="tx1"/>
                </a:solidFill>
              </a:rPr>
              <a:t>s, improving</a:t>
            </a:r>
            <a:r>
              <a:rPr sz="1200" dirty="0">
                <a:solidFill>
                  <a:schemeClr val="tx1"/>
                </a:solidFill>
              </a:rPr>
              <a:t> O&amp;M efficiency.</a:t>
            </a:r>
            <a:endParaRPr lang="zh-CN" altLang="en-US" sz="1200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7205" y="1795718"/>
            <a:ext cx="3556000" cy="116651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48000" rIns="14400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sz="1200" dirty="0">
                <a:solidFill>
                  <a:srgbClr val="29313B"/>
                </a:solidFill>
              </a:rPr>
              <a:t>Intelligent analysis of performance indicators helps proactively identify and automatically process poor-quality services</a:t>
            </a:r>
            <a:r>
              <a:rPr lang="en-US" sz="1200" dirty="0">
                <a:solidFill>
                  <a:srgbClr val="29313B"/>
                </a:solidFill>
              </a:rPr>
              <a:t>, </a:t>
            </a:r>
            <a:r>
              <a:rPr lang="en-US" sz="1200" dirty="0">
                <a:solidFill>
                  <a:schemeClr val="tx1"/>
                </a:solidFill>
              </a:rPr>
              <a:t>improving</a:t>
            </a:r>
            <a:r>
              <a:rPr sz="1200" dirty="0">
                <a:solidFill>
                  <a:schemeClr val="tx1"/>
                </a:solidFill>
              </a:rPr>
              <a:t> network quality.</a:t>
            </a:r>
            <a:endParaRPr lang="zh-CN" altLang="en-US" sz="1200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26400" y="1785779"/>
            <a:ext cx="3555999" cy="1166517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2000" tIns="60960" rIns="24000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sz="1200" dirty="0">
                <a:solidFill>
                  <a:srgbClr val="29313B"/>
                </a:solidFill>
              </a:rPr>
              <a:t>Intelligent modeling based on home network characteristics and customer intents helps accurately identify and solve customer </a:t>
            </a:r>
            <a:r>
              <a:rPr sz="1200" dirty="0">
                <a:solidFill>
                  <a:schemeClr val="tx1"/>
                </a:solidFill>
              </a:rPr>
              <a:t>complaints</a:t>
            </a:r>
            <a:r>
              <a:rPr lang="en-US" sz="1200" dirty="0">
                <a:solidFill>
                  <a:schemeClr val="tx1"/>
                </a:solidFill>
              </a:rPr>
              <a:t>, improving</a:t>
            </a:r>
            <a:r>
              <a:rPr sz="1200" dirty="0">
                <a:solidFill>
                  <a:schemeClr val="tx1"/>
                </a:solidFill>
              </a:rPr>
              <a:t> customer experience.</a:t>
            </a:r>
            <a:endParaRPr lang="zh-CN" altLang="en-US" sz="1200" dirty="0">
              <a:solidFill>
                <a:schemeClr val="tx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98784" y="1647279"/>
            <a:ext cx="1177631" cy="276999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 defTabSz="1218786"/>
            <a:r>
              <a:rPr lang="en-US" sz="1200" b="1" dirty="0">
                <a:solidFill>
                  <a:srgbClr val="C00000"/>
                </a:solidFill>
                <a:latin typeface="+mn-lt"/>
              </a:rPr>
              <a:t>Resource</a:t>
            </a:r>
            <a:r>
              <a:rPr sz="1200" b="1" dirty="0">
                <a:solidFill>
                  <a:srgbClr val="C00000"/>
                </a:solidFill>
                <a:latin typeface="+mn-lt"/>
              </a:rPr>
              <a:t> </a:t>
            </a:r>
            <a:r>
              <a:rPr lang="en-US" sz="1200" b="1" dirty="0">
                <a:solidFill>
                  <a:srgbClr val="C00000"/>
                </a:solidFill>
                <a:latin typeface="+mn-lt"/>
              </a:rPr>
              <a:t> Layer</a:t>
            </a:r>
            <a:endParaRPr lang="en-US" altLang="zh-CN" sz="1200" dirty="0"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87659" y="1662991"/>
            <a:ext cx="1016690" cy="276999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 defTabSz="1218786"/>
            <a:r>
              <a:rPr lang="en-US" altLang="zh-CN" sz="12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Service Layer</a:t>
            </a:r>
            <a:endParaRPr lang="en-US" altLang="zh-CN" sz="1200" dirty="0"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48642" y="1662991"/>
            <a:ext cx="1111523" cy="276999"/>
          </a:xfrm>
          <a:prstGeom prst="rect">
            <a:avLst/>
          </a:prstGeom>
          <a:solidFill>
            <a:schemeClr val="bg1"/>
          </a:solidFill>
        </p:spPr>
        <p:txBody>
          <a:bodyPr wrap="none" anchor="ctr">
            <a:spAutoFit/>
          </a:bodyPr>
          <a:lstStyle/>
          <a:p>
            <a:pPr algn="ctr" defTabSz="1218786"/>
            <a:r>
              <a:rPr lang="en-US" altLang="zh-CN" sz="1200" b="1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Business Layer</a:t>
            </a:r>
            <a:endParaRPr lang="en-US" altLang="zh-CN" sz="1200" dirty="0"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7041" y="1466284"/>
            <a:ext cx="31068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4" indent="-241294">
              <a:buFont typeface="Wingdings" panose="05000000000000000000" pitchFamily="2" charset="2"/>
              <a:buChar char="u"/>
            </a:pPr>
            <a:r>
              <a:rPr sz="1200" dirty="0">
                <a:solidFill>
                  <a:srgbClr val="0070C0"/>
                </a:solidFill>
                <a:latin typeface="+mn-lt"/>
              </a:rPr>
              <a:t>4G/5G intelligent incident management</a:t>
            </a:r>
            <a:endParaRPr lang="zh-CN" altLang="en-US" sz="1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029170" y="1327785"/>
            <a:ext cx="420009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41294" indent="-241294">
              <a:buFont typeface="Wingdings" panose="05000000000000000000" pitchFamily="2" charset="2"/>
              <a:buChar char="u"/>
            </a:pPr>
            <a:r>
              <a:rPr sz="1050" dirty="0">
                <a:solidFill>
                  <a:srgbClr val="0070C0"/>
                </a:solidFill>
                <a:latin typeface="+mn-lt"/>
              </a:rPr>
              <a:t>Premium home broadband</a:t>
            </a:r>
            <a:endParaRPr lang="en-US" altLang="zh-CN" sz="1050" dirty="0">
              <a:solidFill>
                <a:srgbClr val="0070C0"/>
              </a:solidFill>
              <a:latin typeface="+mn-lt"/>
              <a:ea typeface="微软雅黑" panose="020B0503020204020204" pitchFamily="34" charset="-122"/>
            </a:endParaRPr>
          </a:p>
          <a:p>
            <a:pPr marL="241294" indent="-241294">
              <a:buFont typeface="Wingdings" panose="05000000000000000000" pitchFamily="2" charset="2"/>
              <a:buChar char="u"/>
            </a:pPr>
            <a:r>
              <a:rPr sz="1050" dirty="0">
                <a:solidFill>
                  <a:srgbClr val="0070C0"/>
                </a:solidFill>
                <a:latin typeface="+mn-lt"/>
              </a:rPr>
              <a:t>AI-driven comprehensive improvement of network satisfaction</a:t>
            </a:r>
            <a:endParaRPr lang="zh-CN" altLang="en-US" sz="105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37964" y="234736"/>
            <a:ext cx="11854481" cy="543866"/>
          </a:xfrm>
        </p:spPr>
        <p:txBody>
          <a:bodyPr vert="horz" wrap="square" lIns="121920" tIns="60960" rIns="121920" bIns="6096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800" dirty="0">
                <a:ea typeface="宋体" panose="02010600030101010101" pitchFamily="2" charset="-122"/>
                <a:cs typeface="+mn-cs"/>
              </a:rPr>
              <a:t>Scenarios of Service  Assurance Based on Data-Driven Intelligent,</a:t>
            </a:r>
            <a:br>
              <a:rPr lang="en-US" altLang="zh-CN" sz="2800" dirty="0">
                <a:ea typeface="宋体" panose="02010600030101010101" pitchFamily="2" charset="-122"/>
                <a:cs typeface="+mn-cs"/>
              </a:rPr>
            </a:br>
            <a:r>
              <a:rPr lang="en-US" altLang="zh-CN" sz="2800" dirty="0">
                <a:ea typeface="宋体" panose="02010600030101010101" pitchFamily="2" charset="-122"/>
                <a:cs typeface="+mn-cs"/>
              </a:rPr>
              <a:t>Critical Stepstone Toward Self-Healing</a:t>
            </a: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9774F275-877B-4764-A727-D172C768F0BF}"/>
              </a:ext>
            </a:extLst>
          </p:cNvPr>
          <p:cNvSpPr/>
          <p:nvPr/>
        </p:nvSpPr>
        <p:spPr>
          <a:xfrm>
            <a:off x="-8428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 318">
            <a:extLst>
              <a:ext uri="{FF2B5EF4-FFF2-40B4-BE49-F238E27FC236}">
                <a16:creationId xmlns:a16="http://schemas.microsoft.com/office/drawing/2014/main" id="{6A6866B1-DC76-4140-8745-B4A313E3C18E}"/>
              </a:ext>
            </a:extLst>
          </p:cNvPr>
          <p:cNvSpPr/>
          <p:nvPr/>
        </p:nvSpPr>
        <p:spPr>
          <a:xfrm>
            <a:off x="1432713" y="2755134"/>
            <a:ext cx="1524001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1719972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Effect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497">
            <a:extLst>
              <a:ext uri="{FF2B5EF4-FFF2-40B4-BE49-F238E27FC236}">
                <a16:creationId xmlns:a16="http://schemas.microsoft.com/office/drawing/2014/main" id="{2BE87498-21BA-424E-9900-3C634FFCD033}"/>
              </a:ext>
            </a:extLst>
          </p:cNvPr>
          <p:cNvSpPr/>
          <p:nvPr/>
        </p:nvSpPr>
        <p:spPr>
          <a:xfrm>
            <a:off x="497945" y="3282447"/>
            <a:ext cx="3848022" cy="279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no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  <a:latin typeface="+mn-lt"/>
              </a:rPr>
              <a:t>Alarm compression rate: 99.9%; tickets: reduced by 35%</a:t>
            </a:r>
          </a:p>
        </p:txBody>
      </p:sp>
      <p:graphicFrame>
        <p:nvGraphicFramePr>
          <p:cNvPr id="21" name="图表 500">
            <a:extLst>
              <a:ext uri="{FF2B5EF4-FFF2-40B4-BE49-F238E27FC236}">
                <a16:creationId xmlns:a16="http://schemas.microsoft.com/office/drawing/2014/main" id="{10C4E3A6-0D08-48BD-AE58-449C42EAA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82659"/>
              </p:ext>
            </p:extLst>
          </p:nvPr>
        </p:nvGraphicFramePr>
        <p:xfrm>
          <a:off x="784107" y="3510603"/>
          <a:ext cx="2800940" cy="1972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矩形 501">
            <a:extLst>
              <a:ext uri="{FF2B5EF4-FFF2-40B4-BE49-F238E27FC236}">
                <a16:creationId xmlns:a16="http://schemas.microsoft.com/office/drawing/2014/main" id="{F38A6360-4589-4C51-A8D8-3F3DA6F94DA8}"/>
              </a:ext>
            </a:extLst>
          </p:cNvPr>
          <p:cNvSpPr/>
          <p:nvPr/>
        </p:nvSpPr>
        <p:spPr>
          <a:xfrm>
            <a:off x="746598" y="5745993"/>
            <a:ext cx="1356726" cy="2858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60959" tIns="60959" rIns="60959" bIns="60959" numCol="1" spcCol="38100" rtlCol="0" anchor="ctr">
            <a:noAutofit/>
          </a:bodyPr>
          <a:lstStyle/>
          <a:p>
            <a:pPr algn="ctr"/>
            <a:r>
              <a:rPr lang="en-US" sz="1200" b="1" dirty="0">
                <a:solidFill>
                  <a:srgbClr val="29313B"/>
                </a:solidFill>
                <a:latin typeface="+mn-lt"/>
              </a:rPr>
              <a:t>Recall: 95%; </a:t>
            </a:r>
          </a:p>
          <a:p>
            <a:pPr algn="ctr"/>
            <a:r>
              <a:rPr lang="en-US" sz="1200" b="1" dirty="0">
                <a:solidFill>
                  <a:srgbClr val="29313B"/>
                </a:solidFill>
                <a:latin typeface="+mn-lt"/>
              </a:rPr>
              <a:t>precision: 90%</a:t>
            </a:r>
          </a:p>
        </p:txBody>
      </p:sp>
      <p:sp>
        <p:nvSpPr>
          <p:cNvPr id="23" name="矩形 502">
            <a:extLst>
              <a:ext uri="{FF2B5EF4-FFF2-40B4-BE49-F238E27FC236}">
                <a16:creationId xmlns:a16="http://schemas.microsoft.com/office/drawing/2014/main" id="{F2855E33-B667-4150-91C7-E98D88AF4C43}"/>
              </a:ext>
            </a:extLst>
          </p:cNvPr>
          <p:cNvSpPr/>
          <p:nvPr/>
        </p:nvSpPr>
        <p:spPr>
          <a:xfrm>
            <a:off x="2230468" y="6146779"/>
            <a:ext cx="513281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 dirty="0">
                <a:solidFill>
                  <a:srgbClr val="000000"/>
                </a:solidFill>
                <a:latin typeface="+mn-lt"/>
              </a:rPr>
              <a:t>Recall</a:t>
            </a:r>
            <a:endParaRPr kumimoji="1" lang="en-US" altLang="zh-CN" sz="1067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4" name="矩形 503">
            <a:extLst>
              <a:ext uri="{FF2B5EF4-FFF2-40B4-BE49-F238E27FC236}">
                <a16:creationId xmlns:a16="http://schemas.microsoft.com/office/drawing/2014/main" id="{4F48F3F9-5352-4F58-AEF4-41056E799A1E}"/>
              </a:ext>
            </a:extLst>
          </p:cNvPr>
          <p:cNvSpPr/>
          <p:nvPr/>
        </p:nvSpPr>
        <p:spPr>
          <a:xfrm>
            <a:off x="2951558" y="6146779"/>
            <a:ext cx="689612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67" dirty="0">
                <a:solidFill>
                  <a:srgbClr val="000000"/>
                </a:solidFill>
                <a:latin typeface="+mn-lt"/>
              </a:rPr>
              <a:t>Precision</a:t>
            </a:r>
            <a:endParaRPr kumimoji="1" lang="en-US" altLang="zh-CN" sz="1067" dirty="0">
              <a:solidFill>
                <a:srgbClr val="000000"/>
              </a:solidFill>
              <a:latin typeface="+mn-lt"/>
              <a:ea typeface="微软雅黑" panose="020B0503020204020204" pitchFamily="34" charset="-122"/>
            </a:endParaRPr>
          </a:p>
        </p:txBody>
      </p:sp>
      <p:cxnSp>
        <p:nvCxnSpPr>
          <p:cNvPr id="25" name="直接连接符 505">
            <a:extLst>
              <a:ext uri="{FF2B5EF4-FFF2-40B4-BE49-F238E27FC236}">
                <a16:creationId xmlns:a16="http://schemas.microsoft.com/office/drawing/2014/main" id="{C75B3165-97C2-4E35-AF56-6D5DA88FCD91}"/>
              </a:ext>
            </a:extLst>
          </p:cNvPr>
          <p:cNvCxnSpPr/>
          <p:nvPr/>
        </p:nvCxnSpPr>
        <p:spPr>
          <a:xfrm>
            <a:off x="1958336" y="6111641"/>
            <a:ext cx="1879255" cy="1905"/>
          </a:xfrm>
          <a:prstGeom prst="lin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506">
            <a:extLst>
              <a:ext uri="{FF2B5EF4-FFF2-40B4-BE49-F238E27FC236}">
                <a16:creationId xmlns:a16="http://schemas.microsoft.com/office/drawing/2014/main" id="{AFED9430-D7E9-47BA-80F1-AB5398F1431C}"/>
              </a:ext>
            </a:extLst>
          </p:cNvPr>
          <p:cNvSpPr/>
          <p:nvPr/>
        </p:nvSpPr>
        <p:spPr>
          <a:xfrm>
            <a:off x="2300942" y="5637028"/>
            <a:ext cx="399235" cy="4746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867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矩形 507">
            <a:extLst>
              <a:ext uri="{FF2B5EF4-FFF2-40B4-BE49-F238E27FC236}">
                <a16:creationId xmlns:a16="http://schemas.microsoft.com/office/drawing/2014/main" id="{B596F1D7-E454-40E8-BB9D-AE3D5DD286AE}"/>
              </a:ext>
            </a:extLst>
          </p:cNvPr>
          <p:cNvSpPr/>
          <p:nvPr/>
        </p:nvSpPr>
        <p:spPr>
          <a:xfrm>
            <a:off x="3065639" y="5741333"/>
            <a:ext cx="380953" cy="3722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867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文本框 508">
            <a:extLst>
              <a:ext uri="{FF2B5EF4-FFF2-40B4-BE49-F238E27FC236}">
                <a16:creationId xmlns:a16="http://schemas.microsoft.com/office/drawing/2014/main" id="{8D4B37E1-4FB7-4814-8C08-97ADD456432C}"/>
              </a:ext>
            </a:extLst>
          </p:cNvPr>
          <p:cNvSpPr txBox="1"/>
          <p:nvPr/>
        </p:nvSpPr>
        <p:spPr>
          <a:xfrm>
            <a:off x="2357551" y="5452363"/>
            <a:ext cx="2677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+mn-lt"/>
              </a:rPr>
              <a:t>95%</a:t>
            </a:r>
            <a:endParaRPr kumimoji="1" lang="en-US" altLang="zh-CN" sz="1200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9" name="文本框 509">
            <a:extLst>
              <a:ext uri="{FF2B5EF4-FFF2-40B4-BE49-F238E27FC236}">
                <a16:creationId xmlns:a16="http://schemas.microsoft.com/office/drawing/2014/main" id="{5005DE6D-06CC-4374-9981-36A39795F659}"/>
              </a:ext>
            </a:extLst>
          </p:cNvPr>
          <p:cNvSpPr txBox="1"/>
          <p:nvPr/>
        </p:nvSpPr>
        <p:spPr>
          <a:xfrm>
            <a:off x="3084801" y="5514067"/>
            <a:ext cx="2677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+mn-lt"/>
              </a:rPr>
              <a:t>90%</a:t>
            </a:r>
            <a:endParaRPr kumimoji="1" lang="en-US" altLang="zh-CN" sz="1200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1" name="矩形 63">
            <a:extLst>
              <a:ext uri="{FF2B5EF4-FFF2-40B4-BE49-F238E27FC236}">
                <a16:creationId xmlns:a16="http://schemas.microsoft.com/office/drawing/2014/main" id="{6F7C0093-971B-4C05-87F7-92B09CA9A003}"/>
              </a:ext>
            </a:extLst>
          </p:cNvPr>
          <p:cNvSpPr/>
          <p:nvPr/>
        </p:nvSpPr>
        <p:spPr>
          <a:xfrm>
            <a:off x="5411367" y="2755134"/>
            <a:ext cx="11830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1719972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Effect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64">
            <a:extLst>
              <a:ext uri="{FF2B5EF4-FFF2-40B4-BE49-F238E27FC236}">
                <a16:creationId xmlns:a16="http://schemas.microsoft.com/office/drawing/2014/main" id="{2CAD53A3-1D8D-4C7B-8841-C48F1F46C0D3}"/>
              </a:ext>
            </a:extLst>
          </p:cNvPr>
          <p:cNvSpPr/>
          <p:nvPr/>
        </p:nvSpPr>
        <p:spPr>
          <a:xfrm>
            <a:off x="4807271" y="3277751"/>
            <a:ext cx="2800940" cy="2821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7811"/>
            <a:r>
              <a:rPr lang="en-US" sz="1400" dirty="0">
                <a:solidFill>
                  <a:srgbClr val="C00000"/>
                </a:solidFill>
                <a:latin typeface="+mn-lt"/>
              </a:rPr>
              <a:t>Risk monitoring scope </a:t>
            </a:r>
            <a:r>
              <a:rPr lang="en-US" sz="1600" dirty="0">
                <a:solidFill>
                  <a:srgbClr val="C00000"/>
                </a:solidFill>
                <a:latin typeface="+mn-lt"/>
              </a:rPr>
              <a:t>↑</a:t>
            </a:r>
            <a:endParaRPr lang="en-US" sz="1400" dirty="0">
              <a:solidFill>
                <a:srgbClr val="C00000"/>
              </a:solidFill>
              <a:latin typeface="+mn-lt"/>
            </a:endParaRPr>
          </a:p>
          <a:p>
            <a:pPr marL="241294" indent="-241294" defTabSz="1217811">
              <a:buSzPct val="80000"/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rgbClr val="4D4D4D"/>
                </a:solidFill>
                <a:latin typeface="+mn-lt"/>
              </a:rPr>
              <a:t>More comprehensive device risk monitoring, preventing major risks from being missed</a:t>
            </a:r>
          </a:p>
          <a:p>
            <a:pPr marL="241294" indent="-241294" defTabSz="1217811">
              <a:buSzPct val="80000"/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rgbClr val="4D4D4D"/>
                </a:solidFill>
                <a:latin typeface="+mn-lt"/>
              </a:rPr>
              <a:t>Auxiliary measures for alarms and traffic statistics</a:t>
            </a:r>
          </a:p>
          <a:p>
            <a:pPr defTabSz="1217811"/>
            <a:endParaRPr lang="en-US" altLang="zh-CN" sz="1067" kern="0" dirty="0">
              <a:solidFill>
                <a:srgbClr val="4D4D4D"/>
              </a:solidFill>
              <a:latin typeface="+mn-lt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pPr defTabSz="1217811"/>
            <a:r>
              <a:rPr lang="en-US" sz="1333" dirty="0">
                <a:solidFill>
                  <a:srgbClr val="C00000"/>
                </a:solidFill>
                <a:latin typeface="+mn-lt"/>
              </a:rPr>
              <a:t>Risk detection speed </a:t>
            </a:r>
            <a:r>
              <a:rPr lang="en-US" sz="1600" dirty="0">
                <a:solidFill>
                  <a:srgbClr val="C00000"/>
                </a:solidFill>
                <a:latin typeface="+mn-lt"/>
              </a:rPr>
              <a:t>↑</a:t>
            </a:r>
            <a:endParaRPr lang="en-US" sz="1333" dirty="0">
              <a:solidFill>
                <a:srgbClr val="C00000"/>
              </a:solidFill>
              <a:latin typeface="+mn-lt"/>
            </a:endParaRPr>
          </a:p>
          <a:p>
            <a:pPr defTabSz="1217811"/>
            <a:r>
              <a:rPr lang="en-US" sz="1200" dirty="0">
                <a:solidFill>
                  <a:srgbClr val="4D4D4D"/>
                </a:solidFill>
                <a:latin typeface="+mn-lt"/>
              </a:rPr>
              <a:t>1-30 minutes earlier than alarm generation</a:t>
            </a:r>
          </a:p>
          <a:p>
            <a:pPr defTabSz="1217811"/>
            <a:endParaRPr lang="en-US" altLang="zh-CN" sz="1067" kern="0" dirty="0">
              <a:solidFill>
                <a:srgbClr val="4D4D4D"/>
              </a:solidFill>
              <a:latin typeface="+mn-lt"/>
              <a:ea typeface="微软雅黑" panose="020B0503020204020204" pitchFamily="34" charset="-122"/>
              <a:cs typeface="Huawei Sans" panose="020C0503030203020204" pitchFamily="34" charset="0"/>
            </a:endParaRPr>
          </a:p>
          <a:p>
            <a:pPr defTabSz="1217811"/>
            <a:r>
              <a:rPr lang="en-US" sz="1333" dirty="0">
                <a:solidFill>
                  <a:srgbClr val="C00000"/>
                </a:solidFill>
                <a:latin typeface="+mn-lt"/>
              </a:rPr>
              <a:t>Device security </a:t>
            </a:r>
            <a:r>
              <a:rPr lang="en-US" sz="1600" dirty="0">
                <a:solidFill>
                  <a:srgbClr val="C00000"/>
                </a:solidFill>
                <a:latin typeface="+mn-lt"/>
              </a:rPr>
              <a:t>↑</a:t>
            </a:r>
          </a:p>
          <a:p>
            <a:pPr marL="241294" indent="-241294" defTabSz="1217811">
              <a:buSzPct val="80000"/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rgbClr val="4D4D4D"/>
                </a:solidFill>
                <a:latin typeface="+mn-lt"/>
              </a:rPr>
              <a:t>Prevent faults in advance</a:t>
            </a:r>
          </a:p>
          <a:p>
            <a:pPr marL="241294" indent="-241294" defTabSz="1217811">
              <a:buSzPct val="80000"/>
              <a:buFont typeface="Wingdings" panose="05000000000000000000" pitchFamily="2" charset="2"/>
              <a:buChar char="l"/>
            </a:pPr>
            <a:r>
              <a:rPr lang="en-US" sz="1200" dirty="0">
                <a:solidFill>
                  <a:srgbClr val="4D4D4D"/>
                </a:solidFill>
                <a:latin typeface="+mn-lt"/>
              </a:rPr>
              <a:t>Keep network devices secure</a:t>
            </a:r>
          </a:p>
        </p:txBody>
      </p:sp>
      <p:sp>
        <p:nvSpPr>
          <p:cNvPr id="34" name="矩形 63">
            <a:extLst>
              <a:ext uri="{FF2B5EF4-FFF2-40B4-BE49-F238E27FC236}">
                <a16:creationId xmlns:a16="http://schemas.microsoft.com/office/drawing/2014/main" id="{C0BBA859-5D88-480E-9F5A-76CD244C4399}"/>
              </a:ext>
            </a:extLst>
          </p:cNvPr>
          <p:cNvSpPr/>
          <p:nvPr/>
        </p:nvSpPr>
        <p:spPr>
          <a:xfrm>
            <a:off x="9304500" y="2755134"/>
            <a:ext cx="1183000" cy="338554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 defTabSz="1719972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微软雅黑" panose="020B0503020204020204" pitchFamily="34" charset="-122"/>
                <a:sym typeface="Arial" panose="020B0604020202020204" pitchFamily="34" charset="0"/>
              </a:rPr>
              <a:t>Effect</a:t>
            </a:r>
            <a:endParaRPr lang="en-US" altLang="zh-CN" sz="1050" kern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EF4C58D-AA6E-4685-8BB6-AA0FE21CF4DE}"/>
              </a:ext>
            </a:extLst>
          </p:cNvPr>
          <p:cNvSpPr/>
          <p:nvPr/>
        </p:nvSpPr>
        <p:spPr>
          <a:xfrm>
            <a:off x="8436525" y="3158190"/>
            <a:ext cx="3010347" cy="3220753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Efficiency Improvement</a:t>
            </a:r>
            <a:r>
              <a:rPr lang="zh-CN" altLang="en-US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↑</a:t>
            </a:r>
            <a:endParaRPr lang="en-US" altLang="zh-CN" sz="1333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  <a:p>
            <a:pPr marL="239994" indent="-228594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Call center In-time answer rate 70%</a:t>
            </a:r>
          </a:p>
          <a:p>
            <a:pPr marL="239994" indent="-228594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resolution is available within 3 seconds</a:t>
            </a:r>
            <a:r>
              <a:rPr lang="zh-CN" altLang="en-US" sz="1067" dirty="0">
                <a:latin typeface="+mn-lt"/>
                <a:ea typeface="微软雅黑" panose="020B0503020204020204" pitchFamily="34" charset="-122"/>
              </a:rPr>
              <a:t>。</a:t>
            </a:r>
            <a:endParaRPr lang="en-US" altLang="zh-CN" sz="1067" dirty="0">
              <a:latin typeface="+mn-lt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Accuracy</a:t>
            </a:r>
            <a:r>
              <a:rPr lang="zh-CN" altLang="en-US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 </a:t>
            </a:r>
            <a:r>
              <a:rPr lang="en-US" altLang="zh-CN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Improvement</a:t>
            </a:r>
            <a:r>
              <a:rPr lang="zh-CN" altLang="en-US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↑</a:t>
            </a:r>
            <a:endParaRPr lang="en-US" altLang="zh-CN" sz="1333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  <a:p>
            <a:pPr marL="182850" indent="-1714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Root cause accuracy &gt; 85% </a:t>
            </a:r>
          </a:p>
          <a:p>
            <a:pPr marL="182850" indent="-171450">
              <a:lnSpc>
                <a:spcPct val="15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Locating accuracy &gt; 95%</a:t>
            </a:r>
          </a:p>
          <a:p>
            <a:pPr>
              <a:lnSpc>
                <a:spcPct val="150000"/>
              </a:lnSpc>
            </a:pPr>
            <a:r>
              <a:rPr lang="en-US" altLang="zh-CN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Proactive Enhancement</a:t>
            </a:r>
            <a:r>
              <a:rPr lang="zh-CN" altLang="en-US" sz="1333" kern="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Huawei Sans" panose="020C0503030203020204" pitchFamily="34" charset="0"/>
              </a:rPr>
              <a:t>↑</a:t>
            </a:r>
            <a:endParaRPr lang="en-US" altLang="zh-CN" sz="1333" dirty="0">
              <a:solidFill>
                <a:srgbClr val="C00000"/>
              </a:solidFill>
              <a:latin typeface="+mn-lt"/>
              <a:ea typeface="微软雅黑" panose="020B0503020204020204" pitchFamily="34" charset="-122"/>
            </a:endParaRPr>
          </a:p>
          <a:p>
            <a:pPr marL="182850" indent="-1714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Overall user satisfaction evaluation is proven with 92% accuracy</a:t>
            </a:r>
          </a:p>
          <a:p>
            <a:pPr marL="171450" indent="-17145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altLang="zh-CN" sz="1067" dirty="0">
                <a:latin typeface="+mn-lt"/>
                <a:ea typeface="微软雅黑" panose="020B0503020204020204" pitchFamily="34" charset="-122"/>
              </a:rPr>
              <a:t>Prevent complaints from high potential users</a:t>
            </a:r>
          </a:p>
          <a:p>
            <a:pPr>
              <a:lnSpc>
                <a:spcPct val="150000"/>
              </a:lnSpc>
            </a:pPr>
            <a:endParaRPr lang="zh-CN" altLang="en-US" sz="1333" dirty="0">
              <a:solidFill>
                <a:srgbClr val="29313B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7EFBC51-8D62-4606-AB0D-6D1E521F7046}"/>
              </a:ext>
            </a:extLst>
          </p:cNvPr>
          <p:cNvSpPr txBox="1"/>
          <p:nvPr/>
        </p:nvSpPr>
        <p:spPr>
          <a:xfrm>
            <a:off x="5156671" y="1466284"/>
            <a:ext cx="22380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294" indent="-241294">
              <a:buFont typeface="Wingdings" panose="05000000000000000000" pitchFamily="2" charset="2"/>
              <a:buChar char="u"/>
            </a:pPr>
            <a:r>
              <a:rPr lang="en-US" sz="1200" dirty="0">
                <a:solidFill>
                  <a:srgbClr val="0070C0"/>
                </a:solidFill>
                <a:latin typeface="+mn-lt"/>
              </a:rPr>
              <a:t>NFV log analysis</a:t>
            </a:r>
            <a:endParaRPr lang="en-US" altLang="zh-CN" sz="1200" dirty="0">
              <a:solidFill>
                <a:srgbClr val="0070C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15974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31569" y="273427"/>
            <a:ext cx="5896486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zh-CN" sz="3200" dirty="0">
                <a:latin typeface="+mj-lt"/>
              </a:rPr>
              <a:t>Refactoring Network to Autonomy</a:t>
            </a:r>
            <a:endParaRPr lang="zh-CN" altLang="en-US" sz="3200" dirty="0">
              <a:latin typeface="+mj-lt"/>
            </a:endParaRPr>
          </a:p>
        </p:txBody>
      </p:sp>
      <p:pic>
        <p:nvPicPr>
          <p:cNvPr id="5" name="Picture 10" descr="Table&#10;&#10;Description automatically generated">
            <a:extLst>
              <a:ext uri="{FF2B5EF4-FFF2-40B4-BE49-F238E27FC236}">
                <a16:creationId xmlns:a16="http://schemas.microsoft.com/office/drawing/2014/main" id="{980831F6-4E11-471C-AE17-0520578A3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8" y="1139034"/>
            <a:ext cx="6503904" cy="462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11">
            <a:extLst>
              <a:ext uri="{FF2B5EF4-FFF2-40B4-BE49-F238E27FC236}">
                <a16:creationId xmlns:a16="http://schemas.microsoft.com/office/drawing/2014/main" id="{C243D9DE-71A1-40CC-AE02-46C272729552}"/>
              </a:ext>
            </a:extLst>
          </p:cNvPr>
          <p:cNvSpPr txBox="1"/>
          <p:nvPr/>
        </p:nvSpPr>
        <p:spPr>
          <a:xfrm>
            <a:off x="764004" y="6077863"/>
            <a:ext cx="55386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http://www.stormtree.biz/2020/02/04/network-refactoring-roadmap-matrix/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AC5D6FF9-CD44-40D6-A5AC-7CDB09E9DF92}"/>
              </a:ext>
            </a:extLst>
          </p:cNvPr>
          <p:cNvSpPr txBox="1"/>
          <p:nvPr/>
        </p:nvSpPr>
        <p:spPr>
          <a:xfrm>
            <a:off x="845744" y="5800864"/>
            <a:ext cx="6451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strike="noStrike" dirty="0">
                <a:effectLst/>
              </a:rPr>
              <a:t>Guy </a:t>
            </a:r>
            <a:r>
              <a:rPr lang="en-US" sz="1200" b="0" i="0" strike="noStrike" dirty="0" err="1">
                <a:effectLst/>
              </a:rPr>
              <a:t>Lupo</a:t>
            </a:r>
            <a:r>
              <a:rPr lang="en-US" sz="1200" b="0" i="0" strike="noStrike" dirty="0">
                <a:effectLst/>
              </a:rPr>
              <a:t>, Head of Orchestration &amp; Data 2020, Telstra</a:t>
            </a:r>
            <a:endParaRPr lang="en-US" sz="1200" b="0" i="0" strike="noStrike" dirty="0">
              <a:effectLst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FD3C96-0850-468B-900D-79693E61060F}"/>
              </a:ext>
            </a:extLst>
          </p:cNvPr>
          <p:cNvSpPr/>
          <p:nvPr/>
        </p:nvSpPr>
        <p:spPr>
          <a:xfrm>
            <a:off x="2612614" y="1488819"/>
            <a:ext cx="1458930" cy="4322711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88D048-AAB7-4FDA-A769-90F230375EAF}"/>
              </a:ext>
            </a:extLst>
          </p:cNvPr>
          <p:cNvSpPr txBox="1"/>
          <p:nvPr/>
        </p:nvSpPr>
        <p:spPr>
          <a:xfrm>
            <a:off x="7247900" y="902584"/>
            <a:ext cx="47791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Virtualize network devices and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Make network programmable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Add AI capability at device and function level</a:t>
            </a:r>
          </a:p>
          <a:p>
            <a:r>
              <a:rPr lang="en-US" sz="1400" b="1" dirty="0"/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Data availability should be one of the central considerations when design new network functions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Ability to instrument the data collection parameters directly on the data source</a:t>
            </a:r>
          </a:p>
          <a:p>
            <a:r>
              <a:rPr lang="en-US" sz="1400" b="1" dirty="0"/>
              <a:t>Abstraction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Configuration task is abstracted away from network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Abstract business requirement and operational policies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Abstract the service monitoring from fixed metrics to service-oriented indications</a:t>
            </a:r>
          </a:p>
          <a:p>
            <a:r>
              <a:rPr lang="en-US" sz="1400" b="1" dirty="0"/>
              <a:t>Managing Automation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Operational staff move from managing the network devices to managing the automation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Existing script-based, prescribed automation cannot handle unexpected situations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Operational staff will provide the boundary conditions and let network intelligence to evolve within the set boundaries.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AA5E3-CC45-4B26-A5E6-30694A18D693}"/>
              </a:ext>
            </a:extLst>
          </p:cNvPr>
          <p:cNvSpPr txBox="1"/>
          <p:nvPr/>
        </p:nvSpPr>
        <p:spPr>
          <a:xfrm>
            <a:off x="3091048" y="2016919"/>
            <a:ext cx="502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C00000"/>
                </a:solidFill>
              </a:rPr>
              <a:t>NaaS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669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4F8D-CB24-444F-AEDA-A1D7523B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112791"/>
            <a:ext cx="12365269" cy="998595"/>
          </a:xfrm>
        </p:spPr>
        <p:txBody>
          <a:bodyPr/>
          <a:lstStyle/>
          <a:p>
            <a:pPr defTabSz="457200"/>
            <a:r>
              <a:rPr lang="en-US" sz="2400" dirty="0">
                <a:ea typeface="宋体" panose="02010600030101010101" pitchFamily="2" charset="-122"/>
                <a:cs typeface="+mn-cs"/>
              </a:rPr>
              <a:t>Evolve Traditional Network Management and Control Platform to Autonomous Domain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37E7F0-7B8E-4BD4-8512-ADF995D4E992}"/>
              </a:ext>
            </a:extLst>
          </p:cNvPr>
          <p:cNvSpPr txBox="1"/>
          <p:nvPr/>
        </p:nvSpPr>
        <p:spPr>
          <a:xfrm>
            <a:off x="7575415" y="1648997"/>
            <a:ext cx="4244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Single Domain Autonomy, Multi Domains Collaboration </a:t>
            </a:r>
          </a:p>
        </p:txBody>
      </p:sp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8761E6C4-E1D5-445B-9B53-17C7BE6BB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935066"/>
              </p:ext>
            </p:extLst>
          </p:nvPr>
        </p:nvGraphicFramePr>
        <p:xfrm>
          <a:off x="7233312" y="2079094"/>
          <a:ext cx="4766836" cy="36777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6315">
                  <a:extLst>
                    <a:ext uri="{9D8B030D-6E8A-4147-A177-3AD203B41FA5}">
                      <a16:colId xmlns:a16="http://schemas.microsoft.com/office/drawing/2014/main" val="3971829686"/>
                    </a:ext>
                  </a:extLst>
                </a:gridCol>
                <a:gridCol w="2869807">
                  <a:extLst>
                    <a:ext uri="{9D8B030D-6E8A-4147-A177-3AD203B41FA5}">
                      <a16:colId xmlns:a16="http://schemas.microsoft.com/office/drawing/2014/main" val="3552984850"/>
                    </a:ext>
                  </a:extLst>
                </a:gridCol>
                <a:gridCol w="740714">
                  <a:extLst>
                    <a:ext uri="{9D8B030D-6E8A-4147-A177-3AD203B41FA5}">
                      <a16:colId xmlns:a16="http://schemas.microsoft.com/office/drawing/2014/main" val="1490353814"/>
                    </a:ext>
                  </a:extLst>
                </a:gridCol>
              </a:tblGrid>
              <a:tr h="635934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Business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78158"/>
                  </a:ext>
                </a:extLst>
              </a:tr>
              <a:tr h="124146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Autonomous Domains Orchestrators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856"/>
                  </a:ext>
                </a:extLst>
              </a:tr>
              <a:tr h="1248974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Autonomous Domains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93870"/>
                  </a:ext>
                </a:extLst>
              </a:tr>
              <a:tr h="551367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Managed 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331736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EE5AF39-0BA6-4D17-9924-E87D5DCA858A}"/>
              </a:ext>
            </a:extLst>
          </p:cNvPr>
          <p:cNvSpPr txBox="1"/>
          <p:nvPr/>
        </p:nvSpPr>
        <p:spPr>
          <a:xfrm>
            <a:off x="11207321" y="4072604"/>
            <a:ext cx="763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latin typeface="+mn-lt"/>
              </a:rPr>
              <a:t>Knowledge</a:t>
            </a:r>
          </a:p>
          <a:p>
            <a:pPr algn="ctr"/>
            <a:r>
              <a:rPr lang="en-US" sz="1000" dirty="0">
                <a:latin typeface="+mn-lt"/>
              </a:rPr>
              <a:t> source</a:t>
            </a:r>
          </a:p>
        </p:txBody>
      </p:sp>
      <p:pic>
        <p:nvPicPr>
          <p:cNvPr id="1026" name="Picture 2" descr="Computer operator icon - Google Search | Beautiful birds, Icon, Peace  gesture">
            <a:extLst>
              <a:ext uri="{FF2B5EF4-FFF2-40B4-BE49-F238E27FC236}">
                <a16:creationId xmlns:a16="http://schemas.microsoft.com/office/drawing/2014/main" id="{760979A5-E5D0-439F-A3D8-6A457C33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627" y="2132004"/>
            <a:ext cx="476595" cy="47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40D23C5-2DD0-40E0-A769-CCB3FEF04BB5}"/>
              </a:ext>
            </a:extLst>
          </p:cNvPr>
          <p:cNvSpPr/>
          <p:nvPr/>
        </p:nvSpPr>
        <p:spPr>
          <a:xfrm>
            <a:off x="8434745" y="3299370"/>
            <a:ext cx="1254317" cy="464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Orchestrating within a discipline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BAE59C-5806-48E6-9D2B-D0C4AAF60599}"/>
              </a:ext>
            </a:extLst>
          </p:cNvPr>
          <p:cNvSpPr/>
          <p:nvPr/>
        </p:nvSpPr>
        <p:spPr>
          <a:xfrm>
            <a:off x="9883699" y="3298339"/>
            <a:ext cx="1254317" cy="464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Orchestrating cross disciplines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6CDC30C-ED22-4E42-BDDD-3D37DE3AAA0D}"/>
              </a:ext>
            </a:extLst>
          </p:cNvPr>
          <p:cNvSpPr/>
          <p:nvPr/>
        </p:nvSpPr>
        <p:spPr>
          <a:xfrm>
            <a:off x="8395724" y="3972168"/>
            <a:ext cx="2822694" cy="595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Self-x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EC0E05-F8BB-4ED1-A27F-4532A1F27D5C}"/>
              </a:ext>
            </a:extLst>
          </p:cNvPr>
          <p:cNvSpPr/>
          <p:nvPr/>
        </p:nvSpPr>
        <p:spPr>
          <a:xfrm>
            <a:off x="8441846" y="2785097"/>
            <a:ext cx="1254317" cy="464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Self-x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E8AD4E-532B-4352-9B01-20B1FD8EAE55}"/>
              </a:ext>
            </a:extLst>
          </p:cNvPr>
          <p:cNvSpPr/>
          <p:nvPr/>
        </p:nvSpPr>
        <p:spPr>
          <a:xfrm>
            <a:off x="9886848" y="2786232"/>
            <a:ext cx="1254317" cy="464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Self-x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2DD1964-5441-40D9-95D9-C26E00737014}"/>
              </a:ext>
            </a:extLst>
          </p:cNvPr>
          <p:cNvSpPr/>
          <p:nvPr/>
        </p:nvSpPr>
        <p:spPr>
          <a:xfrm>
            <a:off x="8409080" y="5331304"/>
            <a:ext cx="571998" cy="3928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RAN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F3642D-4DF2-4AE5-8E94-1282FDC55122}"/>
              </a:ext>
            </a:extLst>
          </p:cNvPr>
          <p:cNvSpPr/>
          <p:nvPr/>
        </p:nvSpPr>
        <p:spPr>
          <a:xfrm>
            <a:off x="9008900" y="5309582"/>
            <a:ext cx="531801" cy="414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FAN</a:t>
            </a:r>
          </a:p>
        </p:txBody>
      </p:sp>
      <p:sp>
        <p:nvSpPr>
          <p:cNvPr id="31" name="Rectangle: Top Corners Snipped 30">
            <a:extLst>
              <a:ext uri="{FF2B5EF4-FFF2-40B4-BE49-F238E27FC236}">
                <a16:creationId xmlns:a16="http://schemas.microsoft.com/office/drawing/2014/main" id="{1D00F942-BF53-404E-A224-9295FABBBCF5}"/>
              </a:ext>
            </a:extLst>
          </p:cNvPr>
          <p:cNvSpPr/>
          <p:nvPr/>
        </p:nvSpPr>
        <p:spPr>
          <a:xfrm rot="10800000">
            <a:off x="8637594" y="4732812"/>
            <a:ext cx="462708" cy="448402"/>
          </a:xfrm>
          <a:prstGeom prst="snip2SameRect">
            <a:avLst>
              <a:gd name="adj1" fmla="val 36225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Snipped 34">
            <a:extLst>
              <a:ext uri="{FF2B5EF4-FFF2-40B4-BE49-F238E27FC236}">
                <a16:creationId xmlns:a16="http://schemas.microsoft.com/office/drawing/2014/main" id="{337EA8E5-AD33-4C28-9097-FFAFAEB63146}"/>
              </a:ext>
            </a:extLst>
          </p:cNvPr>
          <p:cNvSpPr/>
          <p:nvPr/>
        </p:nvSpPr>
        <p:spPr>
          <a:xfrm rot="10800000">
            <a:off x="9322405" y="4743098"/>
            <a:ext cx="462708" cy="448402"/>
          </a:xfrm>
          <a:prstGeom prst="snip2SameRect">
            <a:avLst>
              <a:gd name="adj1" fmla="val 36225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Top Corners Snipped 35">
            <a:extLst>
              <a:ext uri="{FF2B5EF4-FFF2-40B4-BE49-F238E27FC236}">
                <a16:creationId xmlns:a16="http://schemas.microsoft.com/office/drawing/2014/main" id="{2D8EC9E4-2068-4956-88C2-A6E5C212B5AB}"/>
              </a:ext>
            </a:extLst>
          </p:cNvPr>
          <p:cNvSpPr/>
          <p:nvPr/>
        </p:nvSpPr>
        <p:spPr>
          <a:xfrm rot="10800000">
            <a:off x="9939862" y="4731434"/>
            <a:ext cx="462708" cy="448402"/>
          </a:xfrm>
          <a:prstGeom prst="snip2SameRect">
            <a:avLst>
              <a:gd name="adj1" fmla="val 36225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Top Corners Snipped 36">
            <a:extLst>
              <a:ext uri="{FF2B5EF4-FFF2-40B4-BE49-F238E27FC236}">
                <a16:creationId xmlns:a16="http://schemas.microsoft.com/office/drawing/2014/main" id="{A4525863-DC92-41A2-80DA-B9274B0B58B7}"/>
              </a:ext>
            </a:extLst>
          </p:cNvPr>
          <p:cNvSpPr/>
          <p:nvPr/>
        </p:nvSpPr>
        <p:spPr>
          <a:xfrm rot="10800000">
            <a:off x="10557319" y="4743098"/>
            <a:ext cx="462708" cy="448402"/>
          </a:xfrm>
          <a:prstGeom prst="snip2SameRect">
            <a:avLst>
              <a:gd name="adj1" fmla="val 36225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603E4C-01DA-478A-B0BA-5767C8E9A96E}"/>
              </a:ext>
            </a:extLst>
          </p:cNvPr>
          <p:cNvSpPr txBox="1"/>
          <p:nvPr/>
        </p:nvSpPr>
        <p:spPr>
          <a:xfrm>
            <a:off x="10001007" y="5803911"/>
            <a:ext cx="2179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+mn-lt"/>
              </a:rPr>
              <a:t>Cognitive closed loop:</a:t>
            </a:r>
          </a:p>
          <a:p>
            <a:pPr algn="ctr"/>
            <a:r>
              <a:rPr lang="en-US" sz="1200" dirty="0">
                <a:latin typeface="+mn-lt"/>
              </a:rPr>
              <a:t>Monitor, Analyze, Plan,  Execute</a:t>
            </a:r>
          </a:p>
        </p:txBody>
      </p:sp>
      <p:sp>
        <p:nvSpPr>
          <p:cNvPr id="40" name="矩形 8">
            <a:extLst>
              <a:ext uri="{FF2B5EF4-FFF2-40B4-BE49-F238E27FC236}">
                <a16:creationId xmlns:a16="http://schemas.microsoft.com/office/drawing/2014/main" id="{F944FB41-6128-46F3-BB92-1E2D7B798515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D1BAD-749B-4459-9379-CF3F167D2DB4}"/>
              </a:ext>
            </a:extLst>
          </p:cNvPr>
          <p:cNvSpPr txBox="1"/>
          <p:nvPr/>
        </p:nvSpPr>
        <p:spPr>
          <a:xfrm>
            <a:off x="4876800" y="1754588"/>
            <a:ext cx="2046799" cy="4708981"/>
          </a:xfrm>
          <a:custGeom>
            <a:avLst/>
            <a:gdLst>
              <a:gd name="connsiteX0" fmla="*/ 0 w 2046799"/>
              <a:gd name="connsiteY0" fmla="*/ 0 h 4708981"/>
              <a:gd name="connsiteX1" fmla="*/ 450296 w 2046799"/>
              <a:gd name="connsiteY1" fmla="*/ 0 h 4708981"/>
              <a:gd name="connsiteX2" fmla="*/ 900592 w 2046799"/>
              <a:gd name="connsiteY2" fmla="*/ 0 h 4708981"/>
              <a:gd name="connsiteX3" fmla="*/ 1371355 w 2046799"/>
              <a:gd name="connsiteY3" fmla="*/ 0 h 4708981"/>
              <a:gd name="connsiteX4" fmla="*/ 2046799 w 2046799"/>
              <a:gd name="connsiteY4" fmla="*/ 0 h 4708981"/>
              <a:gd name="connsiteX5" fmla="*/ 2046799 w 2046799"/>
              <a:gd name="connsiteY5" fmla="*/ 541533 h 4708981"/>
              <a:gd name="connsiteX6" fmla="*/ 2046799 w 2046799"/>
              <a:gd name="connsiteY6" fmla="*/ 1177245 h 4708981"/>
              <a:gd name="connsiteX7" fmla="*/ 2046799 w 2046799"/>
              <a:gd name="connsiteY7" fmla="*/ 1812958 h 4708981"/>
              <a:gd name="connsiteX8" fmla="*/ 2046799 w 2046799"/>
              <a:gd name="connsiteY8" fmla="*/ 2260311 h 4708981"/>
              <a:gd name="connsiteX9" fmla="*/ 2046799 w 2046799"/>
              <a:gd name="connsiteY9" fmla="*/ 2896023 h 4708981"/>
              <a:gd name="connsiteX10" fmla="*/ 2046799 w 2046799"/>
              <a:gd name="connsiteY10" fmla="*/ 3437556 h 4708981"/>
              <a:gd name="connsiteX11" fmla="*/ 2046799 w 2046799"/>
              <a:gd name="connsiteY11" fmla="*/ 3931999 h 4708981"/>
              <a:gd name="connsiteX12" fmla="*/ 2046799 w 2046799"/>
              <a:gd name="connsiteY12" fmla="*/ 4708981 h 4708981"/>
              <a:gd name="connsiteX13" fmla="*/ 1555567 w 2046799"/>
              <a:gd name="connsiteY13" fmla="*/ 4708981 h 4708981"/>
              <a:gd name="connsiteX14" fmla="*/ 1064335 w 2046799"/>
              <a:gd name="connsiteY14" fmla="*/ 4708981 h 4708981"/>
              <a:gd name="connsiteX15" fmla="*/ 552636 w 2046799"/>
              <a:gd name="connsiteY15" fmla="*/ 4708981 h 4708981"/>
              <a:gd name="connsiteX16" fmla="*/ 0 w 2046799"/>
              <a:gd name="connsiteY16" fmla="*/ 4708981 h 4708981"/>
              <a:gd name="connsiteX17" fmla="*/ 0 w 2046799"/>
              <a:gd name="connsiteY17" fmla="*/ 4120358 h 4708981"/>
              <a:gd name="connsiteX18" fmla="*/ 0 w 2046799"/>
              <a:gd name="connsiteY18" fmla="*/ 3578826 h 4708981"/>
              <a:gd name="connsiteX19" fmla="*/ 0 w 2046799"/>
              <a:gd name="connsiteY19" fmla="*/ 2943113 h 4708981"/>
              <a:gd name="connsiteX20" fmla="*/ 0 w 2046799"/>
              <a:gd name="connsiteY20" fmla="*/ 2354491 h 4708981"/>
              <a:gd name="connsiteX21" fmla="*/ 0 w 2046799"/>
              <a:gd name="connsiteY21" fmla="*/ 1671688 h 4708981"/>
              <a:gd name="connsiteX22" fmla="*/ 0 w 2046799"/>
              <a:gd name="connsiteY22" fmla="*/ 1083066 h 4708981"/>
              <a:gd name="connsiteX23" fmla="*/ 0 w 2046799"/>
              <a:gd name="connsiteY23" fmla="*/ 0 h 470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046799" h="4708981" extrusionOk="0">
                <a:moveTo>
                  <a:pt x="0" y="0"/>
                </a:moveTo>
                <a:cubicBezTo>
                  <a:pt x="122509" y="-10743"/>
                  <a:pt x="273759" y="23394"/>
                  <a:pt x="450296" y="0"/>
                </a:cubicBezTo>
                <a:cubicBezTo>
                  <a:pt x="626833" y="-23394"/>
                  <a:pt x="772357" y="29724"/>
                  <a:pt x="900592" y="0"/>
                </a:cubicBezTo>
                <a:cubicBezTo>
                  <a:pt x="1028827" y="-29724"/>
                  <a:pt x="1196385" y="18577"/>
                  <a:pt x="1371355" y="0"/>
                </a:cubicBezTo>
                <a:cubicBezTo>
                  <a:pt x="1546325" y="-18577"/>
                  <a:pt x="1818362" y="67662"/>
                  <a:pt x="2046799" y="0"/>
                </a:cubicBezTo>
                <a:cubicBezTo>
                  <a:pt x="2106008" y="195020"/>
                  <a:pt x="2017979" y="284700"/>
                  <a:pt x="2046799" y="541533"/>
                </a:cubicBezTo>
                <a:cubicBezTo>
                  <a:pt x="2075619" y="798366"/>
                  <a:pt x="1990759" y="941364"/>
                  <a:pt x="2046799" y="1177245"/>
                </a:cubicBezTo>
                <a:cubicBezTo>
                  <a:pt x="2102839" y="1413126"/>
                  <a:pt x="2026558" y="1537255"/>
                  <a:pt x="2046799" y="1812958"/>
                </a:cubicBezTo>
                <a:cubicBezTo>
                  <a:pt x="2067040" y="2088661"/>
                  <a:pt x="2041434" y="2054198"/>
                  <a:pt x="2046799" y="2260311"/>
                </a:cubicBezTo>
                <a:cubicBezTo>
                  <a:pt x="2052164" y="2466424"/>
                  <a:pt x="2014145" y="2740884"/>
                  <a:pt x="2046799" y="2896023"/>
                </a:cubicBezTo>
                <a:cubicBezTo>
                  <a:pt x="2079453" y="3051162"/>
                  <a:pt x="1995509" y="3319610"/>
                  <a:pt x="2046799" y="3437556"/>
                </a:cubicBezTo>
                <a:cubicBezTo>
                  <a:pt x="2098089" y="3555502"/>
                  <a:pt x="2011565" y="3691288"/>
                  <a:pt x="2046799" y="3931999"/>
                </a:cubicBezTo>
                <a:cubicBezTo>
                  <a:pt x="2082033" y="4172710"/>
                  <a:pt x="2037372" y="4462128"/>
                  <a:pt x="2046799" y="4708981"/>
                </a:cubicBezTo>
                <a:cubicBezTo>
                  <a:pt x="1810086" y="4713047"/>
                  <a:pt x="1753447" y="4686479"/>
                  <a:pt x="1555567" y="4708981"/>
                </a:cubicBezTo>
                <a:cubicBezTo>
                  <a:pt x="1357687" y="4731483"/>
                  <a:pt x="1247955" y="4653238"/>
                  <a:pt x="1064335" y="4708981"/>
                </a:cubicBezTo>
                <a:cubicBezTo>
                  <a:pt x="880715" y="4764724"/>
                  <a:pt x="724912" y="4668057"/>
                  <a:pt x="552636" y="4708981"/>
                </a:cubicBezTo>
                <a:cubicBezTo>
                  <a:pt x="380360" y="4749905"/>
                  <a:pt x="202127" y="4694625"/>
                  <a:pt x="0" y="4708981"/>
                </a:cubicBezTo>
                <a:cubicBezTo>
                  <a:pt x="-16285" y="4502426"/>
                  <a:pt x="64291" y="4289873"/>
                  <a:pt x="0" y="4120358"/>
                </a:cubicBezTo>
                <a:cubicBezTo>
                  <a:pt x="-64291" y="3950843"/>
                  <a:pt x="33954" y="3742482"/>
                  <a:pt x="0" y="3578826"/>
                </a:cubicBezTo>
                <a:cubicBezTo>
                  <a:pt x="-33954" y="3415170"/>
                  <a:pt x="12486" y="3160296"/>
                  <a:pt x="0" y="2943113"/>
                </a:cubicBezTo>
                <a:cubicBezTo>
                  <a:pt x="-12486" y="2725930"/>
                  <a:pt x="55977" y="2635802"/>
                  <a:pt x="0" y="2354491"/>
                </a:cubicBezTo>
                <a:cubicBezTo>
                  <a:pt x="-55977" y="2073180"/>
                  <a:pt x="4957" y="1811678"/>
                  <a:pt x="0" y="1671688"/>
                </a:cubicBezTo>
                <a:cubicBezTo>
                  <a:pt x="-4957" y="1531698"/>
                  <a:pt x="8094" y="1373667"/>
                  <a:pt x="0" y="1083066"/>
                </a:cubicBezTo>
                <a:cubicBezTo>
                  <a:pt x="-8094" y="792465"/>
                  <a:pt x="56979" y="515108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4363942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Self-x capabilities</a:t>
            </a:r>
            <a:r>
              <a:rPr lang="en-US" sz="1200" dirty="0">
                <a:latin typeface="+mn-lt"/>
              </a:rPr>
              <a:t>:  Autonomously take proper actions upon the user intent or environment changes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Self-Config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Self-Healing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Self-Optimize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Self-Protect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Self-Learn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..</a:t>
            </a:r>
          </a:p>
          <a:p>
            <a:endParaRPr lang="en-US" sz="1200" dirty="0">
              <a:latin typeface="+mn-lt"/>
            </a:endParaRPr>
          </a:p>
          <a:p>
            <a:r>
              <a:rPr lang="en-US" sz="1200" b="1" dirty="0">
                <a:latin typeface="+mn-lt"/>
              </a:rPr>
              <a:t>Intent based interface</a:t>
            </a:r>
            <a:r>
              <a:rPr lang="en-US" sz="1200" dirty="0">
                <a:latin typeface="+mn-lt"/>
              </a:rPr>
              <a:t>: State what you want instead how to do.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Business Intent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Network Service Intent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Resource Intent</a:t>
            </a:r>
          </a:p>
          <a:p>
            <a:endParaRPr lang="en-US" sz="1200" dirty="0">
              <a:latin typeface="+mn-lt"/>
            </a:endParaRPr>
          </a:p>
          <a:p>
            <a:r>
              <a:rPr lang="en-US" sz="1200" b="1" dirty="0">
                <a:latin typeface="+mn-lt"/>
              </a:rPr>
              <a:t>Superior user experience</a:t>
            </a:r>
            <a:r>
              <a:rPr lang="en-US" sz="1200" dirty="0">
                <a:latin typeface="+mn-lt"/>
              </a:rPr>
              <a:t>:</a:t>
            </a:r>
          </a:p>
          <a:p>
            <a:r>
              <a:rPr lang="en-US" sz="1200" dirty="0">
                <a:latin typeface="+mn-lt"/>
              </a:rPr>
              <a:t>10x more efficiency gain.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Zero-touch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Zero-wait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Zero-trouble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Zero-trust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Zero-friction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90E74A-462F-4FFE-9A03-6A1B3ECAC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27" y="1447203"/>
            <a:ext cx="4327686" cy="4955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0C65C9-4045-45E1-9310-9777C980B40C}"/>
              </a:ext>
            </a:extLst>
          </p:cNvPr>
          <p:cNvSpPr txBox="1"/>
          <p:nvPr/>
        </p:nvSpPr>
        <p:spPr>
          <a:xfrm>
            <a:off x="3220121" y="3692059"/>
            <a:ext cx="48763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Self-healing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66F139-3117-4E32-83CD-DFAD334BB800}"/>
              </a:ext>
            </a:extLst>
          </p:cNvPr>
          <p:cNvSpPr txBox="1"/>
          <p:nvPr/>
        </p:nvSpPr>
        <p:spPr>
          <a:xfrm rot="1781343">
            <a:off x="3485016" y="4026330"/>
            <a:ext cx="45717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Self-config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1C2808-7E9F-4AB8-A9FE-BFE8FE8A4572}"/>
              </a:ext>
            </a:extLst>
          </p:cNvPr>
          <p:cNvSpPr txBox="1"/>
          <p:nvPr/>
        </p:nvSpPr>
        <p:spPr>
          <a:xfrm rot="5082686">
            <a:off x="2491544" y="4241915"/>
            <a:ext cx="524503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Self-optimize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A2726-46CF-4121-A811-ACEB255FF447}"/>
              </a:ext>
            </a:extLst>
          </p:cNvPr>
          <p:cNvSpPr txBox="1"/>
          <p:nvPr/>
        </p:nvSpPr>
        <p:spPr>
          <a:xfrm rot="20327560">
            <a:off x="1978328" y="3887135"/>
            <a:ext cx="45717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Self-config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0B02C-A5E7-4669-A482-3AD75C8524AA}"/>
              </a:ext>
            </a:extLst>
          </p:cNvPr>
          <p:cNvSpPr txBox="1"/>
          <p:nvPr/>
        </p:nvSpPr>
        <p:spPr>
          <a:xfrm rot="5105862">
            <a:off x="2687231" y="4187208"/>
            <a:ext cx="45717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Self-config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CFB95C-D368-488C-89DD-45BB679F3D65}"/>
              </a:ext>
            </a:extLst>
          </p:cNvPr>
          <p:cNvSpPr txBox="1"/>
          <p:nvPr/>
        </p:nvSpPr>
        <p:spPr>
          <a:xfrm rot="1789455">
            <a:off x="3195065" y="4045345"/>
            <a:ext cx="48923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Self-protect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EE7F74-5A1F-43BF-AAA2-84D2C45DD98C}"/>
              </a:ext>
            </a:extLst>
          </p:cNvPr>
          <p:cNvSpPr txBox="1"/>
          <p:nvPr/>
        </p:nvSpPr>
        <p:spPr>
          <a:xfrm rot="19613617">
            <a:off x="2909125" y="3190378"/>
            <a:ext cx="45717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Self-config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346A60-C19C-42FD-908A-35FD52F91B77}"/>
              </a:ext>
            </a:extLst>
          </p:cNvPr>
          <p:cNvSpPr txBox="1"/>
          <p:nvPr/>
        </p:nvSpPr>
        <p:spPr>
          <a:xfrm>
            <a:off x="3207819" y="3508932"/>
            <a:ext cx="44435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Self-verify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E2EB43-B1BF-4FC0-9F4D-2B03659759ED}"/>
              </a:ext>
            </a:extLst>
          </p:cNvPr>
          <p:cNvSpPr txBox="1"/>
          <p:nvPr/>
        </p:nvSpPr>
        <p:spPr>
          <a:xfrm>
            <a:off x="2290011" y="3525841"/>
            <a:ext cx="1074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ighlight>
                  <a:srgbClr val="FFFF00"/>
                </a:highlight>
                <a:latin typeface="+mn-lt"/>
              </a:rPr>
              <a:t>Autonomous Domain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BE3757-B866-4380-8007-7B99A60520CC}"/>
              </a:ext>
            </a:extLst>
          </p:cNvPr>
          <p:cNvSpPr txBox="1"/>
          <p:nvPr/>
        </p:nvSpPr>
        <p:spPr>
          <a:xfrm rot="1162607">
            <a:off x="2000327" y="3319919"/>
            <a:ext cx="479618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Self-govern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18B31A-3E32-4BDD-A88C-61276F303A21}"/>
              </a:ext>
            </a:extLst>
          </p:cNvPr>
          <p:cNvSpPr txBox="1"/>
          <p:nvPr/>
        </p:nvSpPr>
        <p:spPr>
          <a:xfrm rot="5243189">
            <a:off x="2385214" y="4233556"/>
            <a:ext cx="487634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highlight>
                  <a:srgbClr val="FFFF00"/>
                </a:highlight>
                <a:latin typeface="+mn-lt"/>
              </a:rPr>
              <a:t>Self-healing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C1327B-2ED1-4075-9A98-5E990C70119E}"/>
              </a:ext>
            </a:extLst>
          </p:cNvPr>
          <p:cNvSpPr txBox="1"/>
          <p:nvPr/>
        </p:nvSpPr>
        <p:spPr>
          <a:xfrm>
            <a:off x="5071334" y="1171377"/>
            <a:ext cx="1779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+mn-lt"/>
              </a:rPr>
              <a:t> Characteristics of </a:t>
            </a:r>
          </a:p>
          <a:p>
            <a:r>
              <a:rPr lang="en-US" sz="1400" dirty="0">
                <a:latin typeface="+mn-lt"/>
              </a:rPr>
              <a:t>Autonomous Domain </a:t>
            </a:r>
          </a:p>
        </p:txBody>
      </p: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C5399A75-E553-498A-9B8E-B1C4828D4B35}"/>
              </a:ext>
            </a:extLst>
          </p:cNvPr>
          <p:cNvGrpSpPr/>
          <p:nvPr/>
        </p:nvGrpSpPr>
        <p:grpSpPr>
          <a:xfrm>
            <a:off x="11365412" y="3203100"/>
            <a:ext cx="525830" cy="624116"/>
            <a:chOff x="11365412" y="3203100"/>
            <a:chExt cx="525830" cy="6241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2E841BE-3082-4E83-9F7C-6C5BC6944B2F}"/>
                </a:ext>
              </a:extLst>
            </p:cNvPr>
            <p:cNvSpPr/>
            <p:nvPr/>
          </p:nvSpPr>
          <p:spPr>
            <a:xfrm>
              <a:off x="11588187" y="3317911"/>
              <a:ext cx="61832" cy="61832"/>
            </a:xfrm>
            <a:custGeom>
              <a:avLst/>
              <a:gdLst>
                <a:gd name="connsiteX0" fmla="*/ 30916 w 61832"/>
                <a:gd name="connsiteY0" fmla="*/ 61833 h 61832"/>
                <a:gd name="connsiteX1" fmla="*/ 61833 w 61832"/>
                <a:gd name="connsiteY1" fmla="*/ 30916 h 61832"/>
                <a:gd name="connsiteX2" fmla="*/ 30916 w 61832"/>
                <a:gd name="connsiteY2" fmla="*/ 0 h 61832"/>
                <a:gd name="connsiteX3" fmla="*/ 0 w 61832"/>
                <a:gd name="connsiteY3" fmla="*/ 30916 h 61832"/>
                <a:gd name="connsiteX4" fmla="*/ 30916 w 61832"/>
                <a:gd name="connsiteY4" fmla="*/ 61833 h 61832"/>
                <a:gd name="connsiteX5" fmla="*/ 30916 w 61832"/>
                <a:gd name="connsiteY5" fmla="*/ 15458 h 61832"/>
                <a:gd name="connsiteX6" fmla="*/ 46374 w 61832"/>
                <a:gd name="connsiteY6" fmla="*/ 30916 h 61832"/>
                <a:gd name="connsiteX7" fmla="*/ 30916 w 61832"/>
                <a:gd name="connsiteY7" fmla="*/ 46374 h 61832"/>
                <a:gd name="connsiteX8" fmla="*/ 15458 w 61832"/>
                <a:gd name="connsiteY8" fmla="*/ 30916 h 61832"/>
                <a:gd name="connsiteX9" fmla="*/ 30916 w 61832"/>
                <a:gd name="connsiteY9" fmla="*/ 15458 h 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832" h="61832">
                  <a:moveTo>
                    <a:pt x="30916" y="61833"/>
                  </a:moveTo>
                  <a:cubicBezTo>
                    <a:pt x="47991" y="61833"/>
                    <a:pt x="61833" y="47991"/>
                    <a:pt x="61833" y="30916"/>
                  </a:cubicBezTo>
                  <a:cubicBezTo>
                    <a:pt x="61833" y="13842"/>
                    <a:pt x="47991" y="0"/>
                    <a:pt x="30916" y="0"/>
                  </a:cubicBezTo>
                  <a:cubicBezTo>
                    <a:pt x="13842" y="0"/>
                    <a:pt x="0" y="13842"/>
                    <a:pt x="0" y="30916"/>
                  </a:cubicBezTo>
                  <a:cubicBezTo>
                    <a:pt x="101" y="47949"/>
                    <a:pt x="13884" y="61731"/>
                    <a:pt x="30916" y="61833"/>
                  </a:cubicBezTo>
                  <a:close/>
                  <a:moveTo>
                    <a:pt x="30916" y="15458"/>
                  </a:moveTo>
                  <a:cubicBezTo>
                    <a:pt x="39454" y="15458"/>
                    <a:pt x="46374" y="22379"/>
                    <a:pt x="46374" y="30916"/>
                  </a:cubicBezTo>
                  <a:cubicBezTo>
                    <a:pt x="46374" y="39454"/>
                    <a:pt x="39454" y="46374"/>
                    <a:pt x="30916" y="46374"/>
                  </a:cubicBezTo>
                  <a:cubicBezTo>
                    <a:pt x="22379" y="46374"/>
                    <a:pt x="15458" y="39454"/>
                    <a:pt x="15458" y="30916"/>
                  </a:cubicBezTo>
                  <a:cubicBezTo>
                    <a:pt x="15566" y="22424"/>
                    <a:pt x="22424" y="15566"/>
                    <a:pt x="30916" y="15458"/>
                  </a:cubicBezTo>
                  <a:close/>
                </a:path>
              </a:pathLst>
            </a:custGeom>
            <a:solidFill>
              <a:srgbClr val="000000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3C53DA6-9CCC-4C75-8461-B66F4DAA8AA2}"/>
                </a:ext>
              </a:extLst>
            </p:cNvPr>
            <p:cNvSpPr/>
            <p:nvPr/>
          </p:nvSpPr>
          <p:spPr>
            <a:xfrm>
              <a:off x="11495439" y="3467336"/>
              <a:ext cx="61832" cy="61832"/>
            </a:xfrm>
            <a:custGeom>
              <a:avLst/>
              <a:gdLst>
                <a:gd name="connsiteX0" fmla="*/ 30916 w 61832"/>
                <a:gd name="connsiteY0" fmla="*/ 61833 h 61832"/>
                <a:gd name="connsiteX1" fmla="*/ 61833 w 61832"/>
                <a:gd name="connsiteY1" fmla="*/ 30916 h 61832"/>
                <a:gd name="connsiteX2" fmla="*/ 30916 w 61832"/>
                <a:gd name="connsiteY2" fmla="*/ 0 h 61832"/>
                <a:gd name="connsiteX3" fmla="*/ 0 w 61832"/>
                <a:gd name="connsiteY3" fmla="*/ 30916 h 61832"/>
                <a:gd name="connsiteX4" fmla="*/ 30916 w 61832"/>
                <a:gd name="connsiteY4" fmla="*/ 61833 h 61832"/>
                <a:gd name="connsiteX5" fmla="*/ 30916 w 61832"/>
                <a:gd name="connsiteY5" fmla="*/ 15458 h 61832"/>
                <a:gd name="connsiteX6" fmla="*/ 46374 w 61832"/>
                <a:gd name="connsiteY6" fmla="*/ 30916 h 61832"/>
                <a:gd name="connsiteX7" fmla="*/ 30916 w 61832"/>
                <a:gd name="connsiteY7" fmla="*/ 46374 h 61832"/>
                <a:gd name="connsiteX8" fmla="*/ 15458 w 61832"/>
                <a:gd name="connsiteY8" fmla="*/ 30916 h 61832"/>
                <a:gd name="connsiteX9" fmla="*/ 30916 w 61832"/>
                <a:gd name="connsiteY9" fmla="*/ 15458 h 6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832" h="61832">
                  <a:moveTo>
                    <a:pt x="30916" y="61833"/>
                  </a:moveTo>
                  <a:cubicBezTo>
                    <a:pt x="47991" y="61833"/>
                    <a:pt x="61833" y="47991"/>
                    <a:pt x="61833" y="30916"/>
                  </a:cubicBezTo>
                  <a:cubicBezTo>
                    <a:pt x="61833" y="13842"/>
                    <a:pt x="47991" y="0"/>
                    <a:pt x="30916" y="0"/>
                  </a:cubicBezTo>
                  <a:cubicBezTo>
                    <a:pt x="13842" y="0"/>
                    <a:pt x="0" y="13842"/>
                    <a:pt x="0" y="30916"/>
                  </a:cubicBezTo>
                  <a:cubicBezTo>
                    <a:pt x="0" y="47991"/>
                    <a:pt x="13842" y="61833"/>
                    <a:pt x="30916" y="61833"/>
                  </a:cubicBezTo>
                  <a:close/>
                  <a:moveTo>
                    <a:pt x="30916" y="15458"/>
                  </a:moveTo>
                  <a:cubicBezTo>
                    <a:pt x="39454" y="15458"/>
                    <a:pt x="46374" y="22379"/>
                    <a:pt x="46374" y="30916"/>
                  </a:cubicBezTo>
                  <a:cubicBezTo>
                    <a:pt x="46374" y="39454"/>
                    <a:pt x="39454" y="46374"/>
                    <a:pt x="30916" y="46374"/>
                  </a:cubicBezTo>
                  <a:cubicBezTo>
                    <a:pt x="22379" y="46374"/>
                    <a:pt x="15458" y="39454"/>
                    <a:pt x="15458" y="30916"/>
                  </a:cubicBezTo>
                  <a:cubicBezTo>
                    <a:pt x="15458" y="22379"/>
                    <a:pt x="22379" y="15458"/>
                    <a:pt x="30916" y="15458"/>
                  </a:cubicBezTo>
                  <a:close/>
                </a:path>
              </a:pathLst>
            </a:custGeom>
            <a:solidFill>
              <a:srgbClr val="000000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8FD994-2C57-44FC-94BD-EFA4FF8B8D9C}"/>
                </a:ext>
              </a:extLst>
            </p:cNvPr>
            <p:cNvSpPr/>
            <p:nvPr/>
          </p:nvSpPr>
          <p:spPr>
            <a:xfrm>
              <a:off x="11438808" y="3409183"/>
              <a:ext cx="175905" cy="175928"/>
            </a:xfrm>
            <a:custGeom>
              <a:avLst/>
              <a:gdLst>
                <a:gd name="connsiteX0" fmla="*/ 25019 w 175905"/>
                <a:gd name="connsiteY0" fmla="*/ 122931 h 175928"/>
                <a:gd name="connsiteX1" fmla="*/ 18395 w 175905"/>
                <a:gd name="connsiteY1" fmla="*/ 142068 h 175928"/>
                <a:gd name="connsiteX2" fmla="*/ 33080 w 175905"/>
                <a:gd name="connsiteY2" fmla="*/ 156792 h 175928"/>
                <a:gd name="connsiteX3" fmla="*/ 52218 w 175905"/>
                <a:gd name="connsiteY3" fmla="*/ 150902 h 175928"/>
                <a:gd name="connsiteX4" fmla="*/ 68449 w 175905"/>
                <a:gd name="connsiteY4" fmla="*/ 157526 h 175928"/>
                <a:gd name="connsiteX5" fmla="*/ 77267 w 175905"/>
                <a:gd name="connsiteY5" fmla="*/ 175929 h 175928"/>
                <a:gd name="connsiteX6" fmla="*/ 97873 w 175905"/>
                <a:gd name="connsiteY6" fmla="*/ 175929 h 175928"/>
                <a:gd name="connsiteX7" fmla="*/ 105973 w 175905"/>
                <a:gd name="connsiteY7" fmla="*/ 158260 h 175928"/>
                <a:gd name="connsiteX8" fmla="*/ 122204 w 175905"/>
                <a:gd name="connsiteY8" fmla="*/ 151636 h 175928"/>
                <a:gd name="connsiteX9" fmla="*/ 141334 w 175905"/>
                <a:gd name="connsiteY9" fmla="*/ 158260 h 175928"/>
                <a:gd name="connsiteX10" fmla="*/ 156019 w 175905"/>
                <a:gd name="connsiteY10" fmla="*/ 143575 h 175928"/>
                <a:gd name="connsiteX11" fmla="*/ 150153 w 175905"/>
                <a:gd name="connsiteY11" fmla="*/ 124399 h 175928"/>
                <a:gd name="connsiteX12" fmla="*/ 156776 w 175905"/>
                <a:gd name="connsiteY12" fmla="*/ 108207 h 175928"/>
                <a:gd name="connsiteX13" fmla="*/ 175171 w 175905"/>
                <a:gd name="connsiteY13" fmla="*/ 99373 h 175928"/>
                <a:gd name="connsiteX14" fmla="*/ 175906 w 175905"/>
                <a:gd name="connsiteY14" fmla="*/ 77291 h 175928"/>
                <a:gd name="connsiteX15" fmla="*/ 157487 w 175905"/>
                <a:gd name="connsiteY15" fmla="*/ 68495 h 175928"/>
                <a:gd name="connsiteX16" fmla="*/ 150864 w 175905"/>
                <a:gd name="connsiteY16" fmla="*/ 52264 h 175928"/>
                <a:gd name="connsiteX17" fmla="*/ 157487 w 175905"/>
                <a:gd name="connsiteY17" fmla="*/ 33127 h 175928"/>
                <a:gd name="connsiteX18" fmla="*/ 142802 w 175905"/>
                <a:gd name="connsiteY18" fmla="*/ 18403 h 175928"/>
                <a:gd name="connsiteX19" fmla="*/ 123665 w 175905"/>
                <a:gd name="connsiteY19" fmla="*/ 25027 h 175928"/>
                <a:gd name="connsiteX20" fmla="*/ 107473 w 175905"/>
                <a:gd name="connsiteY20" fmla="*/ 18403 h 175928"/>
                <a:gd name="connsiteX21" fmla="*/ 98646 w 175905"/>
                <a:gd name="connsiteY21" fmla="*/ 0 h 175928"/>
                <a:gd name="connsiteX22" fmla="*/ 77267 w 175905"/>
                <a:gd name="connsiteY22" fmla="*/ 0 h 175928"/>
                <a:gd name="connsiteX23" fmla="*/ 68441 w 175905"/>
                <a:gd name="connsiteY23" fmla="*/ 18403 h 175928"/>
                <a:gd name="connsiteX24" fmla="*/ 52210 w 175905"/>
                <a:gd name="connsiteY24" fmla="*/ 25027 h 175928"/>
                <a:gd name="connsiteX25" fmla="*/ 33073 w 175905"/>
                <a:gd name="connsiteY25" fmla="*/ 18403 h 175928"/>
                <a:gd name="connsiteX26" fmla="*/ 18387 w 175905"/>
                <a:gd name="connsiteY26" fmla="*/ 33127 h 175928"/>
                <a:gd name="connsiteX27" fmla="*/ 25019 w 175905"/>
                <a:gd name="connsiteY27" fmla="*/ 52264 h 175928"/>
                <a:gd name="connsiteX28" fmla="*/ 18395 w 175905"/>
                <a:gd name="connsiteY28" fmla="*/ 68456 h 175928"/>
                <a:gd name="connsiteX29" fmla="*/ 0 w 175905"/>
                <a:gd name="connsiteY29" fmla="*/ 77291 h 175928"/>
                <a:gd name="connsiteX30" fmla="*/ 0 w 175905"/>
                <a:gd name="connsiteY30" fmla="*/ 97904 h 175928"/>
                <a:gd name="connsiteX31" fmla="*/ 18395 w 175905"/>
                <a:gd name="connsiteY31" fmla="*/ 106738 h 175928"/>
                <a:gd name="connsiteX32" fmla="*/ 25019 w 175905"/>
                <a:gd name="connsiteY32" fmla="*/ 122931 h 175928"/>
                <a:gd name="connsiteX33" fmla="*/ 15458 w 175905"/>
                <a:gd name="connsiteY33" fmla="*/ 87045 h 175928"/>
                <a:gd name="connsiteX34" fmla="*/ 25089 w 175905"/>
                <a:gd name="connsiteY34" fmla="*/ 82407 h 175928"/>
                <a:gd name="connsiteX35" fmla="*/ 31635 w 175905"/>
                <a:gd name="connsiteY35" fmla="*/ 79269 h 175928"/>
                <a:gd name="connsiteX36" fmla="*/ 33390 w 175905"/>
                <a:gd name="connsiteY36" fmla="*/ 72220 h 175928"/>
                <a:gd name="connsiteX37" fmla="*/ 38444 w 175905"/>
                <a:gd name="connsiteY37" fmla="*/ 59947 h 175928"/>
                <a:gd name="connsiteX38" fmla="*/ 41922 w 175905"/>
                <a:gd name="connsiteY38" fmla="*/ 53856 h 175928"/>
                <a:gd name="connsiteX39" fmla="*/ 39604 w 175905"/>
                <a:gd name="connsiteY39" fmla="*/ 47225 h 175928"/>
                <a:gd name="connsiteX40" fmla="*/ 36141 w 175905"/>
                <a:gd name="connsiteY40" fmla="*/ 37231 h 175928"/>
                <a:gd name="connsiteX41" fmla="*/ 37177 w 175905"/>
                <a:gd name="connsiteY41" fmla="*/ 36195 h 175928"/>
                <a:gd name="connsiteX42" fmla="*/ 47170 w 175905"/>
                <a:gd name="connsiteY42" fmla="*/ 39650 h 175928"/>
                <a:gd name="connsiteX43" fmla="*/ 53802 w 175905"/>
                <a:gd name="connsiteY43" fmla="*/ 41969 h 175928"/>
                <a:gd name="connsiteX44" fmla="*/ 59893 w 175905"/>
                <a:gd name="connsiteY44" fmla="*/ 38491 h 175928"/>
                <a:gd name="connsiteX45" fmla="*/ 72166 w 175905"/>
                <a:gd name="connsiteY45" fmla="*/ 33436 h 175928"/>
                <a:gd name="connsiteX46" fmla="*/ 79207 w 175905"/>
                <a:gd name="connsiteY46" fmla="*/ 31674 h 175928"/>
                <a:gd name="connsiteX47" fmla="*/ 82353 w 175905"/>
                <a:gd name="connsiteY47" fmla="*/ 25127 h 175928"/>
                <a:gd name="connsiteX48" fmla="*/ 86991 w 175905"/>
                <a:gd name="connsiteY48" fmla="*/ 15497 h 175928"/>
                <a:gd name="connsiteX49" fmla="*/ 88876 w 175905"/>
                <a:gd name="connsiteY49" fmla="*/ 15497 h 175928"/>
                <a:gd name="connsiteX50" fmla="*/ 93514 w 175905"/>
                <a:gd name="connsiteY50" fmla="*/ 25127 h 175928"/>
                <a:gd name="connsiteX51" fmla="*/ 96660 w 175905"/>
                <a:gd name="connsiteY51" fmla="*/ 31674 h 175928"/>
                <a:gd name="connsiteX52" fmla="*/ 103701 w 175905"/>
                <a:gd name="connsiteY52" fmla="*/ 33436 h 175928"/>
                <a:gd name="connsiteX53" fmla="*/ 115975 w 175905"/>
                <a:gd name="connsiteY53" fmla="*/ 38491 h 175928"/>
                <a:gd name="connsiteX54" fmla="*/ 122065 w 175905"/>
                <a:gd name="connsiteY54" fmla="*/ 41969 h 175928"/>
                <a:gd name="connsiteX55" fmla="*/ 128697 w 175905"/>
                <a:gd name="connsiteY55" fmla="*/ 39650 h 175928"/>
                <a:gd name="connsiteX56" fmla="*/ 138690 w 175905"/>
                <a:gd name="connsiteY56" fmla="*/ 36195 h 175928"/>
                <a:gd name="connsiteX57" fmla="*/ 139718 w 175905"/>
                <a:gd name="connsiteY57" fmla="*/ 37231 h 175928"/>
                <a:gd name="connsiteX58" fmla="*/ 136240 w 175905"/>
                <a:gd name="connsiteY58" fmla="*/ 47209 h 175928"/>
                <a:gd name="connsiteX59" fmla="*/ 133921 w 175905"/>
                <a:gd name="connsiteY59" fmla="*/ 53841 h 175928"/>
                <a:gd name="connsiteX60" fmla="*/ 137400 w 175905"/>
                <a:gd name="connsiteY60" fmla="*/ 59931 h 175928"/>
                <a:gd name="connsiteX61" fmla="*/ 142454 w 175905"/>
                <a:gd name="connsiteY61" fmla="*/ 72205 h 175928"/>
                <a:gd name="connsiteX62" fmla="*/ 144209 w 175905"/>
                <a:gd name="connsiteY62" fmla="*/ 79254 h 175928"/>
                <a:gd name="connsiteX63" fmla="*/ 150755 w 175905"/>
                <a:gd name="connsiteY63" fmla="*/ 82392 h 175928"/>
                <a:gd name="connsiteX64" fmla="*/ 160030 w 175905"/>
                <a:gd name="connsiteY64" fmla="*/ 86859 h 175928"/>
                <a:gd name="connsiteX65" fmla="*/ 159945 w 175905"/>
                <a:gd name="connsiteY65" fmla="*/ 89495 h 175928"/>
                <a:gd name="connsiteX66" fmla="*/ 149990 w 175905"/>
                <a:gd name="connsiteY66" fmla="*/ 94271 h 175928"/>
                <a:gd name="connsiteX67" fmla="*/ 143444 w 175905"/>
                <a:gd name="connsiteY67" fmla="*/ 97417 h 175928"/>
                <a:gd name="connsiteX68" fmla="*/ 141681 w 175905"/>
                <a:gd name="connsiteY68" fmla="*/ 104458 h 175928"/>
                <a:gd name="connsiteX69" fmla="*/ 136634 w 175905"/>
                <a:gd name="connsiteY69" fmla="*/ 116732 h 175928"/>
                <a:gd name="connsiteX70" fmla="*/ 133311 w 175905"/>
                <a:gd name="connsiteY70" fmla="*/ 122544 h 175928"/>
                <a:gd name="connsiteX71" fmla="*/ 135282 w 175905"/>
                <a:gd name="connsiteY71" fmla="*/ 128944 h 175928"/>
                <a:gd name="connsiteX72" fmla="*/ 138435 w 175905"/>
                <a:gd name="connsiteY72" fmla="*/ 139193 h 175928"/>
                <a:gd name="connsiteX73" fmla="*/ 137137 w 175905"/>
                <a:gd name="connsiteY73" fmla="*/ 140491 h 175928"/>
                <a:gd name="connsiteX74" fmla="*/ 127151 w 175905"/>
                <a:gd name="connsiteY74" fmla="*/ 137029 h 175928"/>
                <a:gd name="connsiteX75" fmla="*/ 120519 w 175905"/>
                <a:gd name="connsiteY75" fmla="*/ 134710 h 175928"/>
                <a:gd name="connsiteX76" fmla="*/ 114421 w 175905"/>
                <a:gd name="connsiteY76" fmla="*/ 138196 h 175928"/>
                <a:gd name="connsiteX77" fmla="*/ 102155 w 175905"/>
                <a:gd name="connsiteY77" fmla="*/ 143243 h 175928"/>
                <a:gd name="connsiteX78" fmla="*/ 94944 w 175905"/>
                <a:gd name="connsiteY78" fmla="*/ 145044 h 175928"/>
                <a:gd name="connsiteX79" fmla="*/ 91852 w 175905"/>
                <a:gd name="connsiteY79" fmla="*/ 151799 h 175928"/>
                <a:gd name="connsiteX80" fmla="*/ 87957 w 175905"/>
                <a:gd name="connsiteY80" fmla="*/ 160471 h 175928"/>
                <a:gd name="connsiteX81" fmla="*/ 86998 w 175905"/>
                <a:gd name="connsiteY81" fmla="*/ 160471 h 175928"/>
                <a:gd name="connsiteX82" fmla="*/ 82361 w 175905"/>
                <a:gd name="connsiteY82" fmla="*/ 150840 h 175928"/>
                <a:gd name="connsiteX83" fmla="*/ 79215 w 175905"/>
                <a:gd name="connsiteY83" fmla="*/ 144294 h 175928"/>
                <a:gd name="connsiteX84" fmla="*/ 72174 w 175905"/>
                <a:gd name="connsiteY84" fmla="*/ 142532 h 175928"/>
                <a:gd name="connsiteX85" fmla="*/ 59900 w 175905"/>
                <a:gd name="connsiteY85" fmla="*/ 137477 h 175928"/>
                <a:gd name="connsiteX86" fmla="*/ 54088 w 175905"/>
                <a:gd name="connsiteY86" fmla="*/ 134153 h 175928"/>
                <a:gd name="connsiteX87" fmla="*/ 47688 w 175905"/>
                <a:gd name="connsiteY87" fmla="*/ 136124 h 175928"/>
                <a:gd name="connsiteX88" fmla="*/ 37447 w 175905"/>
                <a:gd name="connsiteY88" fmla="*/ 139278 h 175928"/>
                <a:gd name="connsiteX89" fmla="*/ 36149 w 175905"/>
                <a:gd name="connsiteY89" fmla="*/ 137979 h 175928"/>
                <a:gd name="connsiteX90" fmla="*/ 39627 w 175905"/>
                <a:gd name="connsiteY90" fmla="*/ 128009 h 175928"/>
                <a:gd name="connsiteX91" fmla="*/ 41946 w 175905"/>
                <a:gd name="connsiteY91" fmla="*/ 121377 h 175928"/>
                <a:gd name="connsiteX92" fmla="*/ 38468 w 175905"/>
                <a:gd name="connsiteY92" fmla="*/ 115287 h 175928"/>
                <a:gd name="connsiteX93" fmla="*/ 33413 w 175905"/>
                <a:gd name="connsiteY93" fmla="*/ 103013 h 175928"/>
                <a:gd name="connsiteX94" fmla="*/ 31658 w 175905"/>
                <a:gd name="connsiteY94" fmla="*/ 95964 h 175928"/>
                <a:gd name="connsiteX95" fmla="*/ 25112 w 175905"/>
                <a:gd name="connsiteY95" fmla="*/ 92826 h 175928"/>
                <a:gd name="connsiteX96" fmla="*/ 15481 w 175905"/>
                <a:gd name="connsiteY96" fmla="*/ 88189 h 175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75905" h="175928">
                  <a:moveTo>
                    <a:pt x="25019" y="122931"/>
                  </a:moveTo>
                  <a:lnTo>
                    <a:pt x="18395" y="142068"/>
                  </a:lnTo>
                  <a:lnTo>
                    <a:pt x="33080" y="156792"/>
                  </a:lnTo>
                  <a:lnTo>
                    <a:pt x="52218" y="150902"/>
                  </a:lnTo>
                  <a:cubicBezTo>
                    <a:pt x="57289" y="153863"/>
                    <a:pt x="62753" y="156094"/>
                    <a:pt x="68449" y="157526"/>
                  </a:cubicBezTo>
                  <a:lnTo>
                    <a:pt x="77267" y="175929"/>
                  </a:lnTo>
                  <a:lnTo>
                    <a:pt x="97873" y="175929"/>
                  </a:lnTo>
                  <a:lnTo>
                    <a:pt x="105973" y="158260"/>
                  </a:lnTo>
                  <a:cubicBezTo>
                    <a:pt x="111669" y="156828"/>
                    <a:pt x="117132" y="154598"/>
                    <a:pt x="122204" y="151636"/>
                  </a:cubicBezTo>
                  <a:lnTo>
                    <a:pt x="141334" y="158260"/>
                  </a:lnTo>
                  <a:lnTo>
                    <a:pt x="156019" y="143575"/>
                  </a:lnTo>
                  <a:lnTo>
                    <a:pt x="150153" y="124399"/>
                  </a:lnTo>
                  <a:cubicBezTo>
                    <a:pt x="153109" y="119339"/>
                    <a:pt x="155338" y="113889"/>
                    <a:pt x="156776" y="108207"/>
                  </a:cubicBezTo>
                  <a:lnTo>
                    <a:pt x="175171" y="99373"/>
                  </a:lnTo>
                  <a:lnTo>
                    <a:pt x="175906" y="77291"/>
                  </a:lnTo>
                  <a:lnTo>
                    <a:pt x="157487" y="68495"/>
                  </a:lnTo>
                  <a:cubicBezTo>
                    <a:pt x="156051" y="62801"/>
                    <a:pt x="153821" y="57337"/>
                    <a:pt x="150864" y="52264"/>
                  </a:cubicBezTo>
                  <a:lnTo>
                    <a:pt x="157487" y="33127"/>
                  </a:lnTo>
                  <a:lnTo>
                    <a:pt x="142802" y="18403"/>
                  </a:lnTo>
                  <a:lnTo>
                    <a:pt x="123665" y="25027"/>
                  </a:lnTo>
                  <a:cubicBezTo>
                    <a:pt x="118604" y="22072"/>
                    <a:pt x="113153" y="19842"/>
                    <a:pt x="107473" y="18403"/>
                  </a:cubicBezTo>
                  <a:lnTo>
                    <a:pt x="98646" y="0"/>
                  </a:lnTo>
                  <a:lnTo>
                    <a:pt x="77267" y="0"/>
                  </a:lnTo>
                  <a:lnTo>
                    <a:pt x="68441" y="18403"/>
                  </a:lnTo>
                  <a:cubicBezTo>
                    <a:pt x="62747" y="19839"/>
                    <a:pt x="57282" y="22069"/>
                    <a:pt x="52210" y="25027"/>
                  </a:cubicBezTo>
                  <a:lnTo>
                    <a:pt x="33073" y="18403"/>
                  </a:lnTo>
                  <a:lnTo>
                    <a:pt x="18387" y="33127"/>
                  </a:lnTo>
                  <a:lnTo>
                    <a:pt x="25019" y="52264"/>
                  </a:lnTo>
                  <a:cubicBezTo>
                    <a:pt x="22061" y="57323"/>
                    <a:pt x="19831" y="62775"/>
                    <a:pt x="18395" y="68456"/>
                  </a:cubicBezTo>
                  <a:lnTo>
                    <a:pt x="0" y="77291"/>
                  </a:lnTo>
                  <a:lnTo>
                    <a:pt x="0" y="97904"/>
                  </a:lnTo>
                  <a:lnTo>
                    <a:pt x="18395" y="106738"/>
                  </a:lnTo>
                  <a:cubicBezTo>
                    <a:pt x="19831" y="112420"/>
                    <a:pt x="22061" y="117871"/>
                    <a:pt x="25019" y="122931"/>
                  </a:cubicBezTo>
                  <a:close/>
                  <a:moveTo>
                    <a:pt x="15458" y="87045"/>
                  </a:moveTo>
                  <a:lnTo>
                    <a:pt x="25089" y="82407"/>
                  </a:lnTo>
                  <a:lnTo>
                    <a:pt x="31635" y="79269"/>
                  </a:lnTo>
                  <a:lnTo>
                    <a:pt x="33390" y="72220"/>
                  </a:lnTo>
                  <a:cubicBezTo>
                    <a:pt x="34481" y="67909"/>
                    <a:pt x="36183" y="63776"/>
                    <a:pt x="38444" y="59947"/>
                  </a:cubicBezTo>
                  <a:lnTo>
                    <a:pt x="41922" y="53856"/>
                  </a:lnTo>
                  <a:lnTo>
                    <a:pt x="39604" y="47225"/>
                  </a:lnTo>
                  <a:lnTo>
                    <a:pt x="36141" y="37231"/>
                  </a:lnTo>
                  <a:lnTo>
                    <a:pt x="37177" y="36195"/>
                  </a:lnTo>
                  <a:lnTo>
                    <a:pt x="47170" y="39650"/>
                  </a:lnTo>
                  <a:lnTo>
                    <a:pt x="53802" y="41969"/>
                  </a:lnTo>
                  <a:lnTo>
                    <a:pt x="59893" y="38491"/>
                  </a:lnTo>
                  <a:cubicBezTo>
                    <a:pt x="63722" y="36231"/>
                    <a:pt x="67856" y="34529"/>
                    <a:pt x="72166" y="33436"/>
                  </a:cubicBezTo>
                  <a:lnTo>
                    <a:pt x="79207" y="31674"/>
                  </a:lnTo>
                  <a:lnTo>
                    <a:pt x="82353" y="25127"/>
                  </a:lnTo>
                  <a:lnTo>
                    <a:pt x="86991" y="15497"/>
                  </a:lnTo>
                  <a:lnTo>
                    <a:pt x="88876" y="15497"/>
                  </a:lnTo>
                  <a:lnTo>
                    <a:pt x="93514" y="25127"/>
                  </a:lnTo>
                  <a:lnTo>
                    <a:pt x="96660" y="31674"/>
                  </a:lnTo>
                  <a:lnTo>
                    <a:pt x="103701" y="33436"/>
                  </a:lnTo>
                  <a:cubicBezTo>
                    <a:pt x="108011" y="34529"/>
                    <a:pt x="112145" y="36231"/>
                    <a:pt x="115975" y="38491"/>
                  </a:cubicBezTo>
                  <a:lnTo>
                    <a:pt x="122065" y="41969"/>
                  </a:lnTo>
                  <a:lnTo>
                    <a:pt x="128697" y="39650"/>
                  </a:lnTo>
                  <a:lnTo>
                    <a:pt x="138690" y="36195"/>
                  </a:lnTo>
                  <a:lnTo>
                    <a:pt x="139718" y="37231"/>
                  </a:lnTo>
                  <a:lnTo>
                    <a:pt x="136240" y="47209"/>
                  </a:lnTo>
                  <a:lnTo>
                    <a:pt x="133921" y="53841"/>
                  </a:lnTo>
                  <a:lnTo>
                    <a:pt x="137400" y="59931"/>
                  </a:lnTo>
                  <a:cubicBezTo>
                    <a:pt x="139656" y="63762"/>
                    <a:pt x="141358" y="67895"/>
                    <a:pt x="142454" y="72205"/>
                  </a:cubicBezTo>
                  <a:lnTo>
                    <a:pt x="144209" y="79254"/>
                  </a:lnTo>
                  <a:lnTo>
                    <a:pt x="150755" y="82392"/>
                  </a:lnTo>
                  <a:lnTo>
                    <a:pt x="160030" y="86859"/>
                  </a:lnTo>
                  <a:lnTo>
                    <a:pt x="159945" y="89495"/>
                  </a:lnTo>
                  <a:lnTo>
                    <a:pt x="149990" y="94271"/>
                  </a:lnTo>
                  <a:lnTo>
                    <a:pt x="143444" y="97417"/>
                  </a:lnTo>
                  <a:lnTo>
                    <a:pt x="141681" y="104458"/>
                  </a:lnTo>
                  <a:cubicBezTo>
                    <a:pt x="140595" y="108770"/>
                    <a:pt x="138895" y="112903"/>
                    <a:pt x="136634" y="116732"/>
                  </a:cubicBezTo>
                  <a:lnTo>
                    <a:pt x="133311" y="122544"/>
                  </a:lnTo>
                  <a:lnTo>
                    <a:pt x="135282" y="128944"/>
                  </a:lnTo>
                  <a:lnTo>
                    <a:pt x="138435" y="139193"/>
                  </a:lnTo>
                  <a:lnTo>
                    <a:pt x="137137" y="140491"/>
                  </a:lnTo>
                  <a:lnTo>
                    <a:pt x="127151" y="137029"/>
                  </a:lnTo>
                  <a:lnTo>
                    <a:pt x="120519" y="134710"/>
                  </a:lnTo>
                  <a:lnTo>
                    <a:pt x="114421" y="138196"/>
                  </a:lnTo>
                  <a:cubicBezTo>
                    <a:pt x="110593" y="140452"/>
                    <a:pt x="106462" y="142151"/>
                    <a:pt x="102155" y="143243"/>
                  </a:cubicBezTo>
                  <a:lnTo>
                    <a:pt x="94944" y="145044"/>
                  </a:lnTo>
                  <a:lnTo>
                    <a:pt x="91852" y="151799"/>
                  </a:lnTo>
                  <a:lnTo>
                    <a:pt x="87957" y="160471"/>
                  </a:lnTo>
                  <a:lnTo>
                    <a:pt x="86998" y="160471"/>
                  </a:lnTo>
                  <a:lnTo>
                    <a:pt x="82361" y="150840"/>
                  </a:lnTo>
                  <a:lnTo>
                    <a:pt x="79215" y="144294"/>
                  </a:lnTo>
                  <a:lnTo>
                    <a:pt x="72174" y="142532"/>
                  </a:lnTo>
                  <a:cubicBezTo>
                    <a:pt x="67863" y="141440"/>
                    <a:pt x="63729" y="139738"/>
                    <a:pt x="59900" y="137477"/>
                  </a:cubicBezTo>
                  <a:lnTo>
                    <a:pt x="54088" y="134153"/>
                  </a:lnTo>
                  <a:lnTo>
                    <a:pt x="47688" y="136124"/>
                  </a:lnTo>
                  <a:lnTo>
                    <a:pt x="37447" y="139278"/>
                  </a:lnTo>
                  <a:lnTo>
                    <a:pt x="36149" y="137979"/>
                  </a:lnTo>
                  <a:lnTo>
                    <a:pt x="39627" y="128009"/>
                  </a:lnTo>
                  <a:lnTo>
                    <a:pt x="41946" y="121377"/>
                  </a:lnTo>
                  <a:lnTo>
                    <a:pt x="38468" y="115287"/>
                  </a:lnTo>
                  <a:cubicBezTo>
                    <a:pt x="36208" y="111457"/>
                    <a:pt x="34506" y="107323"/>
                    <a:pt x="33413" y="103013"/>
                  </a:cubicBezTo>
                  <a:lnTo>
                    <a:pt x="31658" y="95964"/>
                  </a:lnTo>
                  <a:lnTo>
                    <a:pt x="25112" y="92826"/>
                  </a:lnTo>
                  <a:lnTo>
                    <a:pt x="15481" y="88189"/>
                  </a:lnTo>
                  <a:close/>
                </a:path>
              </a:pathLst>
            </a:custGeom>
            <a:solidFill>
              <a:srgbClr val="000000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AF52B73-C6CF-4D5F-A1CB-950C4C78EB20}"/>
                </a:ext>
              </a:extLst>
            </p:cNvPr>
            <p:cNvSpPr/>
            <p:nvPr/>
          </p:nvSpPr>
          <p:spPr>
            <a:xfrm>
              <a:off x="11530799" y="3260491"/>
              <a:ext cx="175890" cy="175194"/>
            </a:xfrm>
            <a:custGeom>
              <a:avLst/>
              <a:gdLst>
                <a:gd name="connsiteX0" fmla="*/ 25019 w 175890"/>
                <a:gd name="connsiteY0" fmla="*/ 122931 h 175194"/>
                <a:gd name="connsiteX1" fmla="*/ 18395 w 175890"/>
                <a:gd name="connsiteY1" fmla="*/ 142068 h 175194"/>
                <a:gd name="connsiteX2" fmla="*/ 33080 w 175890"/>
                <a:gd name="connsiteY2" fmla="*/ 156792 h 175194"/>
                <a:gd name="connsiteX3" fmla="*/ 52218 w 175890"/>
                <a:gd name="connsiteY3" fmla="*/ 150168 h 175194"/>
                <a:gd name="connsiteX4" fmla="*/ 68410 w 175890"/>
                <a:gd name="connsiteY4" fmla="*/ 156792 h 175194"/>
                <a:gd name="connsiteX5" fmla="*/ 77237 w 175890"/>
                <a:gd name="connsiteY5" fmla="*/ 175195 h 175194"/>
                <a:gd name="connsiteX6" fmla="*/ 97842 w 175890"/>
                <a:gd name="connsiteY6" fmla="*/ 175195 h 175194"/>
                <a:gd name="connsiteX7" fmla="*/ 106677 w 175890"/>
                <a:gd name="connsiteY7" fmla="*/ 157526 h 175194"/>
                <a:gd name="connsiteX8" fmla="*/ 122908 w 175890"/>
                <a:gd name="connsiteY8" fmla="*/ 150902 h 175194"/>
                <a:gd name="connsiteX9" fmla="*/ 142037 w 175890"/>
                <a:gd name="connsiteY9" fmla="*/ 157526 h 175194"/>
                <a:gd name="connsiteX10" fmla="*/ 156761 w 175890"/>
                <a:gd name="connsiteY10" fmla="*/ 142802 h 175194"/>
                <a:gd name="connsiteX11" fmla="*/ 150137 w 175890"/>
                <a:gd name="connsiteY11" fmla="*/ 123665 h 175194"/>
                <a:gd name="connsiteX12" fmla="*/ 157495 w 175890"/>
                <a:gd name="connsiteY12" fmla="*/ 107473 h 175194"/>
                <a:gd name="connsiteX13" fmla="*/ 175890 w 175890"/>
                <a:gd name="connsiteY13" fmla="*/ 98638 h 175194"/>
                <a:gd name="connsiteX14" fmla="*/ 175890 w 175890"/>
                <a:gd name="connsiteY14" fmla="*/ 76556 h 175194"/>
                <a:gd name="connsiteX15" fmla="*/ 157495 w 175890"/>
                <a:gd name="connsiteY15" fmla="*/ 67722 h 175194"/>
                <a:gd name="connsiteX16" fmla="*/ 150871 w 175890"/>
                <a:gd name="connsiteY16" fmla="*/ 51530 h 175194"/>
                <a:gd name="connsiteX17" fmla="*/ 157495 w 175890"/>
                <a:gd name="connsiteY17" fmla="*/ 32385 h 175194"/>
                <a:gd name="connsiteX18" fmla="*/ 142810 w 175890"/>
                <a:gd name="connsiteY18" fmla="*/ 17700 h 175194"/>
                <a:gd name="connsiteX19" fmla="*/ 123673 w 175890"/>
                <a:gd name="connsiteY19" fmla="*/ 24323 h 175194"/>
                <a:gd name="connsiteX20" fmla="*/ 107480 w 175890"/>
                <a:gd name="connsiteY20" fmla="*/ 17700 h 175194"/>
                <a:gd name="connsiteX21" fmla="*/ 98615 w 175890"/>
                <a:gd name="connsiteY21" fmla="*/ 0 h 175194"/>
                <a:gd name="connsiteX22" fmla="*/ 78009 w 175890"/>
                <a:gd name="connsiteY22" fmla="*/ 0 h 175194"/>
                <a:gd name="connsiteX23" fmla="*/ 69175 w 175890"/>
                <a:gd name="connsiteY23" fmla="*/ 18403 h 175194"/>
                <a:gd name="connsiteX24" fmla="*/ 52944 w 175890"/>
                <a:gd name="connsiteY24" fmla="*/ 25027 h 175194"/>
                <a:gd name="connsiteX25" fmla="*/ 33815 w 175890"/>
                <a:gd name="connsiteY25" fmla="*/ 18403 h 175194"/>
                <a:gd name="connsiteX26" fmla="*/ 19129 w 175890"/>
                <a:gd name="connsiteY26" fmla="*/ 33127 h 175194"/>
                <a:gd name="connsiteX27" fmla="*/ 25019 w 175890"/>
                <a:gd name="connsiteY27" fmla="*/ 52264 h 175194"/>
                <a:gd name="connsiteX28" fmla="*/ 18395 w 175890"/>
                <a:gd name="connsiteY28" fmla="*/ 68456 h 175194"/>
                <a:gd name="connsiteX29" fmla="*/ 0 w 175890"/>
                <a:gd name="connsiteY29" fmla="*/ 77291 h 175194"/>
                <a:gd name="connsiteX30" fmla="*/ 0 w 175890"/>
                <a:gd name="connsiteY30" fmla="*/ 97904 h 175194"/>
                <a:gd name="connsiteX31" fmla="*/ 18395 w 175890"/>
                <a:gd name="connsiteY31" fmla="*/ 106738 h 175194"/>
                <a:gd name="connsiteX32" fmla="*/ 25019 w 175890"/>
                <a:gd name="connsiteY32" fmla="*/ 122931 h 175194"/>
                <a:gd name="connsiteX33" fmla="*/ 15458 w 175890"/>
                <a:gd name="connsiteY33" fmla="*/ 87014 h 175194"/>
                <a:gd name="connsiteX34" fmla="*/ 25089 w 175890"/>
                <a:gd name="connsiteY34" fmla="*/ 82376 h 175194"/>
                <a:gd name="connsiteX35" fmla="*/ 31635 w 175890"/>
                <a:gd name="connsiteY35" fmla="*/ 79238 h 175194"/>
                <a:gd name="connsiteX36" fmla="*/ 33390 w 175890"/>
                <a:gd name="connsiteY36" fmla="*/ 72189 h 175194"/>
                <a:gd name="connsiteX37" fmla="*/ 38444 w 175890"/>
                <a:gd name="connsiteY37" fmla="*/ 59916 h 175194"/>
                <a:gd name="connsiteX38" fmla="*/ 41760 w 175890"/>
                <a:gd name="connsiteY38" fmla="*/ 54103 h 175194"/>
                <a:gd name="connsiteX39" fmla="*/ 39797 w 175890"/>
                <a:gd name="connsiteY39" fmla="*/ 47704 h 175194"/>
                <a:gd name="connsiteX40" fmla="*/ 36643 w 175890"/>
                <a:gd name="connsiteY40" fmla="*/ 37455 h 175194"/>
                <a:gd name="connsiteX41" fmla="*/ 37942 w 175890"/>
                <a:gd name="connsiteY41" fmla="*/ 36164 h 175194"/>
                <a:gd name="connsiteX42" fmla="*/ 47928 w 175890"/>
                <a:gd name="connsiteY42" fmla="*/ 39619 h 175194"/>
                <a:gd name="connsiteX43" fmla="*/ 54559 w 175890"/>
                <a:gd name="connsiteY43" fmla="*/ 41938 h 175194"/>
                <a:gd name="connsiteX44" fmla="*/ 60658 w 175890"/>
                <a:gd name="connsiteY44" fmla="*/ 38460 h 175194"/>
                <a:gd name="connsiteX45" fmla="*/ 72924 w 175890"/>
                <a:gd name="connsiteY45" fmla="*/ 33405 h 175194"/>
                <a:gd name="connsiteX46" fmla="*/ 79973 w 175890"/>
                <a:gd name="connsiteY46" fmla="*/ 31643 h 175194"/>
                <a:gd name="connsiteX47" fmla="*/ 83111 w 175890"/>
                <a:gd name="connsiteY47" fmla="*/ 25096 h 175194"/>
                <a:gd name="connsiteX48" fmla="*/ 87748 w 175890"/>
                <a:gd name="connsiteY48" fmla="*/ 15466 h 175194"/>
                <a:gd name="connsiteX49" fmla="*/ 89077 w 175890"/>
                <a:gd name="connsiteY49" fmla="*/ 15466 h 175194"/>
                <a:gd name="connsiteX50" fmla="*/ 93638 w 175890"/>
                <a:gd name="connsiteY50" fmla="*/ 24586 h 175194"/>
                <a:gd name="connsiteX51" fmla="*/ 96807 w 175890"/>
                <a:gd name="connsiteY51" fmla="*/ 30916 h 175194"/>
                <a:gd name="connsiteX52" fmla="*/ 103701 w 175890"/>
                <a:gd name="connsiteY52" fmla="*/ 32640 h 175194"/>
                <a:gd name="connsiteX53" fmla="*/ 115975 w 175890"/>
                <a:gd name="connsiteY53" fmla="*/ 37687 h 175194"/>
                <a:gd name="connsiteX54" fmla="*/ 122065 w 175890"/>
                <a:gd name="connsiteY54" fmla="*/ 41173 h 175194"/>
                <a:gd name="connsiteX55" fmla="*/ 128697 w 175890"/>
                <a:gd name="connsiteY55" fmla="*/ 38854 h 175194"/>
                <a:gd name="connsiteX56" fmla="*/ 138690 w 175890"/>
                <a:gd name="connsiteY56" fmla="*/ 35391 h 175194"/>
                <a:gd name="connsiteX57" fmla="*/ 139718 w 175890"/>
                <a:gd name="connsiteY57" fmla="*/ 36427 h 175194"/>
                <a:gd name="connsiteX58" fmla="*/ 136225 w 175890"/>
                <a:gd name="connsiteY58" fmla="*/ 46475 h 175194"/>
                <a:gd name="connsiteX59" fmla="*/ 133906 w 175890"/>
                <a:gd name="connsiteY59" fmla="*/ 53099 h 175194"/>
                <a:gd name="connsiteX60" fmla="*/ 137384 w 175890"/>
                <a:gd name="connsiteY60" fmla="*/ 59197 h 175194"/>
                <a:gd name="connsiteX61" fmla="*/ 142439 w 175890"/>
                <a:gd name="connsiteY61" fmla="*/ 71471 h 175194"/>
                <a:gd name="connsiteX62" fmla="*/ 144193 w 175890"/>
                <a:gd name="connsiteY62" fmla="*/ 78512 h 175194"/>
                <a:gd name="connsiteX63" fmla="*/ 150740 w 175890"/>
                <a:gd name="connsiteY63" fmla="*/ 81658 h 175194"/>
                <a:gd name="connsiteX64" fmla="*/ 160370 w 175890"/>
                <a:gd name="connsiteY64" fmla="*/ 86295 h 175194"/>
                <a:gd name="connsiteX65" fmla="*/ 160370 w 175890"/>
                <a:gd name="connsiteY65" fmla="*/ 88884 h 175194"/>
                <a:gd name="connsiteX66" fmla="*/ 150740 w 175890"/>
                <a:gd name="connsiteY66" fmla="*/ 93522 h 175194"/>
                <a:gd name="connsiteX67" fmla="*/ 144193 w 175890"/>
                <a:gd name="connsiteY67" fmla="*/ 96660 h 175194"/>
                <a:gd name="connsiteX68" fmla="*/ 142439 w 175890"/>
                <a:gd name="connsiteY68" fmla="*/ 103709 h 175194"/>
                <a:gd name="connsiteX69" fmla="*/ 136650 w 175890"/>
                <a:gd name="connsiteY69" fmla="*/ 115982 h 175194"/>
                <a:gd name="connsiteX70" fmla="*/ 133172 w 175890"/>
                <a:gd name="connsiteY70" fmla="*/ 122073 h 175194"/>
                <a:gd name="connsiteX71" fmla="*/ 135490 w 175890"/>
                <a:gd name="connsiteY71" fmla="*/ 128704 h 175194"/>
                <a:gd name="connsiteX72" fmla="*/ 138945 w 175890"/>
                <a:gd name="connsiteY72" fmla="*/ 138698 h 175194"/>
                <a:gd name="connsiteX73" fmla="*/ 137910 w 175890"/>
                <a:gd name="connsiteY73" fmla="*/ 139734 h 175194"/>
                <a:gd name="connsiteX74" fmla="*/ 127924 w 175890"/>
                <a:gd name="connsiteY74" fmla="*/ 136279 h 175194"/>
                <a:gd name="connsiteX75" fmla="*/ 121292 w 175890"/>
                <a:gd name="connsiteY75" fmla="*/ 133960 h 175194"/>
                <a:gd name="connsiteX76" fmla="*/ 115194 w 175890"/>
                <a:gd name="connsiteY76" fmla="*/ 137438 h 175194"/>
                <a:gd name="connsiteX77" fmla="*/ 102928 w 175890"/>
                <a:gd name="connsiteY77" fmla="*/ 142493 h 175194"/>
                <a:gd name="connsiteX78" fmla="*/ 96026 w 175890"/>
                <a:gd name="connsiteY78" fmla="*/ 144217 h 175194"/>
                <a:gd name="connsiteX79" fmla="*/ 92849 w 175890"/>
                <a:gd name="connsiteY79" fmla="*/ 150578 h 175194"/>
                <a:gd name="connsiteX80" fmla="*/ 88289 w 175890"/>
                <a:gd name="connsiteY80" fmla="*/ 159698 h 175194"/>
                <a:gd name="connsiteX81" fmla="*/ 86967 w 175890"/>
                <a:gd name="connsiteY81" fmla="*/ 159698 h 175194"/>
                <a:gd name="connsiteX82" fmla="*/ 82330 w 175890"/>
                <a:gd name="connsiteY82" fmla="*/ 150060 h 175194"/>
                <a:gd name="connsiteX83" fmla="*/ 79184 w 175890"/>
                <a:gd name="connsiteY83" fmla="*/ 143513 h 175194"/>
                <a:gd name="connsiteX84" fmla="*/ 72143 w 175890"/>
                <a:gd name="connsiteY84" fmla="*/ 141751 h 175194"/>
                <a:gd name="connsiteX85" fmla="*/ 59869 w 175890"/>
                <a:gd name="connsiteY85" fmla="*/ 136704 h 175194"/>
                <a:gd name="connsiteX86" fmla="*/ 53779 w 175890"/>
                <a:gd name="connsiteY86" fmla="*/ 133226 h 175194"/>
                <a:gd name="connsiteX87" fmla="*/ 47147 w 175890"/>
                <a:gd name="connsiteY87" fmla="*/ 135545 h 175194"/>
                <a:gd name="connsiteX88" fmla="*/ 37154 w 175890"/>
                <a:gd name="connsiteY88" fmla="*/ 138999 h 175194"/>
                <a:gd name="connsiteX89" fmla="*/ 36126 w 175890"/>
                <a:gd name="connsiteY89" fmla="*/ 137964 h 175194"/>
                <a:gd name="connsiteX90" fmla="*/ 39581 w 175890"/>
                <a:gd name="connsiteY90" fmla="*/ 127970 h 175194"/>
                <a:gd name="connsiteX91" fmla="*/ 41899 w 175890"/>
                <a:gd name="connsiteY91" fmla="*/ 121339 h 175194"/>
                <a:gd name="connsiteX92" fmla="*/ 38421 w 175890"/>
                <a:gd name="connsiteY92" fmla="*/ 115248 h 175194"/>
                <a:gd name="connsiteX93" fmla="*/ 33366 w 175890"/>
                <a:gd name="connsiteY93" fmla="*/ 102974 h 175194"/>
                <a:gd name="connsiteX94" fmla="*/ 31612 w 175890"/>
                <a:gd name="connsiteY94" fmla="*/ 95925 h 175194"/>
                <a:gd name="connsiteX95" fmla="*/ 25065 w 175890"/>
                <a:gd name="connsiteY95" fmla="*/ 92787 h 175194"/>
                <a:gd name="connsiteX96" fmla="*/ 15435 w 175890"/>
                <a:gd name="connsiteY96" fmla="*/ 88150 h 17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175890" h="175194">
                  <a:moveTo>
                    <a:pt x="25019" y="122931"/>
                  </a:moveTo>
                  <a:lnTo>
                    <a:pt x="18395" y="142068"/>
                  </a:lnTo>
                  <a:lnTo>
                    <a:pt x="33080" y="156792"/>
                  </a:lnTo>
                  <a:lnTo>
                    <a:pt x="52218" y="150168"/>
                  </a:lnTo>
                  <a:cubicBezTo>
                    <a:pt x="57279" y="153123"/>
                    <a:pt x="62729" y="155353"/>
                    <a:pt x="68410" y="156792"/>
                  </a:cubicBezTo>
                  <a:lnTo>
                    <a:pt x="77237" y="175195"/>
                  </a:lnTo>
                  <a:lnTo>
                    <a:pt x="97842" y="175195"/>
                  </a:lnTo>
                  <a:lnTo>
                    <a:pt x="106677" y="157526"/>
                  </a:lnTo>
                  <a:cubicBezTo>
                    <a:pt x="112371" y="156090"/>
                    <a:pt x="117835" y="153860"/>
                    <a:pt x="122908" y="150902"/>
                  </a:cubicBezTo>
                  <a:lnTo>
                    <a:pt x="142037" y="157526"/>
                  </a:lnTo>
                  <a:lnTo>
                    <a:pt x="156761" y="142802"/>
                  </a:lnTo>
                  <a:lnTo>
                    <a:pt x="150137" y="123665"/>
                  </a:lnTo>
                  <a:cubicBezTo>
                    <a:pt x="153325" y="118633"/>
                    <a:pt x="155801" y="113184"/>
                    <a:pt x="157495" y="107473"/>
                  </a:cubicBezTo>
                  <a:lnTo>
                    <a:pt x="175890" y="98638"/>
                  </a:lnTo>
                  <a:lnTo>
                    <a:pt x="175890" y="76556"/>
                  </a:lnTo>
                  <a:lnTo>
                    <a:pt x="157495" y="67722"/>
                  </a:lnTo>
                  <a:cubicBezTo>
                    <a:pt x="156057" y="62040"/>
                    <a:pt x="153828" y="56590"/>
                    <a:pt x="150871" y="51530"/>
                  </a:cubicBezTo>
                  <a:lnTo>
                    <a:pt x="157495" y="32385"/>
                  </a:lnTo>
                  <a:lnTo>
                    <a:pt x="142810" y="17700"/>
                  </a:lnTo>
                  <a:lnTo>
                    <a:pt x="123673" y="24323"/>
                  </a:lnTo>
                  <a:cubicBezTo>
                    <a:pt x="118613" y="21365"/>
                    <a:pt x="113162" y="19136"/>
                    <a:pt x="107480" y="17700"/>
                  </a:cubicBezTo>
                  <a:lnTo>
                    <a:pt x="98615" y="0"/>
                  </a:lnTo>
                  <a:lnTo>
                    <a:pt x="78009" y="0"/>
                  </a:lnTo>
                  <a:lnTo>
                    <a:pt x="69175" y="18403"/>
                  </a:lnTo>
                  <a:cubicBezTo>
                    <a:pt x="63480" y="19835"/>
                    <a:pt x="58015" y="22066"/>
                    <a:pt x="52944" y="25027"/>
                  </a:cubicBezTo>
                  <a:lnTo>
                    <a:pt x="33815" y="18403"/>
                  </a:lnTo>
                  <a:lnTo>
                    <a:pt x="19129" y="33127"/>
                  </a:lnTo>
                  <a:lnTo>
                    <a:pt x="25019" y="52264"/>
                  </a:lnTo>
                  <a:cubicBezTo>
                    <a:pt x="22064" y="57325"/>
                    <a:pt x="19834" y="62775"/>
                    <a:pt x="18395" y="68456"/>
                  </a:cubicBezTo>
                  <a:lnTo>
                    <a:pt x="0" y="77291"/>
                  </a:lnTo>
                  <a:lnTo>
                    <a:pt x="0" y="97904"/>
                  </a:lnTo>
                  <a:lnTo>
                    <a:pt x="18395" y="106738"/>
                  </a:lnTo>
                  <a:cubicBezTo>
                    <a:pt x="19836" y="112418"/>
                    <a:pt x="22066" y="117869"/>
                    <a:pt x="25019" y="122931"/>
                  </a:cubicBezTo>
                  <a:close/>
                  <a:moveTo>
                    <a:pt x="15458" y="87014"/>
                  </a:moveTo>
                  <a:lnTo>
                    <a:pt x="25089" y="82376"/>
                  </a:lnTo>
                  <a:lnTo>
                    <a:pt x="31635" y="79238"/>
                  </a:lnTo>
                  <a:lnTo>
                    <a:pt x="33390" y="72189"/>
                  </a:lnTo>
                  <a:cubicBezTo>
                    <a:pt x="34484" y="67879"/>
                    <a:pt x="36186" y="63747"/>
                    <a:pt x="38444" y="59916"/>
                  </a:cubicBezTo>
                  <a:lnTo>
                    <a:pt x="41760" y="54103"/>
                  </a:lnTo>
                  <a:lnTo>
                    <a:pt x="39797" y="47704"/>
                  </a:lnTo>
                  <a:lnTo>
                    <a:pt x="36643" y="37455"/>
                  </a:lnTo>
                  <a:lnTo>
                    <a:pt x="37942" y="36164"/>
                  </a:lnTo>
                  <a:lnTo>
                    <a:pt x="47928" y="39619"/>
                  </a:lnTo>
                  <a:lnTo>
                    <a:pt x="54559" y="41938"/>
                  </a:lnTo>
                  <a:lnTo>
                    <a:pt x="60658" y="38460"/>
                  </a:lnTo>
                  <a:cubicBezTo>
                    <a:pt x="64484" y="36198"/>
                    <a:pt x="68615" y="34496"/>
                    <a:pt x="72924" y="33405"/>
                  </a:cubicBezTo>
                  <a:lnTo>
                    <a:pt x="79973" y="31643"/>
                  </a:lnTo>
                  <a:lnTo>
                    <a:pt x="83111" y="25096"/>
                  </a:lnTo>
                  <a:lnTo>
                    <a:pt x="87748" y="15466"/>
                  </a:lnTo>
                  <a:lnTo>
                    <a:pt x="89077" y="15466"/>
                  </a:lnTo>
                  <a:lnTo>
                    <a:pt x="93638" y="24586"/>
                  </a:lnTo>
                  <a:lnTo>
                    <a:pt x="96807" y="30916"/>
                  </a:lnTo>
                  <a:lnTo>
                    <a:pt x="103701" y="32640"/>
                  </a:lnTo>
                  <a:cubicBezTo>
                    <a:pt x="108011" y="33731"/>
                    <a:pt x="112143" y="35431"/>
                    <a:pt x="115975" y="37687"/>
                  </a:cubicBezTo>
                  <a:lnTo>
                    <a:pt x="122065" y="41173"/>
                  </a:lnTo>
                  <a:lnTo>
                    <a:pt x="128697" y="38854"/>
                  </a:lnTo>
                  <a:lnTo>
                    <a:pt x="138690" y="35391"/>
                  </a:lnTo>
                  <a:lnTo>
                    <a:pt x="139718" y="36427"/>
                  </a:lnTo>
                  <a:lnTo>
                    <a:pt x="136225" y="46475"/>
                  </a:lnTo>
                  <a:lnTo>
                    <a:pt x="133906" y="53099"/>
                  </a:lnTo>
                  <a:lnTo>
                    <a:pt x="137384" y="59197"/>
                  </a:lnTo>
                  <a:cubicBezTo>
                    <a:pt x="139644" y="63027"/>
                    <a:pt x="141346" y="67160"/>
                    <a:pt x="142439" y="71471"/>
                  </a:cubicBezTo>
                  <a:lnTo>
                    <a:pt x="144193" y="78512"/>
                  </a:lnTo>
                  <a:lnTo>
                    <a:pt x="150740" y="81658"/>
                  </a:lnTo>
                  <a:lnTo>
                    <a:pt x="160370" y="86295"/>
                  </a:lnTo>
                  <a:lnTo>
                    <a:pt x="160370" y="88884"/>
                  </a:lnTo>
                  <a:lnTo>
                    <a:pt x="150740" y="93522"/>
                  </a:lnTo>
                  <a:lnTo>
                    <a:pt x="144193" y="96660"/>
                  </a:lnTo>
                  <a:lnTo>
                    <a:pt x="142439" y="103709"/>
                  </a:lnTo>
                  <a:cubicBezTo>
                    <a:pt x="141048" y="108033"/>
                    <a:pt x="139103" y="112159"/>
                    <a:pt x="136650" y="115982"/>
                  </a:cubicBezTo>
                  <a:lnTo>
                    <a:pt x="133172" y="122073"/>
                  </a:lnTo>
                  <a:lnTo>
                    <a:pt x="135490" y="128704"/>
                  </a:lnTo>
                  <a:lnTo>
                    <a:pt x="138945" y="138698"/>
                  </a:lnTo>
                  <a:lnTo>
                    <a:pt x="137910" y="139734"/>
                  </a:lnTo>
                  <a:lnTo>
                    <a:pt x="127924" y="136279"/>
                  </a:lnTo>
                  <a:lnTo>
                    <a:pt x="121292" y="133960"/>
                  </a:lnTo>
                  <a:lnTo>
                    <a:pt x="115194" y="137438"/>
                  </a:lnTo>
                  <a:cubicBezTo>
                    <a:pt x="111367" y="139700"/>
                    <a:pt x="107237" y="141402"/>
                    <a:pt x="102928" y="142493"/>
                  </a:cubicBezTo>
                  <a:lnTo>
                    <a:pt x="96026" y="144217"/>
                  </a:lnTo>
                  <a:lnTo>
                    <a:pt x="92849" y="150578"/>
                  </a:lnTo>
                  <a:lnTo>
                    <a:pt x="88289" y="159698"/>
                  </a:lnTo>
                  <a:lnTo>
                    <a:pt x="86967" y="159698"/>
                  </a:lnTo>
                  <a:lnTo>
                    <a:pt x="82330" y="150060"/>
                  </a:lnTo>
                  <a:lnTo>
                    <a:pt x="79184" y="143513"/>
                  </a:lnTo>
                  <a:lnTo>
                    <a:pt x="72143" y="141751"/>
                  </a:lnTo>
                  <a:cubicBezTo>
                    <a:pt x="67832" y="140663"/>
                    <a:pt x="63699" y="138963"/>
                    <a:pt x="59869" y="136704"/>
                  </a:cubicBezTo>
                  <a:lnTo>
                    <a:pt x="53779" y="133226"/>
                  </a:lnTo>
                  <a:lnTo>
                    <a:pt x="47147" y="135545"/>
                  </a:lnTo>
                  <a:lnTo>
                    <a:pt x="37154" y="138999"/>
                  </a:lnTo>
                  <a:lnTo>
                    <a:pt x="36126" y="137964"/>
                  </a:lnTo>
                  <a:lnTo>
                    <a:pt x="39581" y="127970"/>
                  </a:lnTo>
                  <a:lnTo>
                    <a:pt x="41899" y="121339"/>
                  </a:lnTo>
                  <a:lnTo>
                    <a:pt x="38421" y="115248"/>
                  </a:lnTo>
                  <a:cubicBezTo>
                    <a:pt x="36164" y="111417"/>
                    <a:pt x="34462" y="107284"/>
                    <a:pt x="33366" y="102974"/>
                  </a:cubicBezTo>
                  <a:lnTo>
                    <a:pt x="31612" y="95925"/>
                  </a:lnTo>
                  <a:lnTo>
                    <a:pt x="25065" y="92787"/>
                  </a:lnTo>
                  <a:lnTo>
                    <a:pt x="15435" y="88150"/>
                  </a:lnTo>
                  <a:close/>
                </a:path>
              </a:pathLst>
            </a:custGeom>
            <a:solidFill>
              <a:srgbClr val="000000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F82A581-F27C-460B-88B7-BF58B0BC32BE}"/>
                </a:ext>
              </a:extLst>
            </p:cNvPr>
            <p:cNvSpPr/>
            <p:nvPr/>
          </p:nvSpPr>
          <p:spPr>
            <a:xfrm>
              <a:off x="11365412" y="3203100"/>
              <a:ext cx="525830" cy="624116"/>
            </a:xfrm>
            <a:custGeom>
              <a:avLst/>
              <a:gdLst>
                <a:gd name="connsiteX0" fmla="*/ 91381 w 525830"/>
                <a:gd name="connsiteY0" fmla="*/ 428518 h 624116"/>
                <a:gd name="connsiteX1" fmla="*/ 91381 w 525830"/>
                <a:gd name="connsiteY1" fmla="*/ 624117 h 624116"/>
                <a:gd name="connsiteX2" fmla="*/ 335619 w 525830"/>
                <a:gd name="connsiteY2" fmla="*/ 624117 h 624116"/>
                <a:gd name="connsiteX3" fmla="*/ 335619 w 525830"/>
                <a:gd name="connsiteY3" fmla="*/ 531368 h 624116"/>
                <a:gd name="connsiteX4" fmla="*/ 373492 w 525830"/>
                <a:gd name="connsiteY4" fmla="*/ 531368 h 624116"/>
                <a:gd name="connsiteX5" fmla="*/ 438416 w 525830"/>
                <a:gd name="connsiteY5" fmla="*/ 504317 h 624116"/>
                <a:gd name="connsiteX6" fmla="*/ 464695 w 525830"/>
                <a:gd name="connsiteY6" fmla="*/ 438620 h 624116"/>
                <a:gd name="connsiteX7" fmla="*/ 464695 w 525830"/>
                <a:gd name="connsiteY7" fmla="*/ 392245 h 624116"/>
                <a:gd name="connsiteX8" fmla="*/ 498703 w 525830"/>
                <a:gd name="connsiteY8" fmla="*/ 392245 h 624116"/>
                <a:gd name="connsiteX9" fmla="*/ 518025 w 525830"/>
                <a:gd name="connsiteY9" fmla="*/ 338142 h 624116"/>
                <a:gd name="connsiteX10" fmla="*/ 464695 w 525830"/>
                <a:gd name="connsiteY10" fmla="*/ 245393 h 624116"/>
                <a:gd name="connsiteX11" fmla="*/ 464695 w 525830"/>
                <a:gd name="connsiteY11" fmla="*/ 241528 h 624116"/>
                <a:gd name="connsiteX12" fmla="*/ 241525 w 525830"/>
                <a:gd name="connsiteY12" fmla="*/ 181 h 624116"/>
                <a:gd name="connsiteX13" fmla="*/ 178 w 525830"/>
                <a:gd name="connsiteY13" fmla="*/ 223350 h 624116"/>
                <a:gd name="connsiteX14" fmla="*/ 178 w 525830"/>
                <a:gd name="connsiteY14" fmla="*/ 241528 h 624116"/>
                <a:gd name="connsiteX15" fmla="*/ 91381 w 525830"/>
                <a:gd name="connsiteY15" fmla="*/ 428518 h 624116"/>
                <a:gd name="connsiteX16" fmla="*/ 121648 w 525830"/>
                <a:gd name="connsiteY16" fmla="*/ 45999 h 624116"/>
                <a:gd name="connsiteX17" fmla="*/ 419007 w 525830"/>
                <a:gd name="connsiteY17" fmla="*/ 121740 h 624116"/>
                <a:gd name="connsiteX18" fmla="*/ 449275 w 525830"/>
                <a:gd name="connsiteY18" fmla="*/ 240864 h 624116"/>
                <a:gd name="connsiteX19" fmla="*/ 449275 w 525830"/>
                <a:gd name="connsiteY19" fmla="*/ 249412 h 624116"/>
                <a:gd name="connsiteX20" fmla="*/ 451331 w 525830"/>
                <a:gd name="connsiteY20" fmla="*/ 252991 h 624116"/>
                <a:gd name="connsiteX21" fmla="*/ 504662 w 525830"/>
                <a:gd name="connsiteY21" fmla="*/ 345739 h 624116"/>
                <a:gd name="connsiteX22" fmla="*/ 504870 w 525830"/>
                <a:gd name="connsiteY22" fmla="*/ 346095 h 624116"/>
                <a:gd name="connsiteX23" fmla="*/ 505094 w 525830"/>
                <a:gd name="connsiteY23" fmla="*/ 346443 h 624116"/>
                <a:gd name="connsiteX24" fmla="*/ 509005 w 525830"/>
                <a:gd name="connsiteY24" fmla="*/ 368169 h 624116"/>
                <a:gd name="connsiteX25" fmla="*/ 497690 w 525830"/>
                <a:gd name="connsiteY25" fmla="*/ 376671 h 624116"/>
                <a:gd name="connsiteX26" fmla="*/ 449236 w 525830"/>
                <a:gd name="connsiteY26" fmla="*/ 376671 h 624116"/>
                <a:gd name="connsiteX27" fmla="*/ 449236 w 525830"/>
                <a:gd name="connsiteY27" fmla="*/ 438504 h 624116"/>
                <a:gd name="connsiteX28" fmla="*/ 427479 w 525830"/>
                <a:gd name="connsiteY28" fmla="*/ 493295 h 624116"/>
                <a:gd name="connsiteX29" fmla="*/ 373492 w 525830"/>
                <a:gd name="connsiteY29" fmla="*/ 515887 h 624116"/>
                <a:gd name="connsiteX30" fmla="*/ 320161 w 525830"/>
                <a:gd name="connsiteY30" fmla="*/ 515887 h 624116"/>
                <a:gd name="connsiteX31" fmla="*/ 320161 w 525830"/>
                <a:gd name="connsiteY31" fmla="*/ 608636 h 624116"/>
                <a:gd name="connsiteX32" fmla="*/ 106839 w 525830"/>
                <a:gd name="connsiteY32" fmla="*/ 608636 h 624116"/>
                <a:gd name="connsiteX33" fmla="*/ 106839 w 525830"/>
                <a:gd name="connsiteY33" fmla="*/ 420935 h 624116"/>
                <a:gd name="connsiteX34" fmla="*/ 100841 w 525830"/>
                <a:gd name="connsiteY34" fmla="*/ 416298 h 624116"/>
                <a:gd name="connsiteX35" fmla="*/ 15636 w 525830"/>
                <a:gd name="connsiteY35" fmla="*/ 241420 h 624116"/>
                <a:gd name="connsiteX36" fmla="*/ 15636 w 525830"/>
                <a:gd name="connsiteY36" fmla="*/ 241142 h 624116"/>
                <a:gd name="connsiteX37" fmla="*/ 15636 w 525830"/>
                <a:gd name="connsiteY37" fmla="*/ 240864 h 624116"/>
                <a:gd name="connsiteX38" fmla="*/ 121656 w 525830"/>
                <a:gd name="connsiteY38" fmla="*/ 45999 h 624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25830" h="624116">
                  <a:moveTo>
                    <a:pt x="91381" y="428518"/>
                  </a:moveTo>
                  <a:lnTo>
                    <a:pt x="91381" y="624117"/>
                  </a:lnTo>
                  <a:lnTo>
                    <a:pt x="335619" y="624117"/>
                  </a:lnTo>
                  <a:lnTo>
                    <a:pt x="335619" y="531368"/>
                  </a:lnTo>
                  <a:lnTo>
                    <a:pt x="373492" y="531368"/>
                  </a:lnTo>
                  <a:cubicBezTo>
                    <a:pt x="397865" y="531324"/>
                    <a:pt x="421222" y="521592"/>
                    <a:pt x="438416" y="504317"/>
                  </a:cubicBezTo>
                  <a:cubicBezTo>
                    <a:pt x="455371" y="486659"/>
                    <a:pt x="464795" y="463100"/>
                    <a:pt x="464695" y="438620"/>
                  </a:cubicBezTo>
                  <a:lnTo>
                    <a:pt x="464695" y="392245"/>
                  </a:lnTo>
                  <a:lnTo>
                    <a:pt x="498703" y="392245"/>
                  </a:lnTo>
                  <a:cubicBezTo>
                    <a:pt x="518798" y="389926"/>
                    <a:pt x="536575" y="366739"/>
                    <a:pt x="518025" y="338142"/>
                  </a:cubicBezTo>
                  <a:lnTo>
                    <a:pt x="464695" y="245393"/>
                  </a:lnTo>
                  <a:lnTo>
                    <a:pt x="464695" y="241528"/>
                  </a:lnTo>
                  <a:cubicBezTo>
                    <a:pt x="469715" y="113255"/>
                    <a:pt x="369798" y="5201"/>
                    <a:pt x="241525" y="181"/>
                  </a:cubicBezTo>
                  <a:cubicBezTo>
                    <a:pt x="113253" y="-4838"/>
                    <a:pt x="5198" y="95078"/>
                    <a:pt x="178" y="223350"/>
                  </a:cubicBezTo>
                  <a:cubicBezTo>
                    <a:pt x="-59" y="229408"/>
                    <a:pt x="-59" y="235471"/>
                    <a:pt x="178" y="241528"/>
                  </a:cubicBezTo>
                  <a:cubicBezTo>
                    <a:pt x="-89" y="314635"/>
                    <a:pt x="33607" y="383720"/>
                    <a:pt x="91381" y="428518"/>
                  </a:cubicBezTo>
                  <a:close/>
                  <a:moveTo>
                    <a:pt x="121648" y="45999"/>
                  </a:moveTo>
                  <a:cubicBezTo>
                    <a:pt x="224676" y="-15199"/>
                    <a:pt x="357809" y="18711"/>
                    <a:pt x="419007" y="121740"/>
                  </a:cubicBezTo>
                  <a:cubicBezTo>
                    <a:pt x="440367" y="157701"/>
                    <a:pt x="450878" y="199068"/>
                    <a:pt x="449275" y="240864"/>
                  </a:cubicBezTo>
                  <a:lnTo>
                    <a:pt x="449275" y="249412"/>
                  </a:lnTo>
                  <a:lnTo>
                    <a:pt x="451331" y="252991"/>
                  </a:lnTo>
                  <a:lnTo>
                    <a:pt x="504662" y="345739"/>
                  </a:lnTo>
                  <a:lnTo>
                    <a:pt x="504870" y="346095"/>
                  </a:lnTo>
                  <a:lnTo>
                    <a:pt x="505094" y="346443"/>
                  </a:lnTo>
                  <a:cubicBezTo>
                    <a:pt x="510113" y="352500"/>
                    <a:pt x="511596" y="360741"/>
                    <a:pt x="509005" y="368169"/>
                  </a:cubicBezTo>
                  <a:cubicBezTo>
                    <a:pt x="506813" y="372652"/>
                    <a:pt x="502606" y="375814"/>
                    <a:pt x="497690" y="376671"/>
                  </a:cubicBezTo>
                  <a:lnTo>
                    <a:pt x="449236" y="376671"/>
                  </a:lnTo>
                  <a:lnTo>
                    <a:pt x="449236" y="438504"/>
                  </a:lnTo>
                  <a:cubicBezTo>
                    <a:pt x="449319" y="458889"/>
                    <a:pt x="441524" y="478519"/>
                    <a:pt x="427479" y="493295"/>
                  </a:cubicBezTo>
                  <a:cubicBezTo>
                    <a:pt x="413226" y="507738"/>
                    <a:pt x="393784" y="515875"/>
                    <a:pt x="373492" y="515887"/>
                  </a:cubicBezTo>
                  <a:lnTo>
                    <a:pt x="320161" y="515887"/>
                  </a:lnTo>
                  <a:lnTo>
                    <a:pt x="320161" y="608636"/>
                  </a:lnTo>
                  <a:lnTo>
                    <a:pt x="106839" y="608636"/>
                  </a:lnTo>
                  <a:lnTo>
                    <a:pt x="106839" y="420935"/>
                  </a:lnTo>
                  <a:lnTo>
                    <a:pt x="100841" y="416298"/>
                  </a:lnTo>
                  <a:cubicBezTo>
                    <a:pt x="46723" y="374481"/>
                    <a:pt x="15213" y="309810"/>
                    <a:pt x="15636" y="241420"/>
                  </a:cubicBezTo>
                  <a:lnTo>
                    <a:pt x="15636" y="241142"/>
                  </a:lnTo>
                  <a:lnTo>
                    <a:pt x="15636" y="240864"/>
                  </a:lnTo>
                  <a:cubicBezTo>
                    <a:pt x="12498" y="161365"/>
                    <a:pt x="53204" y="86548"/>
                    <a:pt x="121656" y="45999"/>
                  </a:cubicBezTo>
                  <a:close/>
                </a:path>
              </a:pathLst>
            </a:custGeom>
            <a:solidFill>
              <a:srgbClr val="000000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E63ECF91-AC6F-415C-8379-40BEE2528F19}"/>
              </a:ext>
            </a:extLst>
          </p:cNvPr>
          <p:cNvGrpSpPr/>
          <p:nvPr/>
        </p:nvGrpSpPr>
        <p:grpSpPr>
          <a:xfrm>
            <a:off x="9571057" y="5829511"/>
            <a:ext cx="429950" cy="475966"/>
            <a:chOff x="8828820" y="5927203"/>
            <a:chExt cx="429950" cy="47596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6A5B964-3403-41B8-B4A1-EF1B037B5553}"/>
                </a:ext>
              </a:extLst>
            </p:cNvPr>
            <p:cNvSpPr/>
            <p:nvPr/>
          </p:nvSpPr>
          <p:spPr>
            <a:xfrm>
              <a:off x="8828820" y="6227369"/>
              <a:ext cx="106654" cy="106654"/>
            </a:xfrm>
            <a:custGeom>
              <a:avLst/>
              <a:gdLst>
                <a:gd name="connsiteX0" fmla="*/ 53327 w 106654"/>
                <a:gd name="connsiteY0" fmla="*/ 13332 h 106654"/>
                <a:gd name="connsiteX1" fmla="*/ 93323 w 106654"/>
                <a:gd name="connsiteY1" fmla="*/ 53327 h 106654"/>
                <a:gd name="connsiteX2" fmla="*/ 53327 w 106654"/>
                <a:gd name="connsiteY2" fmla="*/ 93323 h 106654"/>
                <a:gd name="connsiteX3" fmla="*/ 13332 w 106654"/>
                <a:gd name="connsiteY3" fmla="*/ 53327 h 106654"/>
                <a:gd name="connsiteX4" fmla="*/ 53327 w 106654"/>
                <a:gd name="connsiteY4" fmla="*/ 13332 h 106654"/>
                <a:gd name="connsiteX5" fmla="*/ 53327 w 106654"/>
                <a:gd name="connsiteY5" fmla="*/ 0 h 106654"/>
                <a:gd name="connsiteX6" fmla="*/ 0 w 106654"/>
                <a:gd name="connsiteY6" fmla="*/ 53327 h 106654"/>
                <a:gd name="connsiteX7" fmla="*/ 53327 w 106654"/>
                <a:gd name="connsiteY7" fmla="*/ 106654 h 106654"/>
                <a:gd name="connsiteX8" fmla="*/ 106654 w 106654"/>
                <a:gd name="connsiteY8" fmla="*/ 53327 h 106654"/>
                <a:gd name="connsiteX9" fmla="*/ 53327 w 106654"/>
                <a:gd name="connsiteY9" fmla="*/ 0 h 10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654" h="106654">
                  <a:moveTo>
                    <a:pt x="53327" y="13332"/>
                  </a:moveTo>
                  <a:cubicBezTo>
                    <a:pt x="75416" y="13332"/>
                    <a:pt x="93323" y="31238"/>
                    <a:pt x="93323" y="53327"/>
                  </a:cubicBezTo>
                  <a:cubicBezTo>
                    <a:pt x="93323" y="75416"/>
                    <a:pt x="75416" y="93323"/>
                    <a:pt x="53327" y="93323"/>
                  </a:cubicBezTo>
                  <a:cubicBezTo>
                    <a:pt x="31238" y="93323"/>
                    <a:pt x="13332" y="75416"/>
                    <a:pt x="13332" y="53327"/>
                  </a:cubicBezTo>
                  <a:cubicBezTo>
                    <a:pt x="13358" y="31249"/>
                    <a:pt x="31249" y="13358"/>
                    <a:pt x="53327" y="13332"/>
                  </a:cubicBezTo>
                  <a:moveTo>
                    <a:pt x="53327" y="0"/>
                  </a:moveTo>
                  <a:cubicBezTo>
                    <a:pt x="23875" y="0"/>
                    <a:pt x="0" y="23875"/>
                    <a:pt x="0" y="53327"/>
                  </a:cubicBezTo>
                  <a:cubicBezTo>
                    <a:pt x="0" y="82779"/>
                    <a:pt x="23875" y="106654"/>
                    <a:pt x="53327" y="106654"/>
                  </a:cubicBezTo>
                  <a:cubicBezTo>
                    <a:pt x="82779" y="106654"/>
                    <a:pt x="106654" y="82779"/>
                    <a:pt x="106654" y="53327"/>
                  </a:cubicBezTo>
                  <a:cubicBezTo>
                    <a:pt x="106654" y="23875"/>
                    <a:pt x="82779" y="0"/>
                    <a:pt x="53327" y="0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5F178DB-9CCA-4005-BB82-9380B7D8E4FE}"/>
                </a:ext>
              </a:extLst>
            </p:cNvPr>
            <p:cNvSpPr/>
            <p:nvPr/>
          </p:nvSpPr>
          <p:spPr>
            <a:xfrm>
              <a:off x="9152116" y="6181774"/>
              <a:ext cx="106654" cy="106654"/>
            </a:xfrm>
            <a:custGeom>
              <a:avLst/>
              <a:gdLst>
                <a:gd name="connsiteX0" fmla="*/ 53327 w 106654"/>
                <a:gd name="connsiteY0" fmla="*/ 13332 h 106654"/>
                <a:gd name="connsiteX1" fmla="*/ 93323 w 106654"/>
                <a:gd name="connsiteY1" fmla="*/ 53327 h 106654"/>
                <a:gd name="connsiteX2" fmla="*/ 53327 w 106654"/>
                <a:gd name="connsiteY2" fmla="*/ 93323 h 106654"/>
                <a:gd name="connsiteX3" fmla="*/ 13332 w 106654"/>
                <a:gd name="connsiteY3" fmla="*/ 53327 h 106654"/>
                <a:gd name="connsiteX4" fmla="*/ 53327 w 106654"/>
                <a:gd name="connsiteY4" fmla="*/ 13332 h 106654"/>
                <a:gd name="connsiteX5" fmla="*/ 53327 w 106654"/>
                <a:gd name="connsiteY5" fmla="*/ 0 h 106654"/>
                <a:gd name="connsiteX6" fmla="*/ 0 w 106654"/>
                <a:gd name="connsiteY6" fmla="*/ 53327 h 106654"/>
                <a:gd name="connsiteX7" fmla="*/ 53327 w 106654"/>
                <a:gd name="connsiteY7" fmla="*/ 106654 h 106654"/>
                <a:gd name="connsiteX8" fmla="*/ 106654 w 106654"/>
                <a:gd name="connsiteY8" fmla="*/ 53327 h 106654"/>
                <a:gd name="connsiteX9" fmla="*/ 53327 w 106654"/>
                <a:gd name="connsiteY9" fmla="*/ 0 h 10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654" h="106654">
                  <a:moveTo>
                    <a:pt x="53327" y="13332"/>
                  </a:moveTo>
                  <a:cubicBezTo>
                    <a:pt x="75416" y="13332"/>
                    <a:pt x="93323" y="31238"/>
                    <a:pt x="93323" y="53327"/>
                  </a:cubicBezTo>
                  <a:cubicBezTo>
                    <a:pt x="93323" y="75416"/>
                    <a:pt x="75416" y="93323"/>
                    <a:pt x="53327" y="93323"/>
                  </a:cubicBezTo>
                  <a:cubicBezTo>
                    <a:pt x="31238" y="93323"/>
                    <a:pt x="13332" y="75416"/>
                    <a:pt x="13332" y="53327"/>
                  </a:cubicBezTo>
                  <a:cubicBezTo>
                    <a:pt x="13358" y="31249"/>
                    <a:pt x="31249" y="13358"/>
                    <a:pt x="53327" y="13332"/>
                  </a:cubicBezTo>
                  <a:moveTo>
                    <a:pt x="53327" y="0"/>
                  </a:moveTo>
                  <a:cubicBezTo>
                    <a:pt x="23875" y="0"/>
                    <a:pt x="0" y="23875"/>
                    <a:pt x="0" y="53327"/>
                  </a:cubicBezTo>
                  <a:cubicBezTo>
                    <a:pt x="0" y="82779"/>
                    <a:pt x="23875" y="106654"/>
                    <a:pt x="53327" y="106654"/>
                  </a:cubicBezTo>
                  <a:cubicBezTo>
                    <a:pt x="82779" y="106654"/>
                    <a:pt x="106654" y="82779"/>
                    <a:pt x="106654" y="53327"/>
                  </a:cubicBezTo>
                  <a:cubicBezTo>
                    <a:pt x="106654" y="23875"/>
                    <a:pt x="82779" y="0"/>
                    <a:pt x="53327" y="0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3927178-14DB-4263-88B5-8570C20F5880}"/>
                </a:ext>
              </a:extLst>
            </p:cNvPr>
            <p:cNvSpPr/>
            <p:nvPr/>
          </p:nvSpPr>
          <p:spPr>
            <a:xfrm>
              <a:off x="8953805" y="5927203"/>
              <a:ext cx="106654" cy="106654"/>
            </a:xfrm>
            <a:custGeom>
              <a:avLst/>
              <a:gdLst>
                <a:gd name="connsiteX0" fmla="*/ 53327 w 106654"/>
                <a:gd name="connsiteY0" fmla="*/ 13332 h 106654"/>
                <a:gd name="connsiteX1" fmla="*/ 93323 w 106654"/>
                <a:gd name="connsiteY1" fmla="*/ 53327 h 106654"/>
                <a:gd name="connsiteX2" fmla="*/ 53327 w 106654"/>
                <a:gd name="connsiteY2" fmla="*/ 93323 h 106654"/>
                <a:gd name="connsiteX3" fmla="*/ 13332 w 106654"/>
                <a:gd name="connsiteY3" fmla="*/ 53327 h 106654"/>
                <a:gd name="connsiteX4" fmla="*/ 53327 w 106654"/>
                <a:gd name="connsiteY4" fmla="*/ 13332 h 106654"/>
                <a:gd name="connsiteX5" fmla="*/ 53327 w 106654"/>
                <a:gd name="connsiteY5" fmla="*/ 0 h 106654"/>
                <a:gd name="connsiteX6" fmla="*/ 0 w 106654"/>
                <a:gd name="connsiteY6" fmla="*/ 53327 h 106654"/>
                <a:gd name="connsiteX7" fmla="*/ 53327 w 106654"/>
                <a:gd name="connsiteY7" fmla="*/ 106654 h 106654"/>
                <a:gd name="connsiteX8" fmla="*/ 106654 w 106654"/>
                <a:gd name="connsiteY8" fmla="*/ 53327 h 106654"/>
                <a:gd name="connsiteX9" fmla="*/ 53327 w 106654"/>
                <a:gd name="connsiteY9" fmla="*/ 0 h 106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654" h="106654">
                  <a:moveTo>
                    <a:pt x="53327" y="13332"/>
                  </a:moveTo>
                  <a:cubicBezTo>
                    <a:pt x="75416" y="13332"/>
                    <a:pt x="93323" y="31238"/>
                    <a:pt x="93323" y="53327"/>
                  </a:cubicBezTo>
                  <a:cubicBezTo>
                    <a:pt x="93323" y="75416"/>
                    <a:pt x="75416" y="93323"/>
                    <a:pt x="53327" y="93323"/>
                  </a:cubicBezTo>
                  <a:cubicBezTo>
                    <a:pt x="31238" y="93323"/>
                    <a:pt x="13332" y="75416"/>
                    <a:pt x="13332" y="53327"/>
                  </a:cubicBezTo>
                  <a:cubicBezTo>
                    <a:pt x="13358" y="31249"/>
                    <a:pt x="31249" y="13358"/>
                    <a:pt x="53327" y="13332"/>
                  </a:cubicBezTo>
                  <a:moveTo>
                    <a:pt x="53327" y="0"/>
                  </a:moveTo>
                  <a:cubicBezTo>
                    <a:pt x="23875" y="0"/>
                    <a:pt x="0" y="23875"/>
                    <a:pt x="0" y="53327"/>
                  </a:cubicBezTo>
                  <a:cubicBezTo>
                    <a:pt x="0" y="82779"/>
                    <a:pt x="23875" y="106654"/>
                    <a:pt x="53327" y="106654"/>
                  </a:cubicBezTo>
                  <a:cubicBezTo>
                    <a:pt x="82779" y="106654"/>
                    <a:pt x="106654" y="82779"/>
                    <a:pt x="106654" y="53327"/>
                  </a:cubicBezTo>
                  <a:cubicBezTo>
                    <a:pt x="106654" y="23875"/>
                    <a:pt x="82779" y="0"/>
                    <a:pt x="53327" y="0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98BC6BE-B22B-4307-AC71-C4C66F4FFE61}"/>
                </a:ext>
              </a:extLst>
            </p:cNvPr>
            <p:cNvSpPr/>
            <p:nvPr/>
          </p:nvSpPr>
          <p:spPr>
            <a:xfrm>
              <a:off x="9075210" y="5978094"/>
              <a:ext cx="183379" cy="169949"/>
            </a:xfrm>
            <a:custGeom>
              <a:avLst/>
              <a:gdLst>
                <a:gd name="connsiteX0" fmla="*/ 180113 w 183379"/>
                <a:gd name="connsiteY0" fmla="*/ 98598 h 169949"/>
                <a:gd name="connsiteX1" fmla="*/ 170981 w 183379"/>
                <a:gd name="connsiteY1" fmla="*/ 100938 h 169949"/>
                <a:gd name="connsiteX2" fmla="*/ 170981 w 183379"/>
                <a:gd name="connsiteY2" fmla="*/ 100938 h 169949"/>
                <a:gd name="connsiteX3" fmla="*/ 145317 w 183379"/>
                <a:gd name="connsiteY3" fmla="*/ 144267 h 169949"/>
                <a:gd name="connsiteX4" fmla="*/ 145197 w 183379"/>
                <a:gd name="connsiteY4" fmla="*/ 144267 h 169949"/>
                <a:gd name="connsiteX5" fmla="*/ 14073 w 183379"/>
                <a:gd name="connsiteY5" fmla="*/ 1896 h 169949"/>
                <a:gd name="connsiteX6" fmla="*/ 8606 w 183379"/>
                <a:gd name="connsiteY6" fmla="*/ 290 h 169949"/>
                <a:gd name="connsiteX7" fmla="*/ 290 w 183379"/>
                <a:gd name="connsiteY7" fmla="*/ 4729 h 169949"/>
                <a:gd name="connsiteX8" fmla="*/ 4729 w 183379"/>
                <a:gd name="connsiteY8" fmla="*/ 13045 h 169949"/>
                <a:gd name="connsiteX9" fmla="*/ 5027 w 183379"/>
                <a:gd name="connsiteY9" fmla="*/ 13128 h 169949"/>
                <a:gd name="connsiteX10" fmla="*/ 10106 w 183379"/>
                <a:gd name="connsiteY10" fmla="*/ 14628 h 169949"/>
                <a:gd name="connsiteX11" fmla="*/ 132759 w 183379"/>
                <a:gd name="connsiteY11" fmla="*/ 150046 h 169949"/>
                <a:gd name="connsiteX12" fmla="*/ 132659 w 183379"/>
                <a:gd name="connsiteY12" fmla="*/ 150119 h 169949"/>
                <a:gd name="connsiteX13" fmla="*/ 86151 w 183379"/>
                <a:gd name="connsiteY13" fmla="*/ 122576 h 169949"/>
                <a:gd name="connsiteX14" fmla="*/ 77059 w 183379"/>
                <a:gd name="connsiteY14" fmla="*/ 125067 h 169949"/>
                <a:gd name="connsiteX15" fmla="*/ 79352 w 183379"/>
                <a:gd name="connsiteY15" fmla="*/ 134041 h 169949"/>
                <a:gd name="connsiteX16" fmla="*/ 138411 w 183379"/>
                <a:gd name="connsiteY16" fmla="*/ 169017 h 169949"/>
                <a:gd name="connsiteX17" fmla="*/ 143458 w 183379"/>
                <a:gd name="connsiteY17" fmla="*/ 169744 h 169949"/>
                <a:gd name="connsiteX18" fmla="*/ 147544 w 183379"/>
                <a:gd name="connsiteY18" fmla="*/ 166684 h 169949"/>
                <a:gd name="connsiteX19" fmla="*/ 182446 w 183379"/>
                <a:gd name="connsiteY19" fmla="*/ 107731 h 169949"/>
                <a:gd name="connsiteX20" fmla="*/ 180113 w 183379"/>
                <a:gd name="connsiteY20" fmla="*/ 98598 h 169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3379" h="169949">
                  <a:moveTo>
                    <a:pt x="180113" y="98598"/>
                  </a:moveTo>
                  <a:cubicBezTo>
                    <a:pt x="176946" y="96723"/>
                    <a:pt x="172857" y="97770"/>
                    <a:pt x="170981" y="100938"/>
                  </a:cubicBezTo>
                  <a:cubicBezTo>
                    <a:pt x="170981" y="100938"/>
                    <a:pt x="170981" y="100938"/>
                    <a:pt x="170981" y="100938"/>
                  </a:cubicBezTo>
                  <a:lnTo>
                    <a:pt x="145317" y="144267"/>
                  </a:lnTo>
                  <a:cubicBezTo>
                    <a:pt x="145271" y="144340"/>
                    <a:pt x="145217" y="144333"/>
                    <a:pt x="145197" y="144267"/>
                  </a:cubicBezTo>
                  <a:cubicBezTo>
                    <a:pt x="129869" y="76894"/>
                    <a:pt x="79960" y="22704"/>
                    <a:pt x="14073" y="1896"/>
                  </a:cubicBezTo>
                  <a:cubicBezTo>
                    <a:pt x="12266" y="1336"/>
                    <a:pt x="10440" y="796"/>
                    <a:pt x="8606" y="290"/>
                  </a:cubicBezTo>
                  <a:cubicBezTo>
                    <a:pt x="5084" y="-781"/>
                    <a:pt x="1361" y="1206"/>
                    <a:pt x="290" y="4729"/>
                  </a:cubicBezTo>
                  <a:cubicBezTo>
                    <a:pt x="-781" y="8251"/>
                    <a:pt x="1207" y="11975"/>
                    <a:pt x="4729" y="13045"/>
                  </a:cubicBezTo>
                  <a:cubicBezTo>
                    <a:pt x="4828" y="13075"/>
                    <a:pt x="4927" y="13103"/>
                    <a:pt x="5027" y="13128"/>
                  </a:cubicBezTo>
                  <a:cubicBezTo>
                    <a:pt x="6733" y="13604"/>
                    <a:pt x="8427" y="14104"/>
                    <a:pt x="10106" y="14628"/>
                  </a:cubicBezTo>
                  <a:cubicBezTo>
                    <a:pt x="72438" y="34317"/>
                    <a:pt x="119318" y="86075"/>
                    <a:pt x="132759" y="150046"/>
                  </a:cubicBezTo>
                  <a:cubicBezTo>
                    <a:pt x="132759" y="150126"/>
                    <a:pt x="132759" y="150159"/>
                    <a:pt x="132659" y="150119"/>
                  </a:cubicBezTo>
                  <a:lnTo>
                    <a:pt x="86151" y="122576"/>
                  </a:lnTo>
                  <a:cubicBezTo>
                    <a:pt x="82953" y="120753"/>
                    <a:pt x="78882" y="121868"/>
                    <a:pt x="77059" y="125067"/>
                  </a:cubicBezTo>
                  <a:cubicBezTo>
                    <a:pt x="75281" y="128188"/>
                    <a:pt x="76295" y="132156"/>
                    <a:pt x="79352" y="134041"/>
                  </a:cubicBezTo>
                  <a:lnTo>
                    <a:pt x="138411" y="169017"/>
                  </a:lnTo>
                  <a:cubicBezTo>
                    <a:pt x="139931" y="169918"/>
                    <a:pt x="141746" y="170180"/>
                    <a:pt x="143458" y="169744"/>
                  </a:cubicBezTo>
                  <a:cubicBezTo>
                    <a:pt x="145171" y="169306"/>
                    <a:pt x="146642" y="168206"/>
                    <a:pt x="147544" y="166684"/>
                  </a:cubicBezTo>
                  <a:lnTo>
                    <a:pt x="182446" y="107731"/>
                  </a:lnTo>
                  <a:cubicBezTo>
                    <a:pt x="184324" y="104564"/>
                    <a:pt x="183279" y="100476"/>
                    <a:pt x="180113" y="98598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E638722-C182-48ED-AD31-F999C395F56F}"/>
                </a:ext>
              </a:extLst>
            </p:cNvPr>
            <p:cNvSpPr/>
            <p:nvPr/>
          </p:nvSpPr>
          <p:spPr>
            <a:xfrm>
              <a:off x="8952875" y="6291515"/>
              <a:ext cx="216440" cy="111654"/>
            </a:xfrm>
            <a:custGeom>
              <a:avLst/>
              <a:gdLst>
                <a:gd name="connsiteX0" fmla="*/ 214519 w 216440"/>
                <a:gd name="connsiteY0" fmla="*/ 2006 h 111654"/>
                <a:gd name="connsiteX1" fmla="*/ 205092 w 216440"/>
                <a:gd name="connsiteY1" fmla="*/ 1900 h 111654"/>
                <a:gd name="connsiteX2" fmla="*/ 205086 w 216440"/>
                <a:gd name="connsiteY2" fmla="*/ 1906 h 111654"/>
                <a:gd name="connsiteX3" fmla="*/ 201247 w 216440"/>
                <a:gd name="connsiteY3" fmla="*/ 5559 h 111654"/>
                <a:gd name="connsiteX4" fmla="*/ 22647 w 216440"/>
                <a:gd name="connsiteY4" fmla="*/ 44061 h 111654"/>
                <a:gd name="connsiteX5" fmla="*/ 22647 w 216440"/>
                <a:gd name="connsiteY5" fmla="*/ 43941 h 111654"/>
                <a:gd name="connsiteX6" fmla="*/ 69762 w 216440"/>
                <a:gd name="connsiteY6" fmla="*/ 17431 h 111654"/>
                <a:gd name="connsiteX7" fmla="*/ 72302 w 216440"/>
                <a:gd name="connsiteY7" fmla="*/ 8352 h 111654"/>
                <a:gd name="connsiteX8" fmla="*/ 63223 w 216440"/>
                <a:gd name="connsiteY8" fmla="*/ 5812 h 111654"/>
                <a:gd name="connsiteX9" fmla="*/ 3403 w 216440"/>
                <a:gd name="connsiteY9" fmla="*/ 39475 h 111654"/>
                <a:gd name="connsiteX10" fmla="*/ 855 w 216440"/>
                <a:gd name="connsiteY10" fmla="*/ 48551 h 111654"/>
                <a:gd name="connsiteX11" fmla="*/ 857 w 216440"/>
                <a:gd name="connsiteY11" fmla="*/ 48554 h 111654"/>
                <a:gd name="connsiteX12" fmla="*/ 34453 w 216440"/>
                <a:gd name="connsiteY12" fmla="*/ 108253 h 111654"/>
                <a:gd name="connsiteX13" fmla="*/ 43535 w 216440"/>
                <a:gd name="connsiteY13" fmla="*/ 110796 h 111654"/>
                <a:gd name="connsiteX14" fmla="*/ 46078 w 216440"/>
                <a:gd name="connsiteY14" fmla="*/ 101714 h 111654"/>
                <a:gd name="connsiteX15" fmla="*/ 21414 w 216440"/>
                <a:gd name="connsiteY15" fmla="*/ 57839 h 111654"/>
                <a:gd name="connsiteX16" fmla="*/ 21488 w 216440"/>
                <a:gd name="connsiteY16" fmla="*/ 57746 h 111654"/>
                <a:gd name="connsiteX17" fmla="*/ 78688 w 216440"/>
                <a:gd name="connsiteY17" fmla="*/ 66472 h 111654"/>
                <a:gd name="connsiteX18" fmla="*/ 210339 w 216440"/>
                <a:gd name="connsiteY18" fmla="*/ 15351 h 111654"/>
                <a:gd name="connsiteX19" fmla="*/ 214459 w 216440"/>
                <a:gd name="connsiteY19" fmla="*/ 11431 h 111654"/>
                <a:gd name="connsiteX20" fmla="*/ 214519 w 216440"/>
                <a:gd name="connsiteY20" fmla="*/ 2006 h 1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6440" h="111654">
                  <a:moveTo>
                    <a:pt x="214519" y="2006"/>
                  </a:moveTo>
                  <a:cubicBezTo>
                    <a:pt x="211945" y="-627"/>
                    <a:pt x="207725" y="-674"/>
                    <a:pt x="205092" y="1900"/>
                  </a:cubicBezTo>
                  <a:cubicBezTo>
                    <a:pt x="205090" y="1902"/>
                    <a:pt x="205088" y="1904"/>
                    <a:pt x="205086" y="1906"/>
                  </a:cubicBezTo>
                  <a:cubicBezTo>
                    <a:pt x="203820" y="3139"/>
                    <a:pt x="202547" y="4359"/>
                    <a:pt x="201247" y="5559"/>
                  </a:cubicBezTo>
                  <a:cubicBezTo>
                    <a:pt x="153028" y="49690"/>
                    <a:pt x="84766" y="64405"/>
                    <a:pt x="22647" y="44061"/>
                  </a:cubicBezTo>
                  <a:cubicBezTo>
                    <a:pt x="22567" y="44061"/>
                    <a:pt x="22561" y="43981"/>
                    <a:pt x="22647" y="43941"/>
                  </a:cubicBezTo>
                  <a:lnTo>
                    <a:pt x="69762" y="17431"/>
                  </a:lnTo>
                  <a:cubicBezTo>
                    <a:pt x="72970" y="15625"/>
                    <a:pt x="74107" y="11560"/>
                    <a:pt x="72302" y="8352"/>
                  </a:cubicBezTo>
                  <a:cubicBezTo>
                    <a:pt x="70496" y="5143"/>
                    <a:pt x="66431" y="4006"/>
                    <a:pt x="63223" y="5812"/>
                  </a:cubicBezTo>
                  <a:lnTo>
                    <a:pt x="3403" y="39475"/>
                  </a:lnTo>
                  <a:cubicBezTo>
                    <a:pt x="193" y="41277"/>
                    <a:pt x="-948" y="45341"/>
                    <a:pt x="855" y="48551"/>
                  </a:cubicBezTo>
                  <a:cubicBezTo>
                    <a:pt x="855" y="48552"/>
                    <a:pt x="856" y="48553"/>
                    <a:pt x="857" y="48554"/>
                  </a:cubicBezTo>
                  <a:lnTo>
                    <a:pt x="34453" y="108253"/>
                  </a:lnTo>
                  <a:cubicBezTo>
                    <a:pt x="36258" y="111464"/>
                    <a:pt x="40325" y="112602"/>
                    <a:pt x="43535" y="110796"/>
                  </a:cubicBezTo>
                  <a:cubicBezTo>
                    <a:pt x="46745" y="108991"/>
                    <a:pt x="47884" y="104924"/>
                    <a:pt x="46078" y="101714"/>
                  </a:cubicBezTo>
                  <a:lnTo>
                    <a:pt x="21414" y="57839"/>
                  </a:lnTo>
                  <a:cubicBezTo>
                    <a:pt x="21374" y="57759"/>
                    <a:pt x="21414" y="57719"/>
                    <a:pt x="21488" y="57746"/>
                  </a:cubicBezTo>
                  <a:cubicBezTo>
                    <a:pt x="40003" y="63529"/>
                    <a:pt x="59289" y="66471"/>
                    <a:pt x="78688" y="66472"/>
                  </a:cubicBezTo>
                  <a:cubicBezTo>
                    <a:pt x="127427" y="66532"/>
                    <a:pt x="174412" y="48287"/>
                    <a:pt x="210339" y="15351"/>
                  </a:cubicBezTo>
                  <a:cubicBezTo>
                    <a:pt x="211732" y="14071"/>
                    <a:pt x="213099" y="12758"/>
                    <a:pt x="214459" y="11431"/>
                  </a:cubicBezTo>
                  <a:cubicBezTo>
                    <a:pt x="217078" y="8845"/>
                    <a:pt x="217104" y="4625"/>
                    <a:pt x="214519" y="2006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91F76AF-D1C4-4236-B71D-A59AAD1C7501}"/>
                </a:ext>
              </a:extLst>
            </p:cNvPr>
            <p:cNvSpPr/>
            <p:nvPr/>
          </p:nvSpPr>
          <p:spPr>
            <a:xfrm>
              <a:off x="8838827" y="6008234"/>
              <a:ext cx="87154" cy="209282"/>
            </a:xfrm>
            <a:custGeom>
              <a:avLst/>
              <a:gdLst>
                <a:gd name="connsiteX0" fmla="*/ 85235 w 87154"/>
                <a:gd name="connsiteY0" fmla="*/ 2760 h 209282"/>
                <a:gd name="connsiteX1" fmla="*/ 80569 w 87154"/>
                <a:gd name="connsiteY1" fmla="*/ 760 h 209282"/>
                <a:gd name="connsiteX2" fmla="*/ 12064 w 87154"/>
                <a:gd name="connsiteY2" fmla="*/ 0 h 209282"/>
                <a:gd name="connsiteX3" fmla="*/ 11990 w 87154"/>
                <a:gd name="connsiteY3" fmla="*/ 0 h 209282"/>
                <a:gd name="connsiteX4" fmla="*/ 5288 w 87154"/>
                <a:gd name="connsiteY4" fmla="*/ 6629 h 209282"/>
                <a:gd name="connsiteX5" fmla="*/ 11917 w 87154"/>
                <a:gd name="connsiteY5" fmla="*/ 13332 h 209282"/>
                <a:gd name="connsiteX6" fmla="*/ 62284 w 87154"/>
                <a:gd name="connsiteY6" fmla="*/ 13892 h 209282"/>
                <a:gd name="connsiteX7" fmla="*/ 62324 w 87154"/>
                <a:gd name="connsiteY7" fmla="*/ 14005 h 209282"/>
                <a:gd name="connsiteX8" fmla="*/ 4598 w 87154"/>
                <a:gd name="connsiteY8" fmla="*/ 198737 h 209282"/>
                <a:gd name="connsiteX9" fmla="*/ 5931 w 87154"/>
                <a:gd name="connsiteY9" fmla="*/ 204283 h 209282"/>
                <a:gd name="connsiteX10" fmla="*/ 12377 w 87154"/>
                <a:gd name="connsiteY10" fmla="*/ 209283 h 209282"/>
                <a:gd name="connsiteX11" fmla="*/ 14050 w 87154"/>
                <a:gd name="connsiteY11" fmla="*/ 209069 h 209282"/>
                <a:gd name="connsiteX12" fmla="*/ 18836 w 87154"/>
                <a:gd name="connsiteY12" fmla="*/ 200950 h 209282"/>
                <a:gd name="connsiteX13" fmla="*/ 17596 w 87154"/>
                <a:gd name="connsiteY13" fmla="*/ 195811 h 209282"/>
                <a:gd name="connsiteX14" fmla="*/ 73543 w 87154"/>
                <a:gd name="connsiteY14" fmla="*/ 21884 h 209282"/>
                <a:gd name="connsiteX15" fmla="*/ 73656 w 87154"/>
                <a:gd name="connsiteY15" fmla="*/ 21938 h 209282"/>
                <a:gd name="connsiteX16" fmla="*/ 73063 w 87154"/>
                <a:gd name="connsiteY16" fmla="*/ 75991 h 209282"/>
                <a:gd name="connsiteX17" fmla="*/ 79655 w 87154"/>
                <a:gd name="connsiteY17" fmla="*/ 82731 h 209282"/>
                <a:gd name="connsiteX18" fmla="*/ 79656 w 87154"/>
                <a:gd name="connsiteY18" fmla="*/ 82731 h 209282"/>
                <a:gd name="connsiteX19" fmla="*/ 79729 w 87154"/>
                <a:gd name="connsiteY19" fmla="*/ 82731 h 209282"/>
                <a:gd name="connsiteX20" fmla="*/ 86395 w 87154"/>
                <a:gd name="connsiteY20" fmla="*/ 76138 h 209282"/>
                <a:gd name="connsiteX21" fmla="*/ 87155 w 87154"/>
                <a:gd name="connsiteY21" fmla="*/ 7479 h 209282"/>
                <a:gd name="connsiteX22" fmla="*/ 85235 w 87154"/>
                <a:gd name="connsiteY22" fmla="*/ 2760 h 209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154" h="209282">
                  <a:moveTo>
                    <a:pt x="85235" y="2760"/>
                  </a:moveTo>
                  <a:cubicBezTo>
                    <a:pt x="84005" y="1504"/>
                    <a:pt x="82327" y="785"/>
                    <a:pt x="80569" y="760"/>
                  </a:cubicBezTo>
                  <a:lnTo>
                    <a:pt x="12064" y="0"/>
                  </a:lnTo>
                  <a:lnTo>
                    <a:pt x="11990" y="0"/>
                  </a:lnTo>
                  <a:cubicBezTo>
                    <a:pt x="8309" y="-20"/>
                    <a:pt x="5308" y="2948"/>
                    <a:pt x="5288" y="6629"/>
                  </a:cubicBezTo>
                  <a:cubicBezTo>
                    <a:pt x="5268" y="10311"/>
                    <a:pt x="8235" y="13312"/>
                    <a:pt x="11917" y="13332"/>
                  </a:cubicBezTo>
                  <a:lnTo>
                    <a:pt x="62284" y="13892"/>
                  </a:lnTo>
                  <a:cubicBezTo>
                    <a:pt x="62371" y="13892"/>
                    <a:pt x="62391" y="13945"/>
                    <a:pt x="62324" y="14005"/>
                  </a:cubicBezTo>
                  <a:cubicBezTo>
                    <a:pt x="11646" y="60964"/>
                    <a:pt x="-10327" y="131278"/>
                    <a:pt x="4598" y="198737"/>
                  </a:cubicBezTo>
                  <a:cubicBezTo>
                    <a:pt x="5011" y="200590"/>
                    <a:pt x="5456" y="202439"/>
                    <a:pt x="5931" y="204283"/>
                  </a:cubicBezTo>
                  <a:cubicBezTo>
                    <a:pt x="6690" y="207223"/>
                    <a:pt x="9340" y="209279"/>
                    <a:pt x="12377" y="209283"/>
                  </a:cubicBezTo>
                  <a:cubicBezTo>
                    <a:pt x="12941" y="209283"/>
                    <a:pt x="13504" y="209212"/>
                    <a:pt x="14050" y="209069"/>
                  </a:cubicBezTo>
                  <a:cubicBezTo>
                    <a:pt x="17613" y="208148"/>
                    <a:pt x="19755" y="204514"/>
                    <a:pt x="18836" y="200950"/>
                  </a:cubicBezTo>
                  <a:cubicBezTo>
                    <a:pt x="18391" y="199244"/>
                    <a:pt x="17978" y="197531"/>
                    <a:pt x="17596" y="195811"/>
                  </a:cubicBezTo>
                  <a:cubicBezTo>
                    <a:pt x="3482" y="131987"/>
                    <a:pt x="24866" y="65511"/>
                    <a:pt x="73543" y="21884"/>
                  </a:cubicBezTo>
                  <a:cubicBezTo>
                    <a:pt x="73610" y="21831"/>
                    <a:pt x="73663" y="21884"/>
                    <a:pt x="73656" y="21938"/>
                  </a:cubicBezTo>
                  <a:lnTo>
                    <a:pt x="73063" y="75991"/>
                  </a:lnTo>
                  <a:cubicBezTo>
                    <a:pt x="73022" y="79673"/>
                    <a:pt x="75973" y="82690"/>
                    <a:pt x="79655" y="82731"/>
                  </a:cubicBezTo>
                  <a:cubicBezTo>
                    <a:pt x="79655" y="82731"/>
                    <a:pt x="79656" y="82731"/>
                    <a:pt x="79656" y="82731"/>
                  </a:cubicBezTo>
                  <a:lnTo>
                    <a:pt x="79729" y="82731"/>
                  </a:lnTo>
                  <a:cubicBezTo>
                    <a:pt x="83382" y="82731"/>
                    <a:pt x="86355" y="79791"/>
                    <a:pt x="86395" y="76138"/>
                  </a:cubicBezTo>
                  <a:lnTo>
                    <a:pt x="87155" y="7479"/>
                  </a:lnTo>
                  <a:cubicBezTo>
                    <a:pt x="87165" y="5714"/>
                    <a:pt x="86475" y="4017"/>
                    <a:pt x="85235" y="2760"/>
                  </a:cubicBezTo>
                  <a:close/>
                </a:path>
              </a:pathLst>
            </a:custGeom>
            <a:solidFill>
              <a:srgbClr val="000000"/>
            </a:solidFill>
            <a:ln w="66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69" name="Group 1068">
            <a:extLst>
              <a:ext uri="{FF2B5EF4-FFF2-40B4-BE49-F238E27FC236}">
                <a16:creationId xmlns:a16="http://schemas.microsoft.com/office/drawing/2014/main" id="{2E512CF3-AC96-41D9-9CF2-CDDBBA67BD01}"/>
              </a:ext>
            </a:extLst>
          </p:cNvPr>
          <p:cNvGrpSpPr/>
          <p:nvPr/>
        </p:nvGrpSpPr>
        <p:grpSpPr>
          <a:xfrm>
            <a:off x="8714525" y="2774253"/>
            <a:ext cx="614362" cy="680115"/>
            <a:chOff x="8714525" y="2774253"/>
            <a:chExt cx="614362" cy="680115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CB90D38-3521-4782-9EB2-28527D454908}"/>
                </a:ext>
              </a:extLst>
            </p:cNvPr>
            <p:cNvSpPr/>
            <p:nvPr/>
          </p:nvSpPr>
          <p:spPr>
            <a:xfrm>
              <a:off x="8714525" y="3203163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2161242-7193-4D3E-9F2A-586CC94110F5}"/>
                </a:ext>
              </a:extLst>
            </p:cNvPr>
            <p:cNvSpPr/>
            <p:nvPr/>
          </p:nvSpPr>
          <p:spPr>
            <a:xfrm>
              <a:off x="9176487" y="3138012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8550A3E-F99B-4EBD-8253-71A2B82E2CB9}"/>
                </a:ext>
              </a:extLst>
            </p:cNvPr>
            <p:cNvSpPr/>
            <p:nvPr/>
          </p:nvSpPr>
          <p:spPr>
            <a:xfrm>
              <a:off x="8893118" y="2774253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4123555-FF56-435F-B3D3-7BE0D2393E57}"/>
                </a:ext>
              </a:extLst>
            </p:cNvPr>
            <p:cNvSpPr/>
            <p:nvPr/>
          </p:nvSpPr>
          <p:spPr>
            <a:xfrm>
              <a:off x="9066596" y="2846972"/>
              <a:ext cx="262033" cy="242843"/>
            </a:xfrm>
            <a:custGeom>
              <a:avLst/>
              <a:gdLst>
                <a:gd name="connsiteX0" fmla="*/ 257367 w 262033"/>
                <a:gd name="connsiteY0" fmla="*/ 140889 h 242843"/>
                <a:gd name="connsiteX1" fmla="*/ 244317 w 262033"/>
                <a:gd name="connsiteY1" fmla="*/ 144232 h 242843"/>
                <a:gd name="connsiteX2" fmla="*/ 244317 w 262033"/>
                <a:gd name="connsiteY2" fmla="*/ 144232 h 242843"/>
                <a:gd name="connsiteX3" fmla="*/ 207646 w 262033"/>
                <a:gd name="connsiteY3" fmla="*/ 206145 h 242843"/>
                <a:gd name="connsiteX4" fmla="*/ 207475 w 262033"/>
                <a:gd name="connsiteY4" fmla="*/ 206145 h 242843"/>
                <a:gd name="connsiteX5" fmla="*/ 20108 w 262033"/>
                <a:gd name="connsiteY5" fmla="*/ 2710 h 242843"/>
                <a:gd name="connsiteX6" fmla="*/ 12298 w 262033"/>
                <a:gd name="connsiteY6" fmla="*/ 414 h 242843"/>
                <a:gd name="connsiteX7" fmla="*/ 415 w 262033"/>
                <a:gd name="connsiteY7" fmla="*/ 6757 h 242843"/>
                <a:gd name="connsiteX8" fmla="*/ 6757 w 262033"/>
                <a:gd name="connsiteY8" fmla="*/ 18640 h 242843"/>
                <a:gd name="connsiteX9" fmla="*/ 7183 w 262033"/>
                <a:gd name="connsiteY9" fmla="*/ 18759 h 242843"/>
                <a:gd name="connsiteX10" fmla="*/ 14441 w 262033"/>
                <a:gd name="connsiteY10" fmla="*/ 20902 h 242843"/>
                <a:gd name="connsiteX11" fmla="*/ 189701 w 262033"/>
                <a:gd name="connsiteY11" fmla="*/ 214403 h 242843"/>
                <a:gd name="connsiteX12" fmla="*/ 189558 w 262033"/>
                <a:gd name="connsiteY12" fmla="*/ 214508 h 242843"/>
                <a:gd name="connsiteX13" fmla="*/ 123102 w 262033"/>
                <a:gd name="connsiteY13" fmla="*/ 175150 h 242843"/>
                <a:gd name="connsiteX14" fmla="*/ 110111 w 262033"/>
                <a:gd name="connsiteY14" fmla="*/ 178710 h 242843"/>
                <a:gd name="connsiteX15" fmla="*/ 113387 w 262033"/>
                <a:gd name="connsiteY15" fmla="*/ 191533 h 242843"/>
                <a:gd name="connsiteX16" fmla="*/ 197778 w 262033"/>
                <a:gd name="connsiteY16" fmla="*/ 241511 h 242843"/>
                <a:gd name="connsiteX17" fmla="*/ 204989 w 262033"/>
                <a:gd name="connsiteY17" fmla="*/ 242549 h 242843"/>
                <a:gd name="connsiteX18" fmla="*/ 210828 w 262033"/>
                <a:gd name="connsiteY18" fmla="*/ 238177 h 242843"/>
                <a:gd name="connsiteX19" fmla="*/ 260700 w 262033"/>
                <a:gd name="connsiteY19" fmla="*/ 153938 h 242843"/>
                <a:gd name="connsiteX20" fmla="*/ 257367 w 262033"/>
                <a:gd name="connsiteY20" fmla="*/ 140889 h 2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2033" h="242843">
                  <a:moveTo>
                    <a:pt x="257367" y="140889"/>
                  </a:moveTo>
                  <a:cubicBezTo>
                    <a:pt x="252840" y="138209"/>
                    <a:pt x="246998" y="139705"/>
                    <a:pt x="244317" y="144232"/>
                  </a:cubicBezTo>
                  <a:cubicBezTo>
                    <a:pt x="244317" y="144232"/>
                    <a:pt x="244317" y="144232"/>
                    <a:pt x="244317" y="144232"/>
                  </a:cubicBezTo>
                  <a:lnTo>
                    <a:pt x="207646" y="206145"/>
                  </a:lnTo>
                  <a:cubicBezTo>
                    <a:pt x="207579" y="206249"/>
                    <a:pt x="207503" y="206240"/>
                    <a:pt x="207475" y="206145"/>
                  </a:cubicBezTo>
                  <a:cubicBezTo>
                    <a:pt x="185572" y="109875"/>
                    <a:pt x="114255" y="32442"/>
                    <a:pt x="20108" y="2710"/>
                  </a:cubicBezTo>
                  <a:cubicBezTo>
                    <a:pt x="17527" y="1910"/>
                    <a:pt x="14917" y="1138"/>
                    <a:pt x="12298" y="414"/>
                  </a:cubicBezTo>
                  <a:cubicBezTo>
                    <a:pt x="7265" y="-1116"/>
                    <a:pt x="1944" y="1724"/>
                    <a:pt x="415" y="6757"/>
                  </a:cubicBezTo>
                  <a:cubicBezTo>
                    <a:pt x="-1116" y="11790"/>
                    <a:pt x="1724" y="17111"/>
                    <a:pt x="6757" y="18640"/>
                  </a:cubicBezTo>
                  <a:cubicBezTo>
                    <a:pt x="6898" y="18683"/>
                    <a:pt x="7040" y="18723"/>
                    <a:pt x="7183" y="18759"/>
                  </a:cubicBezTo>
                  <a:cubicBezTo>
                    <a:pt x="9621" y="19438"/>
                    <a:pt x="12041" y="20153"/>
                    <a:pt x="14441" y="20902"/>
                  </a:cubicBezTo>
                  <a:cubicBezTo>
                    <a:pt x="103508" y="49036"/>
                    <a:pt x="170496" y="122994"/>
                    <a:pt x="189701" y="214403"/>
                  </a:cubicBezTo>
                  <a:cubicBezTo>
                    <a:pt x="189701" y="214517"/>
                    <a:pt x="189701" y="214565"/>
                    <a:pt x="189558" y="214508"/>
                  </a:cubicBezTo>
                  <a:lnTo>
                    <a:pt x="123102" y="175150"/>
                  </a:lnTo>
                  <a:cubicBezTo>
                    <a:pt x="118532" y="172546"/>
                    <a:pt x="112715" y="174140"/>
                    <a:pt x="110111" y="178710"/>
                  </a:cubicBezTo>
                  <a:cubicBezTo>
                    <a:pt x="107570" y="183169"/>
                    <a:pt x="109019" y="188840"/>
                    <a:pt x="113387" y="191533"/>
                  </a:cubicBezTo>
                  <a:lnTo>
                    <a:pt x="197778" y="241511"/>
                  </a:lnTo>
                  <a:cubicBezTo>
                    <a:pt x="199949" y="242799"/>
                    <a:pt x="202543" y="243172"/>
                    <a:pt x="204989" y="242549"/>
                  </a:cubicBezTo>
                  <a:cubicBezTo>
                    <a:pt x="207438" y="241924"/>
                    <a:pt x="209539" y="240352"/>
                    <a:pt x="210828" y="238177"/>
                  </a:cubicBezTo>
                  <a:lnTo>
                    <a:pt x="260700" y="153938"/>
                  </a:lnTo>
                  <a:cubicBezTo>
                    <a:pt x="263383" y="149414"/>
                    <a:pt x="261890" y="143572"/>
                    <a:pt x="257367" y="14088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D7AAA3D-A16F-4A53-A5F1-92868F8F1E35}"/>
                </a:ext>
              </a:extLst>
            </p:cNvPr>
            <p:cNvSpPr/>
            <p:nvPr/>
          </p:nvSpPr>
          <p:spPr>
            <a:xfrm>
              <a:off x="8891790" y="3294824"/>
              <a:ext cx="309275" cy="159544"/>
            </a:xfrm>
            <a:custGeom>
              <a:avLst/>
              <a:gdLst>
                <a:gd name="connsiteX0" fmla="*/ 306529 w 309275"/>
                <a:gd name="connsiteY0" fmla="*/ 2866 h 159544"/>
                <a:gd name="connsiteX1" fmla="*/ 293059 w 309275"/>
                <a:gd name="connsiteY1" fmla="*/ 2715 h 159544"/>
                <a:gd name="connsiteX2" fmla="*/ 293051 w 309275"/>
                <a:gd name="connsiteY2" fmla="*/ 2723 h 159544"/>
                <a:gd name="connsiteX3" fmla="*/ 287565 w 309275"/>
                <a:gd name="connsiteY3" fmla="*/ 7943 h 159544"/>
                <a:gd name="connsiteX4" fmla="*/ 32361 w 309275"/>
                <a:gd name="connsiteY4" fmla="*/ 62959 h 159544"/>
                <a:gd name="connsiteX5" fmla="*/ 32361 w 309275"/>
                <a:gd name="connsiteY5" fmla="*/ 62788 h 159544"/>
                <a:gd name="connsiteX6" fmla="*/ 99684 w 309275"/>
                <a:gd name="connsiteY6" fmla="*/ 24907 h 159544"/>
                <a:gd name="connsiteX7" fmla="*/ 103313 w 309275"/>
                <a:gd name="connsiteY7" fmla="*/ 11934 h 159544"/>
                <a:gd name="connsiteX8" fmla="*/ 90340 w 309275"/>
                <a:gd name="connsiteY8" fmla="*/ 8305 h 159544"/>
                <a:gd name="connsiteX9" fmla="*/ 4862 w 309275"/>
                <a:gd name="connsiteY9" fmla="*/ 56406 h 159544"/>
                <a:gd name="connsiteX10" fmla="*/ 1222 w 309275"/>
                <a:gd name="connsiteY10" fmla="*/ 69375 h 159544"/>
                <a:gd name="connsiteX11" fmla="*/ 1224 w 309275"/>
                <a:gd name="connsiteY11" fmla="*/ 69379 h 159544"/>
                <a:gd name="connsiteX12" fmla="*/ 49230 w 309275"/>
                <a:gd name="connsiteY12" fmla="*/ 154685 h 159544"/>
                <a:gd name="connsiteX13" fmla="*/ 62208 w 309275"/>
                <a:gd name="connsiteY13" fmla="*/ 158319 h 159544"/>
                <a:gd name="connsiteX14" fmla="*/ 65842 w 309275"/>
                <a:gd name="connsiteY14" fmla="*/ 145341 h 159544"/>
                <a:gd name="connsiteX15" fmla="*/ 30599 w 309275"/>
                <a:gd name="connsiteY15" fmla="*/ 82647 h 159544"/>
                <a:gd name="connsiteX16" fmla="*/ 30704 w 309275"/>
                <a:gd name="connsiteY16" fmla="*/ 82514 h 159544"/>
                <a:gd name="connsiteX17" fmla="*/ 112438 w 309275"/>
                <a:gd name="connsiteY17" fmla="*/ 94982 h 159544"/>
                <a:gd name="connsiteX18" fmla="*/ 300557 w 309275"/>
                <a:gd name="connsiteY18" fmla="*/ 21935 h 159544"/>
                <a:gd name="connsiteX19" fmla="*/ 306443 w 309275"/>
                <a:gd name="connsiteY19" fmla="*/ 16334 h 159544"/>
                <a:gd name="connsiteX20" fmla="*/ 306529 w 309275"/>
                <a:gd name="connsiteY20" fmla="*/ 2866 h 15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275" h="159544">
                  <a:moveTo>
                    <a:pt x="306529" y="2866"/>
                  </a:moveTo>
                  <a:cubicBezTo>
                    <a:pt x="302851" y="-895"/>
                    <a:pt x="296821" y="-963"/>
                    <a:pt x="293059" y="2715"/>
                  </a:cubicBezTo>
                  <a:cubicBezTo>
                    <a:pt x="293057" y="2717"/>
                    <a:pt x="293054" y="2720"/>
                    <a:pt x="293051" y="2723"/>
                  </a:cubicBezTo>
                  <a:cubicBezTo>
                    <a:pt x="291241" y="4485"/>
                    <a:pt x="289422" y="6228"/>
                    <a:pt x="287565" y="7943"/>
                  </a:cubicBezTo>
                  <a:cubicBezTo>
                    <a:pt x="218664" y="71002"/>
                    <a:pt x="121124" y="92030"/>
                    <a:pt x="32361" y="62959"/>
                  </a:cubicBezTo>
                  <a:cubicBezTo>
                    <a:pt x="32247" y="62959"/>
                    <a:pt x="32237" y="62845"/>
                    <a:pt x="32361" y="62788"/>
                  </a:cubicBezTo>
                  <a:lnTo>
                    <a:pt x="99684" y="24907"/>
                  </a:lnTo>
                  <a:cubicBezTo>
                    <a:pt x="104268" y="22326"/>
                    <a:pt x="105893" y="16518"/>
                    <a:pt x="103313" y="11934"/>
                  </a:cubicBezTo>
                  <a:cubicBezTo>
                    <a:pt x="100733" y="7349"/>
                    <a:pt x="94924" y="5724"/>
                    <a:pt x="90340" y="8305"/>
                  </a:cubicBezTo>
                  <a:lnTo>
                    <a:pt x="4862" y="56406"/>
                  </a:lnTo>
                  <a:cubicBezTo>
                    <a:pt x="276" y="58982"/>
                    <a:pt x="-1354" y="64788"/>
                    <a:pt x="1222" y="69375"/>
                  </a:cubicBezTo>
                  <a:cubicBezTo>
                    <a:pt x="1222" y="69376"/>
                    <a:pt x="1223" y="69378"/>
                    <a:pt x="1224" y="69379"/>
                  </a:cubicBezTo>
                  <a:lnTo>
                    <a:pt x="49230" y="154685"/>
                  </a:lnTo>
                  <a:cubicBezTo>
                    <a:pt x="51810" y="159272"/>
                    <a:pt x="57621" y="160899"/>
                    <a:pt x="62208" y="158319"/>
                  </a:cubicBezTo>
                  <a:cubicBezTo>
                    <a:pt x="66795" y="155738"/>
                    <a:pt x="68422" y="149928"/>
                    <a:pt x="65842" y="145341"/>
                  </a:cubicBezTo>
                  <a:lnTo>
                    <a:pt x="30599" y="82647"/>
                  </a:lnTo>
                  <a:cubicBezTo>
                    <a:pt x="30542" y="82533"/>
                    <a:pt x="30599" y="82476"/>
                    <a:pt x="30704" y="82514"/>
                  </a:cubicBezTo>
                  <a:cubicBezTo>
                    <a:pt x="57161" y="90778"/>
                    <a:pt x="84719" y="94981"/>
                    <a:pt x="112438" y="94982"/>
                  </a:cubicBezTo>
                  <a:cubicBezTo>
                    <a:pt x="182083" y="95068"/>
                    <a:pt x="249220" y="68998"/>
                    <a:pt x="300557" y="21935"/>
                  </a:cubicBezTo>
                  <a:cubicBezTo>
                    <a:pt x="302547" y="20106"/>
                    <a:pt x="304500" y="18230"/>
                    <a:pt x="306443" y="16334"/>
                  </a:cubicBezTo>
                  <a:cubicBezTo>
                    <a:pt x="310185" y="12639"/>
                    <a:pt x="310224" y="6609"/>
                    <a:pt x="306529" y="2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AF34BCE-0472-47AC-9A85-6312E0FAF72A}"/>
                </a:ext>
              </a:extLst>
            </p:cNvPr>
            <p:cNvSpPr/>
            <p:nvPr/>
          </p:nvSpPr>
          <p:spPr>
            <a:xfrm>
              <a:off x="8728824" y="2890039"/>
              <a:ext cx="124536" cy="299047"/>
            </a:xfrm>
            <a:custGeom>
              <a:avLst/>
              <a:gdLst>
                <a:gd name="connsiteX0" fmla="*/ 121794 w 124536"/>
                <a:gd name="connsiteY0" fmla="*/ 3943 h 299047"/>
                <a:gd name="connsiteX1" fmla="*/ 115126 w 124536"/>
                <a:gd name="connsiteY1" fmla="*/ 1086 h 299047"/>
                <a:gd name="connsiteX2" fmla="*/ 17238 w 124536"/>
                <a:gd name="connsiteY2" fmla="*/ 0 h 299047"/>
                <a:gd name="connsiteX3" fmla="*/ 17133 w 124536"/>
                <a:gd name="connsiteY3" fmla="*/ 0 h 299047"/>
                <a:gd name="connsiteX4" fmla="*/ 7556 w 124536"/>
                <a:gd name="connsiteY4" fmla="*/ 9473 h 299047"/>
                <a:gd name="connsiteX5" fmla="*/ 17028 w 124536"/>
                <a:gd name="connsiteY5" fmla="*/ 19050 h 299047"/>
                <a:gd name="connsiteX6" fmla="*/ 88999 w 124536"/>
                <a:gd name="connsiteY6" fmla="*/ 19850 h 299047"/>
                <a:gd name="connsiteX7" fmla="*/ 89056 w 124536"/>
                <a:gd name="connsiteY7" fmla="*/ 20012 h 299047"/>
                <a:gd name="connsiteX8" fmla="*/ 6570 w 124536"/>
                <a:gd name="connsiteY8" fmla="*/ 283979 h 299047"/>
                <a:gd name="connsiteX9" fmla="*/ 8475 w 124536"/>
                <a:gd name="connsiteY9" fmla="*/ 291903 h 299047"/>
                <a:gd name="connsiteX10" fmla="*/ 17685 w 124536"/>
                <a:gd name="connsiteY10" fmla="*/ 299047 h 299047"/>
                <a:gd name="connsiteX11" fmla="*/ 20076 w 124536"/>
                <a:gd name="connsiteY11" fmla="*/ 298742 h 299047"/>
                <a:gd name="connsiteX12" fmla="*/ 26915 w 124536"/>
                <a:gd name="connsiteY12" fmla="*/ 287141 h 299047"/>
                <a:gd name="connsiteX13" fmla="*/ 25143 w 124536"/>
                <a:gd name="connsiteY13" fmla="*/ 279797 h 299047"/>
                <a:gd name="connsiteX14" fmla="*/ 105087 w 124536"/>
                <a:gd name="connsiteY14" fmla="*/ 31271 h 299047"/>
                <a:gd name="connsiteX15" fmla="*/ 105249 w 124536"/>
                <a:gd name="connsiteY15" fmla="*/ 31347 h 299047"/>
                <a:gd name="connsiteX16" fmla="*/ 104401 w 124536"/>
                <a:gd name="connsiteY16" fmla="*/ 108585 h 299047"/>
                <a:gd name="connsiteX17" fmla="*/ 113820 w 124536"/>
                <a:gd name="connsiteY17" fmla="*/ 118215 h 299047"/>
                <a:gd name="connsiteX18" fmla="*/ 113821 w 124536"/>
                <a:gd name="connsiteY18" fmla="*/ 118215 h 299047"/>
                <a:gd name="connsiteX19" fmla="*/ 113926 w 124536"/>
                <a:gd name="connsiteY19" fmla="*/ 118215 h 299047"/>
                <a:gd name="connsiteX20" fmla="*/ 123451 w 124536"/>
                <a:gd name="connsiteY20" fmla="*/ 108795 h 299047"/>
                <a:gd name="connsiteX21" fmla="*/ 124537 w 124536"/>
                <a:gd name="connsiteY21" fmla="*/ 10687 h 299047"/>
                <a:gd name="connsiteX22" fmla="*/ 121794 w 124536"/>
                <a:gd name="connsiteY22" fmla="*/ 3943 h 29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536" h="299047">
                  <a:moveTo>
                    <a:pt x="121794" y="3943"/>
                  </a:moveTo>
                  <a:cubicBezTo>
                    <a:pt x="120035" y="2149"/>
                    <a:pt x="117639" y="1122"/>
                    <a:pt x="115126" y="1086"/>
                  </a:cubicBezTo>
                  <a:lnTo>
                    <a:pt x="17238" y="0"/>
                  </a:lnTo>
                  <a:lnTo>
                    <a:pt x="17133" y="0"/>
                  </a:lnTo>
                  <a:cubicBezTo>
                    <a:pt x="11872" y="-28"/>
                    <a:pt x="7584" y="4212"/>
                    <a:pt x="7556" y="9473"/>
                  </a:cubicBezTo>
                  <a:cubicBezTo>
                    <a:pt x="7527" y="14733"/>
                    <a:pt x="11768" y="19022"/>
                    <a:pt x="17028" y="19050"/>
                  </a:cubicBezTo>
                  <a:lnTo>
                    <a:pt x="88999" y="19850"/>
                  </a:lnTo>
                  <a:cubicBezTo>
                    <a:pt x="89123" y="19850"/>
                    <a:pt x="89151" y="19926"/>
                    <a:pt x="89056" y="20012"/>
                  </a:cubicBezTo>
                  <a:cubicBezTo>
                    <a:pt x="16640" y="87112"/>
                    <a:pt x="-14756" y="187585"/>
                    <a:pt x="6570" y="283979"/>
                  </a:cubicBezTo>
                  <a:cubicBezTo>
                    <a:pt x="7160" y="286626"/>
                    <a:pt x="7796" y="289268"/>
                    <a:pt x="8475" y="291903"/>
                  </a:cubicBezTo>
                  <a:cubicBezTo>
                    <a:pt x="9560" y="296105"/>
                    <a:pt x="13347" y="299041"/>
                    <a:pt x="17685" y="299047"/>
                  </a:cubicBezTo>
                  <a:cubicBezTo>
                    <a:pt x="18492" y="299048"/>
                    <a:pt x="19296" y="298946"/>
                    <a:pt x="20076" y="298742"/>
                  </a:cubicBezTo>
                  <a:cubicBezTo>
                    <a:pt x="25167" y="297426"/>
                    <a:pt x="28229" y="292233"/>
                    <a:pt x="26915" y="287141"/>
                  </a:cubicBezTo>
                  <a:cubicBezTo>
                    <a:pt x="26280" y="284702"/>
                    <a:pt x="25689" y="282254"/>
                    <a:pt x="25143" y="279797"/>
                  </a:cubicBezTo>
                  <a:cubicBezTo>
                    <a:pt x="4976" y="188598"/>
                    <a:pt x="35531" y="93609"/>
                    <a:pt x="105087" y="31271"/>
                  </a:cubicBezTo>
                  <a:cubicBezTo>
                    <a:pt x="105182" y="31195"/>
                    <a:pt x="105258" y="31271"/>
                    <a:pt x="105249" y="31347"/>
                  </a:cubicBezTo>
                  <a:lnTo>
                    <a:pt x="104401" y="108585"/>
                  </a:lnTo>
                  <a:cubicBezTo>
                    <a:pt x="104343" y="113846"/>
                    <a:pt x="108560" y="118157"/>
                    <a:pt x="113820" y="118215"/>
                  </a:cubicBezTo>
                  <a:cubicBezTo>
                    <a:pt x="113820" y="118215"/>
                    <a:pt x="113821" y="118215"/>
                    <a:pt x="113821" y="118215"/>
                  </a:cubicBezTo>
                  <a:lnTo>
                    <a:pt x="113926" y="118215"/>
                  </a:lnTo>
                  <a:cubicBezTo>
                    <a:pt x="119146" y="118215"/>
                    <a:pt x="123394" y="114014"/>
                    <a:pt x="123451" y="108795"/>
                  </a:cubicBezTo>
                  <a:lnTo>
                    <a:pt x="124537" y="10687"/>
                  </a:lnTo>
                  <a:cubicBezTo>
                    <a:pt x="124551" y="8165"/>
                    <a:pt x="123565" y="5740"/>
                    <a:pt x="121794" y="39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96FF8BFF-3100-4B90-B116-0E4816F15FFB}"/>
              </a:ext>
            </a:extLst>
          </p:cNvPr>
          <p:cNvGrpSpPr/>
          <p:nvPr/>
        </p:nvGrpSpPr>
        <p:grpSpPr>
          <a:xfrm>
            <a:off x="10204503" y="2781822"/>
            <a:ext cx="614362" cy="680115"/>
            <a:chOff x="10204503" y="2781822"/>
            <a:chExt cx="614362" cy="680115"/>
          </a:xfrm>
        </p:grpSpPr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49209F73-41A5-4F63-B885-EEA499BD4733}"/>
                </a:ext>
              </a:extLst>
            </p:cNvPr>
            <p:cNvSpPr/>
            <p:nvPr/>
          </p:nvSpPr>
          <p:spPr>
            <a:xfrm>
              <a:off x="10204503" y="3210732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7D574B08-9EF8-4DF6-8D12-FBD7EBE45F9D}"/>
                </a:ext>
              </a:extLst>
            </p:cNvPr>
            <p:cNvSpPr/>
            <p:nvPr/>
          </p:nvSpPr>
          <p:spPr>
            <a:xfrm>
              <a:off x="10666465" y="3145581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EFD7AEE0-EAC6-4011-B4E9-35C94C436288}"/>
                </a:ext>
              </a:extLst>
            </p:cNvPr>
            <p:cNvSpPr/>
            <p:nvPr/>
          </p:nvSpPr>
          <p:spPr>
            <a:xfrm>
              <a:off x="10383096" y="2781822"/>
              <a:ext cx="152400" cy="152400"/>
            </a:xfrm>
            <a:custGeom>
              <a:avLst/>
              <a:gdLst>
                <a:gd name="connsiteX0" fmla="*/ 76200 w 152400"/>
                <a:gd name="connsiteY0" fmla="*/ 19050 h 152400"/>
                <a:gd name="connsiteX1" fmla="*/ 133350 w 152400"/>
                <a:gd name="connsiteY1" fmla="*/ 76200 h 152400"/>
                <a:gd name="connsiteX2" fmla="*/ 76200 w 152400"/>
                <a:gd name="connsiteY2" fmla="*/ 133350 h 152400"/>
                <a:gd name="connsiteX3" fmla="*/ 19050 w 152400"/>
                <a:gd name="connsiteY3" fmla="*/ 76200 h 152400"/>
                <a:gd name="connsiteX4" fmla="*/ 76200 w 152400"/>
                <a:gd name="connsiteY4" fmla="*/ 19050 h 152400"/>
                <a:gd name="connsiteX5" fmla="*/ 76200 w 152400"/>
                <a:gd name="connsiteY5" fmla="*/ 0 h 152400"/>
                <a:gd name="connsiteX6" fmla="*/ 0 w 152400"/>
                <a:gd name="connsiteY6" fmla="*/ 76200 h 152400"/>
                <a:gd name="connsiteX7" fmla="*/ 76200 w 152400"/>
                <a:gd name="connsiteY7" fmla="*/ 152400 h 152400"/>
                <a:gd name="connsiteX8" fmla="*/ 152400 w 152400"/>
                <a:gd name="connsiteY8" fmla="*/ 76200 h 152400"/>
                <a:gd name="connsiteX9" fmla="*/ 76200 w 152400"/>
                <a:gd name="connsiteY9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00" h="152400">
                  <a:moveTo>
                    <a:pt x="76200" y="19050"/>
                  </a:moveTo>
                  <a:cubicBezTo>
                    <a:pt x="107763" y="19050"/>
                    <a:pt x="133350" y="44637"/>
                    <a:pt x="133350" y="76200"/>
                  </a:cubicBezTo>
                  <a:cubicBezTo>
                    <a:pt x="133350" y="107763"/>
                    <a:pt x="107763" y="133350"/>
                    <a:pt x="76200" y="133350"/>
                  </a:cubicBezTo>
                  <a:cubicBezTo>
                    <a:pt x="44637" y="133350"/>
                    <a:pt x="19050" y="107763"/>
                    <a:pt x="19050" y="76200"/>
                  </a:cubicBezTo>
                  <a:cubicBezTo>
                    <a:pt x="19087" y="44652"/>
                    <a:pt x="44652" y="19087"/>
                    <a:pt x="76200" y="19050"/>
                  </a:cubicBezTo>
                  <a:moveTo>
                    <a:pt x="76200" y="0"/>
                  </a:moveTo>
                  <a:cubicBezTo>
                    <a:pt x="34116" y="0"/>
                    <a:pt x="0" y="34116"/>
                    <a:pt x="0" y="76200"/>
                  </a:cubicBezTo>
                  <a:cubicBezTo>
                    <a:pt x="0" y="118284"/>
                    <a:pt x="34116" y="152400"/>
                    <a:pt x="76200" y="152400"/>
                  </a:cubicBezTo>
                  <a:cubicBezTo>
                    <a:pt x="118284" y="152400"/>
                    <a:pt x="152400" y="118284"/>
                    <a:pt x="152400" y="76200"/>
                  </a:cubicBezTo>
                  <a:cubicBezTo>
                    <a:pt x="152400" y="34116"/>
                    <a:pt x="118284" y="0"/>
                    <a:pt x="76200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046863AC-5F2C-410D-83E4-824C93CF0314}"/>
                </a:ext>
              </a:extLst>
            </p:cNvPr>
            <p:cNvSpPr/>
            <p:nvPr/>
          </p:nvSpPr>
          <p:spPr>
            <a:xfrm>
              <a:off x="10556574" y="2854541"/>
              <a:ext cx="262033" cy="242843"/>
            </a:xfrm>
            <a:custGeom>
              <a:avLst/>
              <a:gdLst>
                <a:gd name="connsiteX0" fmla="*/ 257367 w 262033"/>
                <a:gd name="connsiteY0" fmla="*/ 140889 h 242843"/>
                <a:gd name="connsiteX1" fmla="*/ 244317 w 262033"/>
                <a:gd name="connsiteY1" fmla="*/ 144232 h 242843"/>
                <a:gd name="connsiteX2" fmla="*/ 244317 w 262033"/>
                <a:gd name="connsiteY2" fmla="*/ 144232 h 242843"/>
                <a:gd name="connsiteX3" fmla="*/ 207646 w 262033"/>
                <a:gd name="connsiteY3" fmla="*/ 206145 h 242843"/>
                <a:gd name="connsiteX4" fmla="*/ 207475 w 262033"/>
                <a:gd name="connsiteY4" fmla="*/ 206145 h 242843"/>
                <a:gd name="connsiteX5" fmla="*/ 20108 w 262033"/>
                <a:gd name="connsiteY5" fmla="*/ 2710 h 242843"/>
                <a:gd name="connsiteX6" fmla="*/ 12298 w 262033"/>
                <a:gd name="connsiteY6" fmla="*/ 414 h 242843"/>
                <a:gd name="connsiteX7" fmla="*/ 415 w 262033"/>
                <a:gd name="connsiteY7" fmla="*/ 6757 h 242843"/>
                <a:gd name="connsiteX8" fmla="*/ 6757 w 262033"/>
                <a:gd name="connsiteY8" fmla="*/ 18640 h 242843"/>
                <a:gd name="connsiteX9" fmla="*/ 7183 w 262033"/>
                <a:gd name="connsiteY9" fmla="*/ 18759 h 242843"/>
                <a:gd name="connsiteX10" fmla="*/ 14441 w 262033"/>
                <a:gd name="connsiteY10" fmla="*/ 20902 h 242843"/>
                <a:gd name="connsiteX11" fmla="*/ 189701 w 262033"/>
                <a:gd name="connsiteY11" fmla="*/ 214403 h 242843"/>
                <a:gd name="connsiteX12" fmla="*/ 189558 w 262033"/>
                <a:gd name="connsiteY12" fmla="*/ 214508 h 242843"/>
                <a:gd name="connsiteX13" fmla="*/ 123102 w 262033"/>
                <a:gd name="connsiteY13" fmla="*/ 175150 h 242843"/>
                <a:gd name="connsiteX14" fmla="*/ 110111 w 262033"/>
                <a:gd name="connsiteY14" fmla="*/ 178710 h 242843"/>
                <a:gd name="connsiteX15" fmla="*/ 113387 w 262033"/>
                <a:gd name="connsiteY15" fmla="*/ 191533 h 242843"/>
                <a:gd name="connsiteX16" fmla="*/ 197778 w 262033"/>
                <a:gd name="connsiteY16" fmla="*/ 241511 h 242843"/>
                <a:gd name="connsiteX17" fmla="*/ 204989 w 262033"/>
                <a:gd name="connsiteY17" fmla="*/ 242549 h 242843"/>
                <a:gd name="connsiteX18" fmla="*/ 210828 w 262033"/>
                <a:gd name="connsiteY18" fmla="*/ 238177 h 242843"/>
                <a:gd name="connsiteX19" fmla="*/ 260700 w 262033"/>
                <a:gd name="connsiteY19" fmla="*/ 153938 h 242843"/>
                <a:gd name="connsiteX20" fmla="*/ 257367 w 262033"/>
                <a:gd name="connsiteY20" fmla="*/ 140889 h 242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2033" h="242843">
                  <a:moveTo>
                    <a:pt x="257367" y="140889"/>
                  </a:moveTo>
                  <a:cubicBezTo>
                    <a:pt x="252840" y="138209"/>
                    <a:pt x="246998" y="139705"/>
                    <a:pt x="244317" y="144232"/>
                  </a:cubicBezTo>
                  <a:cubicBezTo>
                    <a:pt x="244317" y="144232"/>
                    <a:pt x="244317" y="144232"/>
                    <a:pt x="244317" y="144232"/>
                  </a:cubicBezTo>
                  <a:lnTo>
                    <a:pt x="207646" y="206145"/>
                  </a:lnTo>
                  <a:cubicBezTo>
                    <a:pt x="207579" y="206249"/>
                    <a:pt x="207503" y="206240"/>
                    <a:pt x="207475" y="206145"/>
                  </a:cubicBezTo>
                  <a:cubicBezTo>
                    <a:pt x="185572" y="109875"/>
                    <a:pt x="114255" y="32442"/>
                    <a:pt x="20108" y="2710"/>
                  </a:cubicBezTo>
                  <a:cubicBezTo>
                    <a:pt x="17527" y="1910"/>
                    <a:pt x="14917" y="1138"/>
                    <a:pt x="12298" y="414"/>
                  </a:cubicBezTo>
                  <a:cubicBezTo>
                    <a:pt x="7265" y="-1116"/>
                    <a:pt x="1944" y="1724"/>
                    <a:pt x="415" y="6757"/>
                  </a:cubicBezTo>
                  <a:cubicBezTo>
                    <a:pt x="-1116" y="11790"/>
                    <a:pt x="1724" y="17111"/>
                    <a:pt x="6757" y="18640"/>
                  </a:cubicBezTo>
                  <a:cubicBezTo>
                    <a:pt x="6898" y="18683"/>
                    <a:pt x="7040" y="18723"/>
                    <a:pt x="7183" y="18759"/>
                  </a:cubicBezTo>
                  <a:cubicBezTo>
                    <a:pt x="9621" y="19438"/>
                    <a:pt x="12041" y="20153"/>
                    <a:pt x="14441" y="20902"/>
                  </a:cubicBezTo>
                  <a:cubicBezTo>
                    <a:pt x="103508" y="49036"/>
                    <a:pt x="170496" y="122994"/>
                    <a:pt x="189701" y="214403"/>
                  </a:cubicBezTo>
                  <a:cubicBezTo>
                    <a:pt x="189701" y="214517"/>
                    <a:pt x="189701" y="214565"/>
                    <a:pt x="189558" y="214508"/>
                  </a:cubicBezTo>
                  <a:lnTo>
                    <a:pt x="123102" y="175150"/>
                  </a:lnTo>
                  <a:cubicBezTo>
                    <a:pt x="118532" y="172546"/>
                    <a:pt x="112715" y="174140"/>
                    <a:pt x="110111" y="178710"/>
                  </a:cubicBezTo>
                  <a:cubicBezTo>
                    <a:pt x="107570" y="183169"/>
                    <a:pt x="109019" y="188840"/>
                    <a:pt x="113387" y="191533"/>
                  </a:cubicBezTo>
                  <a:lnTo>
                    <a:pt x="197778" y="241511"/>
                  </a:lnTo>
                  <a:cubicBezTo>
                    <a:pt x="199949" y="242799"/>
                    <a:pt x="202543" y="243172"/>
                    <a:pt x="204989" y="242549"/>
                  </a:cubicBezTo>
                  <a:cubicBezTo>
                    <a:pt x="207438" y="241924"/>
                    <a:pt x="209539" y="240352"/>
                    <a:pt x="210828" y="238177"/>
                  </a:cubicBezTo>
                  <a:lnTo>
                    <a:pt x="260700" y="153938"/>
                  </a:lnTo>
                  <a:cubicBezTo>
                    <a:pt x="263383" y="149414"/>
                    <a:pt x="261890" y="143572"/>
                    <a:pt x="257367" y="14088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AA2FC622-ACF1-4460-9429-6FA4283AE1E2}"/>
                </a:ext>
              </a:extLst>
            </p:cNvPr>
            <p:cNvSpPr/>
            <p:nvPr/>
          </p:nvSpPr>
          <p:spPr>
            <a:xfrm>
              <a:off x="10381768" y="3302393"/>
              <a:ext cx="309275" cy="159544"/>
            </a:xfrm>
            <a:custGeom>
              <a:avLst/>
              <a:gdLst>
                <a:gd name="connsiteX0" fmla="*/ 306529 w 309275"/>
                <a:gd name="connsiteY0" fmla="*/ 2866 h 159544"/>
                <a:gd name="connsiteX1" fmla="*/ 293059 w 309275"/>
                <a:gd name="connsiteY1" fmla="*/ 2715 h 159544"/>
                <a:gd name="connsiteX2" fmla="*/ 293051 w 309275"/>
                <a:gd name="connsiteY2" fmla="*/ 2723 h 159544"/>
                <a:gd name="connsiteX3" fmla="*/ 287565 w 309275"/>
                <a:gd name="connsiteY3" fmla="*/ 7943 h 159544"/>
                <a:gd name="connsiteX4" fmla="*/ 32361 w 309275"/>
                <a:gd name="connsiteY4" fmla="*/ 62959 h 159544"/>
                <a:gd name="connsiteX5" fmla="*/ 32361 w 309275"/>
                <a:gd name="connsiteY5" fmla="*/ 62788 h 159544"/>
                <a:gd name="connsiteX6" fmla="*/ 99684 w 309275"/>
                <a:gd name="connsiteY6" fmla="*/ 24907 h 159544"/>
                <a:gd name="connsiteX7" fmla="*/ 103313 w 309275"/>
                <a:gd name="connsiteY7" fmla="*/ 11934 h 159544"/>
                <a:gd name="connsiteX8" fmla="*/ 90340 w 309275"/>
                <a:gd name="connsiteY8" fmla="*/ 8305 h 159544"/>
                <a:gd name="connsiteX9" fmla="*/ 4862 w 309275"/>
                <a:gd name="connsiteY9" fmla="*/ 56406 h 159544"/>
                <a:gd name="connsiteX10" fmla="*/ 1222 w 309275"/>
                <a:gd name="connsiteY10" fmla="*/ 69375 h 159544"/>
                <a:gd name="connsiteX11" fmla="*/ 1224 w 309275"/>
                <a:gd name="connsiteY11" fmla="*/ 69379 h 159544"/>
                <a:gd name="connsiteX12" fmla="*/ 49230 w 309275"/>
                <a:gd name="connsiteY12" fmla="*/ 154685 h 159544"/>
                <a:gd name="connsiteX13" fmla="*/ 62208 w 309275"/>
                <a:gd name="connsiteY13" fmla="*/ 158319 h 159544"/>
                <a:gd name="connsiteX14" fmla="*/ 65842 w 309275"/>
                <a:gd name="connsiteY14" fmla="*/ 145341 h 159544"/>
                <a:gd name="connsiteX15" fmla="*/ 30599 w 309275"/>
                <a:gd name="connsiteY15" fmla="*/ 82647 h 159544"/>
                <a:gd name="connsiteX16" fmla="*/ 30704 w 309275"/>
                <a:gd name="connsiteY16" fmla="*/ 82514 h 159544"/>
                <a:gd name="connsiteX17" fmla="*/ 112438 w 309275"/>
                <a:gd name="connsiteY17" fmla="*/ 94982 h 159544"/>
                <a:gd name="connsiteX18" fmla="*/ 300557 w 309275"/>
                <a:gd name="connsiteY18" fmla="*/ 21935 h 159544"/>
                <a:gd name="connsiteX19" fmla="*/ 306443 w 309275"/>
                <a:gd name="connsiteY19" fmla="*/ 16334 h 159544"/>
                <a:gd name="connsiteX20" fmla="*/ 306529 w 309275"/>
                <a:gd name="connsiteY20" fmla="*/ 2866 h 159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9275" h="159544">
                  <a:moveTo>
                    <a:pt x="306529" y="2866"/>
                  </a:moveTo>
                  <a:cubicBezTo>
                    <a:pt x="302851" y="-895"/>
                    <a:pt x="296821" y="-963"/>
                    <a:pt x="293059" y="2715"/>
                  </a:cubicBezTo>
                  <a:cubicBezTo>
                    <a:pt x="293057" y="2717"/>
                    <a:pt x="293054" y="2720"/>
                    <a:pt x="293051" y="2723"/>
                  </a:cubicBezTo>
                  <a:cubicBezTo>
                    <a:pt x="291241" y="4485"/>
                    <a:pt x="289422" y="6228"/>
                    <a:pt x="287565" y="7943"/>
                  </a:cubicBezTo>
                  <a:cubicBezTo>
                    <a:pt x="218664" y="71002"/>
                    <a:pt x="121124" y="92030"/>
                    <a:pt x="32361" y="62959"/>
                  </a:cubicBezTo>
                  <a:cubicBezTo>
                    <a:pt x="32247" y="62959"/>
                    <a:pt x="32237" y="62845"/>
                    <a:pt x="32361" y="62788"/>
                  </a:cubicBezTo>
                  <a:lnTo>
                    <a:pt x="99684" y="24907"/>
                  </a:lnTo>
                  <a:cubicBezTo>
                    <a:pt x="104268" y="22326"/>
                    <a:pt x="105893" y="16518"/>
                    <a:pt x="103313" y="11934"/>
                  </a:cubicBezTo>
                  <a:cubicBezTo>
                    <a:pt x="100733" y="7349"/>
                    <a:pt x="94924" y="5724"/>
                    <a:pt x="90340" y="8305"/>
                  </a:cubicBezTo>
                  <a:lnTo>
                    <a:pt x="4862" y="56406"/>
                  </a:lnTo>
                  <a:cubicBezTo>
                    <a:pt x="276" y="58982"/>
                    <a:pt x="-1354" y="64788"/>
                    <a:pt x="1222" y="69375"/>
                  </a:cubicBezTo>
                  <a:cubicBezTo>
                    <a:pt x="1222" y="69376"/>
                    <a:pt x="1223" y="69378"/>
                    <a:pt x="1224" y="69379"/>
                  </a:cubicBezTo>
                  <a:lnTo>
                    <a:pt x="49230" y="154685"/>
                  </a:lnTo>
                  <a:cubicBezTo>
                    <a:pt x="51810" y="159272"/>
                    <a:pt x="57621" y="160899"/>
                    <a:pt x="62208" y="158319"/>
                  </a:cubicBezTo>
                  <a:cubicBezTo>
                    <a:pt x="66795" y="155738"/>
                    <a:pt x="68422" y="149928"/>
                    <a:pt x="65842" y="145341"/>
                  </a:cubicBezTo>
                  <a:lnTo>
                    <a:pt x="30599" y="82647"/>
                  </a:lnTo>
                  <a:cubicBezTo>
                    <a:pt x="30542" y="82533"/>
                    <a:pt x="30599" y="82476"/>
                    <a:pt x="30704" y="82514"/>
                  </a:cubicBezTo>
                  <a:cubicBezTo>
                    <a:pt x="57161" y="90778"/>
                    <a:pt x="84719" y="94981"/>
                    <a:pt x="112438" y="94982"/>
                  </a:cubicBezTo>
                  <a:cubicBezTo>
                    <a:pt x="182083" y="95068"/>
                    <a:pt x="249220" y="68998"/>
                    <a:pt x="300557" y="21935"/>
                  </a:cubicBezTo>
                  <a:cubicBezTo>
                    <a:pt x="302547" y="20106"/>
                    <a:pt x="304500" y="18230"/>
                    <a:pt x="306443" y="16334"/>
                  </a:cubicBezTo>
                  <a:cubicBezTo>
                    <a:pt x="310185" y="12639"/>
                    <a:pt x="310224" y="6609"/>
                    <a:pt x="306529" y="2866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40C6CD11-78E3-408D-8A20-8DEE6FB55D4F}"/>
                </a:ext>
              </a:extLst>
            </p:cNvPr>
            <p:cNvSpPr/>
            <p:nvPr/>
          </p:nvSpPr>
          <p:spPr>
            <a:xfrm>
              <a:off x="10218802" y="2897608"/>
              <a:ext cx="124536" cy="299047"/>
            </a:xfrm>
            <a:custGeom>
              <a:avLst/>
              <a:gdLst>
                <a:gd name="connsiteX0" fmla="*/ 121794 w 124536"/>
                <a:gd name="connsiteY0" fmla="*/ 3943 h 299047"/>
                <a:gd name="connsiteX1" fmla="*/ 115126 w 124536"/>
                <a:gd name="connsiteY1" fmla="*/ 1086 h 299047"/>
                <a:gd name="connsiteX2" fmla="*/ 17238 w 124536"/>
                <a:gd name="connsiteY2" fmla="*/ 0 h 299047"/>
                <a:gd name="connsiteX3" fmla="*/ 17133 w 124536"/>
                <a:gd name="connsiteY3" fmla="*/ 0 h 299047"/>
                <a:gd name="connsiteX4" fmla="*/ 7556 w 124536"/>
                <a:gd name="connsiteY4" fmla="*/ 9473 h 299047"/>
                <a:gd name="connsiteX5" fmla="*/ 17028 w 124536"/>
                <a:gd name="connsiteY5" fmla="*/ 19050 h 299047"/>
                <a:gd name="connsiteX6" fmla="*/ 88999 w 124536"/>
                <a:gd name="connsiteY6" fmla="*/ 19850 h 299047"/>
                <a:gd name="connsiteX7" fmla="*/ 89056 w 124536"/>
                <a:gd name="connsiteY7" fmla="*/ 20012 h 299047"/>
                <a:gd name="connsiteX8" fmla="*/ 6570 w 124536"/>
                <a:gd name="connsiteY8" fmla="*/ 283979 h 299047"/>
                <a:gd name="connsiteX9" fmla="*/ 8475 w 124536"/>
                <a:gd name="connsiteY9" fmla="*/ 291903 h 299047"/>
                <a:gd name="connsiteX10" fmla="*/ 17685 w 124536"/>
                <a:gd name="connsiteY10" fmla="*/ 299047 h 299047"/>
                <a:gd name="connsiteX11" fmla="*/ 20076 w 124536"/>
                <a:gd name="connsiteY11" fmla="*/ 298742 h 299047"/>
                <a:gd name="connsiteX12" fmla="*/ 26915 w 124536"/>
                <a:gd name="connsiteY12" fmla="*/ 287141 h 299047"/>
                <a:gd name="connsiteX13" fmla="*/ 25143 w 124536"/>
                <a:gd name="connsiteY13" fmla="*/ 279797 h 299047"/>
                <a:gd name="connsiteX14" fmla="*/ 105087 w 124536"/>
                <a:gd name="connsiteY14" fmla="*/ 31271 h 299047"/>
                <a:gd name="connsiteX15" fmla="*/ 105249 w 124536"/>
                <a:gd name="connsiteY15" fmla="*/ 31347 h 299047"/>
                <a:gd name="connsiteX16" fmla="*/ 104401 w 124536"/>
                <a:gd name="connsiteY16" fmla="*/ 108585 h 299047"/>
                <a:gd name="connsiteX17" fmla="*/ 113820 w 124536"/>
                <a:gd name="connsiteY17" fmla="*/ 118215 h 299047"/>
                <a:gd name="connsiteX18" fmla="*/ 113821 w 124536"/>
                <a:gd name="connsiteY18" fmla="*/ 118215 h 299047"/>
                <a:gd name="connsiteX19" fmla="*/ 113926 w 124536"/>
                <a:gd name="connsiteY19" fmla="*/ 118215 h 299047"/>
                <a:gd name="connsiteX20" fmla="*/ 123451 w 124536"/>
                <a:gd name="connsiteY20" fmla="*/ 108795 h 299047"/>
                <a:gd name="connsiteX21" fmla="*/ 124537 w 124536"/>
                <a:gd name="connsiteY21" fmla="*/ 10687 h 299047"/>
                <a:gd name="connsiteX22" fmla="*/ 121794 w 124536"/>
                <a:gd name="connsiteY22" fmla="*/ 3943 h 29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4536" h="299047">
                  <a:moveTo>
                    <a:pt x="121794" y="3943"/>
                  </a:moveTo>
                  <a:cubicBezTo>
                    <a:pt x="120035" y="2149"/>
                    <a:pt x="117639" y="1122"/>
                    <a:pt x="115126" y="1086"/>
                  </a:cubicBezTo>
                  <a:lnTo>
                    <a:pt x="17238" y="0"/>
                  </a:lnTo>
                  <a:lnTo>
                    <a:pt x="17133" y="0"/>
                  </a:lnTo>
                  <a:cubicBezTo>
                    <a:pt x="11872" y="-28"/>
                    <a:pt x="7584" y="4212"/>
                    <a:pt x="7556" y="9473"/>
                  </a:cubicBezTo>
                  <a:cubicBezTo>
                    <a:pt x="7527" y="14733"/>
                    <a:pt x="11768" y="19022"/>
                    <a:pt x="17028" y="19050"/>
                  </a:cubicBezTo>
                  <a:lnTo>
                    <a:pt x="88999" y="19850"/>
                  </a:lnTo>
                  <a:cubicBezTo>
                    <a:pt x="89123" y="19850"/>
                    <a:pt x="89151" y="19926"/>
                    <a:pt x="89056" y="20012"/>
                  </a:cubicBezTo>
                  <a:cubicBezTo>
                    <a:pt x="16640" y="87112"/>
                    <a:pt x="-14756" y="187585"/>
                    <a:pt x="6570" y="283979"/>
                  </a:cubicBezTo>
                  <a:cubicBezTo>
                    <a:pt x="7160" y="286626"/>
                    <a:pt x="7796" y="289268"/>
                    <a:pt x="8475" y="291903"/>
                  </a:cubicBezTo>
                  <a:cubicBezTo>
                    <a:pt x="9560" y="296105"/>
                    <a:pt x="13347" y="299041"/>
                    <a:pt x="17685" y="299047"/>
                  </a:cubicBezTo>
                  <a:cubicBezTo>
                    <a:pt x="18492" y="299048"/>
                    <a:pt x="19296" y="298946"/>
                    <a:pt x="20076" y="298742"/>
                  </a:cubicBezTo>
                  <a:cubicBezTo>
                    <a:pt x="25167" y="297426"/>
                    <a:pt x="28229" y="292233"/>
                    <a:pt x="26915" y="287141"/>
                  </a:cubicBezTo>
                  <a:cubicBezTo>
                    <a:pt x="26280" y="284702"/>
                    <a:pt x="25689" y="282254"/>
                    <a:pt x="25143" y="279797"/>
                  </a:cubicBezTo>
                  <a:cubicBezTo>
                    <a:pt x="4976" y="188598"/>
                    <a:pt x="35531" y="93609"/>
                    <a:pt x="105087" y="31271"/>
                  </a:cubicBezTo>
                  <a:cubicBezTo>
                    <a:pt x="105182" y="31195"/>
                    <a:pt x="105258" y="31271"/>
                    <a:pt x="105249" y="31347"/>
                  </a:cubicBezTo>
                  <a:lnTo>
                    <a:pt x="104401" y="108585"/>
                  </a:lnTo>
                  <a:cubicBezTo>
                    <a:pt x="104343" y="113846"/>
                    <a:pt x="108560" y="118157"/>
                    <a:pt x="113820" y="118215"/>
                  </a:cubicBezTo>
                  <a:cubicBezTo>
                    <a:pt x="113820" y="118215"/>
                    <a:pt x="113821" y="118215"/>
                    <a:pt x="113821" y="118215"/>
                  </a:cubicBezTo>
                  <a:lnTo>
                    <a:pt x="113926" y="118215"/>
                  </a:lnTo>
                  <a:cubicBezTo>
                    <a:pt x="119146" y="118215"/>
                    <a:pt x="123394" y="114014"/>
                    <a:pt x="123451" y="108795"/>
                  </a:cubicBezTo>
                  <a:lnTo>
                    <a:pt x="124537" y="10687"/>
                  </a:lnTo>
                  <a:cubicBezTo>
                    <a:pt x="124551" y="8165"/>
                    <a:pt x="123565" y="5740"/>
                    <a:pt x="121794" y="3943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71" name="Group 1070">
            <a:extLst>
              <a:ext uri="{FF2B5EF4-FFF2-40B4-BE49-F238E27FC236}">
                <a16:creationId xmlns:a16="http://schemas.microsoft.com/office/drawing/2014/main" id="{B8B3C16C-D3FD-4F29-A277-241AF626D3A1}"/>
              </a:ext>
            </a:extLst>
          </p:cNvPr>
          <p:cNvGrpSpPr/>
          <p:nvPr/>
        </p:nvGrpSpPr>
        <p:grpSpPr>
          <a:xfrm>
            <a:off x="8624148" y="4321371"/>
            <a:ext cx="518000" cy="573440"/>
            <a:chOff x="8624148" y="4321371"/>
            <a:chExt cx="518000" cy="573440"/>
          </a:xfrm>
        </p:grpSpPr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C85F1E84-0D8D-430A-9D96-425E9111F7BF}"/>
                </a:ext>
              </a:extLst>
            </p:cNvPr>
            <p:cNvSpPr/>
            <p:nvPr/>
          </p:nvSpPr>
          <p:spPr>
            <a:xfrm>
              <a:off x="8624148" y="4683008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41B72CC7-2ED4-4454-B8AA-9BFF0AA7C030}"/>
                </a:ext>
              </a:extLst>
            </p:cNvPr>
            <p:cNvSpPr/>
            <p:nvPr/>
          </p:nvSpPr>
          <p:spPr>
            <a:xfrm>
              <a:off x="9013652" y="4628075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12ADFDFB-DBBC-4EF9-8EA2-AE5F59968E2D}"/>
                </a:ext>
              </a:extLst>
            </p:cNvPr>
            <p:cNvSpPr/>
            <p:nvPr/>
          </p:nvSpPr>
          <p:spPr>
            <a:xfrm>
              <a:off x="8774730" y="4321371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0CBDD68A-B76B-427F-A64E-63B569EC1840}"/>
                </a:ext>
              </a:extLst>
            </p:cNvPr>
            <p:cNvSpPr/>
            <p:nvPr/>
          </p:nvSpPr>
          <p:spPr>
            <a:xfrm>
              <a:off x="8920998" y="4382684"/>
              <a:ext cx="220934" cy="204754"/>
            </a:xfrm>
            <a:custGeom>
              <a:avLst/>
              <a:gdLst>
                <a:gd name="connsiteX0" fmla="*/ 216999 w 220934"/>
                <a:gd name="connsiteY0" fmla="*/ 118791 h 204754"/>
                <a:gd name="connsiteX1" fmla="*/ 205997 w 220934"/>
                <a:gd name="connsiteY1" fmla="*/ 121610 h 204754"/>
                <a:gd name="connsiteX2" fmla="*/ 205997 w 220934"/>
                <a:gd name="connsiteY2" fmla="*/ 121610 h 204754"/>
                <a:gd name="connsiteX3" fmla="*/ 175077 w 220934"/>
                <a:gd name="connsiteY3" fmla="*/ 173811 h 204754"/>
                <a:gd name="connsiteX4" fmla="*/ 174933 w 220934"/>
                <a:gd name="connsiteY4" fmla="*/ 173811 h 204754"/>
                <a:gd name="connsiteX5" fmla="*/ 16954 w 220934"/>
                <a:gd name="connsiteY5" fmla="*/ 2285 h 204754"/>
                <a:gd name="connsiteX6" fmla="*/ 10369 w 220934"/>
                <a:gd name="connsiteY6" fmla="*/ 349 h 204754"/>
                <a:gd name="connsiteX7" fmla="*/ 350 w 220934"/>
                <a:gd name="connsiteY7" fmla="*/ 5697 h 204754"/>
                <a:gd name="connsiteX8" fmla="*/ 5697 w 220934"/>
                <a:gd name="connsiteY8" fmla="*/ 15717 h 204754"/>
                <a:gd name="connsiteX9" fmla="*/ 6056 w 220934"/>
                <a:gd name="connsiteY9" fmla="*/ 15817 h 204754"/>
                <a:gd name="connsiteX10" fmla="*/ 12176 w 220934"/>
                <a:gd name="connsiteY10" fmla="*/ 17624 h 204754"/>
                <a:gd name="connsiteX11" fmla="*/ 159947 w 220934"/>
                <a:gd name="connsiteY11" fmla="*/ 180774 h 204754"/>
                <a:gd name="connsiteX12" fmla="*/ 159826 w 220934"/>
                <a:gd name="connsiteY12" fmla="*/ 180862 h 204754"/>
                <a:gd name="connsiteX13" fmla="*/ 103794 w 220934"/>
                <a:gd name="connsiteY13" fmla="*/ 147678 h 204754"/>
                <a:gd name="connsiteX14" fmla="*/ 92840 w 220934"/>
                <a:gd name="connsiteY14" fmla="*/ 150679 h 204754"/>
                <a:gd name="connsiteX15" fmla="*/ 95602 w 220934"/>
                <a:gd name="connsiteY15" fmla="*/ 161492 h 204754"/>
                <a:gd name="connsiteX16" fmla="*/ 166757 w 220934"/>
                <a:gd name="connsiteY16" fmla="*/ 203630 h 204754"/>
                <a:gd name="connsiteX17" fmla="*/ 172837 w 220934"/>
                <a:gd name="connsiteY17" fmla="*/ 204506 h 204754"/>
                <a:gd name="connsiteX18" fmla="*/ 177760 w 220934"/>
                <a:gd name="connsiteY18" fmla="*/ 200820 h 204754"/>
                <a:gd name="connsiteX19" fmla="*/ 219810 w 220934"/>
                <a:gd name="connsiteY19" fmla="*/ 129793 h 204754"/>
                <a:gd name="connsiteX20" fmla="*/ 216999 w 220934"/>
                <a:gd name="connsiteY20" fmla="*/ 118791 h 2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0934" h="204754">
                  <a:moveTo>
                    <a:pt x="216999" y="118791"/>
                  </a:moveTo>
                  <a:cubicBezTo>
                    <a:pt x="213183" y="116531"/>
                    <a:pt x="208257" y="117792"/>
                    <a:pt x="205997" y="121610"/>
                  </a:cubicBezTo>
                  <a:cubicBezTo>
                    <a:pt x="205997" y="121610"/>
                    <a:pt x="205997" y="121610"/>
                    <a:pt x="205997" y="121610"/>
                  </a:cubicBezTo>
                  <a:lnTo>
                    <a:pt x="175077" y="173811"/>
                  </a:lnTo>
                  <a:cubicBezTo>
                    <a:pt x="175021" y="173900"/>
                    <a:pt x="174957" y="173892"/>
                    <a:pt x="174933" y="173811"/>
                  </a:cubicBezTo>
                  <a:cubicBezTo>
                    <a:pt x="156465" y="92641"/>
                    <a:pt x="96335" y="27354"/>
                    <a:pt x="16954" y="2285"/>
                  </a:cubicBezTo>
                  <a:cubicBezTo>
                    <a:pt x="14778" y="1610"/>
                    <a:pt x="12578" y="960"/>
                    <a:pt x="10369" y="349"/>
                  </a:cubicBezTo>
                  <a:cubicBezTo>
                    <a:pt x="6125" y="-941"/>
                    <a:pt x="1639" y="1454"/>
                    <a:pt x="350" y="5697"/>
                  </a:cubicBezTo>
                  <a:cubicBezTo>
                    <a:pt x="-941" y="9941"/>
                    <a:pt x="1454" y="14427"/>
                    <a:pt x="5697" y="15717"/>
                  </a:cubicBezTo>
                  <a:cubicBezTo>
                    <a:pt x="5816" y="15753"/>
                    <a:pt x="5936" y="15786"/>
                    <a:pt x="6056" y="15817"/>
                  </a:cubicBezTo>
                  <a:cubicBezTo>
                    <a:pt x="8112" y="16390"/>
                    <a:pt x="10152" y="16992"/>
                    <a:pt x="12176" y="17624"/>
                  </a:cubicBezTo>
                  <a:cubicBezTo>
                    <a:pt x="87273" y="41344"/>
                    <a:pt x="143754" y="103703"/>
                    <a:pt x="159947" y="180774"/>
                  </a:cubicBezTo>
                  <a:cubicBezTo>
                    <a:pt x="159947" y="180871"/>
                    <a:pt x="159947" y="180911"/>
                    <a:pt x="159826" y="180862"/>
                  </a:cubicBezTo>
                  <a:lnTo>
                    <a:pt x="103794" y="147678"/>
                  </a:lnTo>
                  <a:cubicBezTo>
                    <a:pt x="99941" y="145483"/>
                    <a:pt x="95036" y="146826"/>
                    <a:pt x="92840" y="150679"/>
                  </a:cubicBezTo>
                  <a:cubicBezTo>
                    <a:pt x="90698" y="154440"/>
                    <a:pt x="91919" y="159221"/>
                    <a:pt x="95602" y="161492"/>
                  </a:cubicBezTo>
                  <a:lnTo>
                    <a:pt x="166757" y="203630"/>
                  </a:lnTo>
                  <a:cubicBezTo>
                    <a:pt x="168587" y="204716"/>
                    <a:pt x="170774" y="205031"/>
                    <a:pt x="172837" y="204506"/>
                  </a:cubicBezTo>
                  <a:cubicBezTo>
                    <a:pt x="174901" y="203979"/>
                    <a:pt x="176673" y="202653"/>
                    <a:pt x="177760" y="200820"/>
                  </a:cubicBezTo>
                  <a:lnTo>
                    <a:pt x="219810" y="129793"/>
                  </a:lnTo>
                  <a:cubicBezTo>
                    <a:pt x="222072" y="125978"/>
                    <a:pt x="220813" y="121053"/>
                    <a:pt x="216999" y="118791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D976082C-D4DF-4B23-AE29-0669D91F7269}"/>
                </a:ext>
              </a:extLst>
            </p:cNvPr>
            <p:cNvSpPr/>
            <p:nvPr/>
          </p:nvSpPr>
          <p:spPr>
            <a:xfrm>
              <a:off x="8773609" y="4760291"/>
              <a:ext cx="260765" cy="134520"/>
            </a:xfrm>
            <a:custGeom>
              <a:avLst/>
              <a:gdLst>
                <a:gd name="connsiteX0" fmla="*/ 258450 w 260765"/>
                <a:gd name="connsiteY0" fmla="*/ 2416 h 134520"/>
                <a:gd name="connsiteX1" fmla="*/ 247094 w 260765"/>
                <a:gd name="connsiteY1" fmla="*/ 2289 h 134520"/>
                <a:gd name="connsiteX2" fmla="*/ 247086 w 260765"/>
                <a:gd name="connsiteY2" fmla="*/ 2296 h 134520"/>
                <a:gd name="connsiteX3" fmla="*/ 242461 w 260765"/>
                <a:gd name="connsiteY3" fmla="*/ 6697 h 134520"/>
                <a:gd name="connsiteX4" fmla="*/ 27285 w 260765"/>
                <a:gd name="connsiteY4" fmla="*/ 53084 h 134520"/>
                <a:gd name="connsiteX5" fmla="*/ 27285 w 260765"/>
                <a:gd name="connsiteY5" fmla="*/ 52940 h 134520"/>
                <a:gd name="connsiteX6" fmla="*/ 84049 w 260765"/>
                <a:gd name="connsiteY6" fmla="*/ 21000 h 134520"/>
                <a:gd name="connsiteX7" fmla="*/ 87108 w 260765"/>
                <a:gd name="connsiteY7" fmla="*/ 10062 h 134520"/>
                <a:gd name="connsiteX8" fmla="*/ 76170 w 260765"/>
                <a:gd name="connsiteY8" fmla="*/ 7002 h 134520"/>
                <a:gd name="connsiteX9" fmla="*/ 4100 w 260765"/>
                <a:gd name="connsiteY9" fmla="*/ 47559 h 134520"/>
                <a:gd name="connsiteX10" fmla="*/ 1030 w 260765"/>
                <a:gd name="connsiteY10" fmla="*/ 58494 h 134520"/>
                <a:gd name="connsiteX11" fmla="*/ 1032 w 260765"/>
                <a:gd name="connsiteY11" fmla="*/ 58497 h 134520"/>
                <a:gd name="connsiteX12" fmla="*/ 41508 w 260765"/>
                <a:gd name="connsiteY12" fmla="*/ 130423 h 134520"/>
                <a:gd name="connsiteX13" fmla="*/ 52451 w 260765"/>
                <a:gd name="connsiteY13" fmla="*/ 133487 h 134520"/>
                <a:gd name="connsiteX14" fmla="*/ 55514 w 260765"/>
                <a:gd name="connsiteY14" fmla="*/ 122544 h 134520"/>
                <a:gd name="connsiteX15" fmla="*/ 25800 w 260765"/>
                <a:gd name="connsiteY15" fmla="*/ 69684 h 134520"/>
                <a:gd name="connsiteX16" fmla="*/ 25888 w 260765"/>
                <a:gd name="connsiteY16" fmla="*/ 69572 h 134520"/>
                <a:gd name="connsiteX17" fmla="*/ 94802 w 260765"/>
                <a:gd name="connsiteY17" fmla="*/ 80084 h 134520"/>
                <a:gd name="connsiteX18" fmla="*/ 253415 w 260765"/>
                <a:gd name="connsiteY18" fmla="*/ 18495 h 134520"/>
                <a:gd name="connsiteX19" fmla="*/ 258378 w 260765"/>
                <a:gd name="connsiteY19" fmla="*/ 13772 h 134520"/>
                <a:gd name="connsiteX20" fmla="*/ 258450 w 260765"/>
                <a:gd name="connsiteY20" fmla="*/ 2416 h 1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0765" h="134520">
                  <a:moveTo>
                    <a:pt x="258450" y="2416"/>
                  </a:moveTo>
                  <a:cubicBezTo>
                    <a:pt x="255350" y="-755"/>
                    <a:pt x="250265" y="-812"/>
                    <a:pt x="247094" y="2289"/>
                  </a:cubicBezTo>
                  <a:cubicBezTo>
                    <a:pt x="247091" y="2291"/>
                    <a:pt x="247089" y="2294"/>
                    <a:pt x="247086" y="2296"/>
                  </a:cubicBezTo>
                  <a:cubicBezTo>
                    <a:pt x="245560" y="3782"/>
                    <a:pt x="244027" y="5251"/>
                    <a:pt x="242461" y="6697"/>
                  </a:cubicBezTo>
                  <a:cubicBezTo>
                    <a:pt x="184367" y="59866"/>
                    <a:pt x="102126" y="77595"/>
                    <a:pt x="27285" y="53084"/>
                  </a:cubicBezTo>
                  <a:cubicBezTo>
                    <a:pt x="27189" y="53084"/>
                    <a:pt x="27181" y="52988"/>
                    <a:pt x="27285" y="52940"/>
                  </a:cubicBezTo>
                  <a:lnTo>
                    <a:pt x="84049" y="21000"/>
                  </a:lnTo>
                  <a:cubicBezTo>
                    <a:pt x="87914" y="18825"/>
                    <a:pt x="89284" y="13927"/>
                    <a:pt x="87108" y="10062"/>
                  </a:cubicBezTo>
                  <a:cubicBezTo>
                    <a:pt x="84933" y="6197"/>
                    <a:pt x="80036" y="4827"/>
                    <a:pt x="76170" y="7002"/>
                  </a:cubicBezTo>
                  <a:lnTo>
                    <a:pt x="4100" y="47559"/>
                  </a:lnTo>
                  <a:cubicBezTo>
                    <a:pt x="233" y="49730"/>
                    <a:pt x="-1142" y="54626"/>
                    <a:pt x="1030" y="58494"/>
                  </a:cubicBezTo>
                  <a:cubicBezTo>
                    <a:pt x="1030" y="58495"/>
                    <a:pt x="1031" y="58496"/>
                    <a:pt x="1032" y="58497"/>
                  </a:cubicBezTo>
                  <a:lnTo>
                    <a:pt x="41508" y="130423"/>
                  </a:lnTo>
                  <a:cubicBezTo>
                    <a:pt x="43684" y="134291"/>
                    <a:pt x="48583" y="135662"/>
                    <a:pt x="52451" y="133487"/>
                  </a:cubicBezTo>
                  <a:cubicBezTo>
                    <a:pt x="56318" y="131311"/>
                    <a:pt x="57690" y="126412"/>
                    <a:pt x="55514" y="122544"/>
                  </a:cubicBezTo>
                  <a:lnTo>
                    <a:pt x="25800" y="69684"/>
                  </a:lnTo>
                  <a:cubicBezTo>
                    <a:pt x="25751" y="69588"/>
                    <a:pt x="25800" y="69540"/>
                    <a:pt x="25888" y="69572"/>
                  </a:cubicBezTo>
                  <a:cubicBezTo>
                    <a:pt x="48196" y="76540"/>
                    <a:pt x="71431" y="80084"/>
                    <a:pt x="94802" y="80084"/>
                  </a:cubicBezTo>
                  <a:cubicBezTo>
                    <a:pt x="153523" y="80157"/>
                    <a:pt x="210130" y="58176"/>
                    <a:pt x="253415" y="18495"/>
                  </a:cubicBezTo>
                  <a:cubicBezTo>
                    <a:pt x="255093" y="16953"/>
                    <a:pt x="256740" y="15370"/>
                    <a:pt x="258378" y="13772"/>
                  </a:cubicBezTo>
                  <a:cubicBezTo>
                    <a:pt x="261533" y="10656"/>
                    <a:pt x="261566" y="5573"/>
                    <a:pt x="258450" y="2416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D2848BFC-5D76-42D0-ABE6-293FB2287B5D}"/>
                </a:ext>
              </a:extLst>
            </p:cNvPr>
            <p:cNvSpPr/>
            <p:nvPr/>
          </p:nvSpPr>
          <p:spPr>
            <a:xfrm>
              <a:off x="8636205" y="4418996"/>
              <a:ext cx="105003" cy="252142"/>
            </a:xfrm>
            <a:custGeom>
              <a:avLst/>
              <a:gdLst>
                <a:gd name="connsiteX0" fmla="*/ 102691 w 105003"/>
                <a:gd name="connsiteY0" fmla="*/ 3325 h 252142"/>
                <a:gd name="connsiteX1" fmla="*/ 97069 w 105003"/>
                <a:gd name="connsiteY1" fmla="*/ 916 h 252142"/>
                <a:gd name="connsiteX2" fmla="*/ 14534 w 105003"/>
                <a:gd name="connsiteY2" fmla="*/ 0 h 252142"/>
                <a:gd name="connsiteX3" fmla="*/ 14446 w 105003"/>
                <a:gd name="connsiteY3" fmla="*/ 0 h 252142"/>
                <a:gd name="connsiteX4" fmla="*/ 6370 w 105003"/>
                <a:gd name="connsiteY4" fmla="*/ 7987 h 252142"/>
                <a:gd name="connsiteX5" fmla="*/ 14357 w 105003"/>
                <a:gd name="connsiteY5" fmla="*/ 16062 h 252142"/>
                <a:gd name="connsiteX6" fmla="*/ 75040 w 105003"/>
                <a:gd name="connsiteY6" fmla="*/ 16737 h 252142"/>
                <a:gd name="connsiteX7" fmla="*/ 75088 w 105003"/>
                <a:gd name="connsiteY7" fmla="*/ 16873 h 252142"/>
                <a:gd name="connsiteX8" fmla="*/ 5539 w 105003"/>
                <a:gd name="connsiteY8" fmla="*/ 239437 h 252142"/>
                <a:gd name="connsiteX9" fmla="*/ 7145 w 105003"/>
                <a:gd name="connsiteY9" fmla="*/ 246119 h 252142"/>
                <a:gd name="connsiteX10" fmla="*/ 14911 w 105003"/>
                <a:gd name="connsiteY10" fmla="*/ 252142 h 252142"/>
                <a:gd name="connsiteX11" fmla="*/ 16927 w 105003"/>
                <a:gd name="connsiteY11" fmla="*/ 251885 h 252142"/>
                <a:gd name="connsiteX12" fmla="*/ 22694 w 105003"/>
                <a:gd name="connsiteY12" fmla="*/ 242103 h 252142"/>
                <a:gd name="connsiteX13" fmla="*/ 21200 w 105003"/>
                <a:gd name="connsiteY13" fmla="*/ 235911 h 252142"/>
                <a:gd name="connsiteX14" fmla="*/ 88604 w 105003"/>
                <a:gd name="connsiteY14" fmla="*/ 26366 h 252142"/>
                <a:gd name="connsiteX15" fmla="*/ 88741 w 105003"/>
                <a:gd name="connsiteY15" fmla="*/ 26430 h 252142"/>
                <a:gd name="connsiteX16" fmla="*/ 88026 w 105003"/>
                <a:gd name="connsiteY16" fmla="*/ 91554 h 252142"/>
                <a:gd name="connsiteX17" fmla="*/ 95968 w 105003"/>
                <a:gd name="connsiteY17" fmla="*/ 99673 h 252142"/>
                <a:gd name="connsiteX18" fmla="*/ 95969 w 105003"/>
                <a:gd name="connsiteY18" fmla="*/ 99673 h 252142"/>
                <a:gd name="connsiteX19" fmla="*/ 96057 w 105003"/>
                <a:gd name="connsiteY19" fmla="*/ 99673 h 252142"/>
                <a:gd name="connsiteX20" fmla="*/ 104088 w 105003"/>
                <a:gd name="connsiteY20" fmla="*/ 91730 h 252142"/>
                <a:gd name="connsiteX21" fmla="*/ 105003 w 105003"/>
                <a:gd name="connsiteY21" fmla="*/ 9011 h 252142"/>
                <a:gd name="connsiteX22" fmla="*/ 102691 w 105003"/>
                <a:gd name="connsiteY22" fmla="*/ 3325 h 2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003" h="252142">
                  <a:moveTo>
                    <a:pt x="102691" y="3325"/>
                  </a:moveTo>
                  <a:cubicBezTo>
                    <a:pt x="101208" y="1812"/>
                    <a:pt x="99187" y="946"/>
                    <a:pt x="97069" y="916"/>
                  </a:cubicBezTo>
                  <a:lnTo>
                    <a:pt x="14534" y="0"/>
                  </a:lnTo>
                  <a:lnTo>
                    <a:pt x="14446" y="0"/>
                  </a:lnTo>
                  <a:cubicBezTo>
                    <a:pt x="10010" y="-24"/>
                    <a:pt x="6395" y="3551"/>
                    <a:pt x="6370" y="7987"/>
                  </a:cubicBezTo>
                  <a:cubicBezTo>
                    <a:pt x="6346" y="12422"/>
                    <a:pt x="9922" y="16038"/>
                    <a:pt x="14357" y="16062"/>
                  </a:cubicBezTo>
                  <a:lnTo>
                    <a:pt x="75040" y="16737"/>
                  </a:lnTo>
                  <a:cubicBezTo>
                    <a:pt x="75144" y="16737"/>
                    <a:pt x="75168" y="16801"/>
                    <a:pt x="75088" y="16873"/>
                  </a:cubicBezTo>
                  <a:cubicBezTo>
                    <a:pt x="14030" y="73449"/>
                    <a:pt x="-12441" y="158163"/>
                    <a:pt x="5539" y="239437"/>
                  </a:cubicBezTo>
                  <a:cubicBezTo>
                    <a:pt x="6037" y="241670"/>
                    <a:pt x="6573" y="243897"/>
                    <a:pt x="7145" y="246119"/>
                  </a:cubicBezTo>
                  <a:cubicBezTo>
                    <a:pt x="8060" y="249661"/>
                    <a:pt x="11253" y="252137"/>
                    <a:pt x="14911" y="252142"/>
                  </a:cubicBezTo>
                  <a:cubicBezTo>
                    <a:pt x="15592" y="252143"/>
                    <a:pt x="16270" y="252057"/>
                    <a:pt x="16927" y="251885"/>
                  </a:cubicBezTo>
                  <a:cubicBezTo>
                    <a:pt x="21220" y="250775"/>
                    <a:pt x="23801" y="246397"/>
                    <a:pt x="22694" y="242103"/>
                  </a:cubicBezTo>
                  <a:cubicBezTo>
                    <a:pt x="22158" y="240047"/>
                    <a:pt x="21660" y="237983"/>
                    <a:pt x="21200" y="235911"/>
                  </a:cubicBezTo>
                  <a:cubicBezTo>
                    <a:pt x="4196" y="159017"/>
                    <a:pt x="29958" y="78927"/>
                    <a:pt x="88604" y="26366"/>
                  </a:cubicBezTo>
                  <a:cubicBezTo>
                    <a:pt x="88684" y="26302"/>
                    <a:pt x="88749" y="26366"/>
                    <a:pt x="88741" y="26430"/>
                  </a:cubicBezTo>
                  <a:lnTo>
                    <a:pt x="88026" y="91554"/>
                  </a:lnTo>
                  <a:cubicBezTo>
                    <a:pt x="87977" y="95989"/>
                    <a:pt x="91532" y="99624"/>
                    <a:pt x="95968" y="99673"/>
                  </a:cubicBezTo>
                  <a:cubicBezTo>
                    <a:pt x="95968" y="99673"/>
                    <a:pt x="95969" y="99673"/>
                    <a:pt x="95969" y="99673"/>
                  </a:cubicBezTo>
                  <a:lnTo>
                    <a:pt x="96057" y="99673"/>
                  </a:lnTo>
                  <a:cubicBezTo>
                    <a:pt x="100458" y="99673"/>
                    <a:pt x="104040" y="96131"/>
                    <a:pt x="104088" y="91730"/>
                  </a:cubicBezTo>
                  <a:lnTo>
                    <a:pt x="105003" y="9011"/>
                  </a:lnTo>
                  <a:cubicBezTo>
                    <a:pt x="105016" y="6884"/>
                    <a:pt x="104184" y="4840"/>
                    <a:pt x="102691" y="3325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D7D83CBD-08CA-4C5E-BF23-4199F45A672C}"/>
              </a:ext>
            </a:extLst>
          </p:cNvPr>
          <p:cNvGrpSpPr/>
          <p:nvPr/>
        </p:nvGrpSpPr>
        <p:grpSpPr>
          <a:xfrm>
            <a:off x="9322540" y="4336132"/>
            <a:ext cx="518000" cy="573440"/>
            <a:chOff x="9322540" y="4336132"/>
            <a:chExt cx="518000" cy="573440"/>
          </a:xfrm>
        </p:grpSpPr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665609CE-78A3-4FE7-B649-B6D0F2E9ECF9}"/>
                </a:ext>
              </a:extLst>
            </p:cNvPr>
            <p:cNvSpPr/>
            <p:nvPr/>
          </p:nvSpPr>
          <p:spPr>
            <a:xfrm>
              <a:off x="9322540" y="4697769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557AD7B-25C6-4BD4-B5C3-93FFE677908B}"/>
                </a:ext>
              </a:extLst>
            </p:cNvPr>
            <p:cNvSpPr/>
            <p:nvPr/>
          </p:nvSpPr>
          <p:spPr>
            <a:xfrm>
              <a:off x="9712044" y="4642836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1EFEA3B-4841-480F-BAA7-D1933A079CE1}"/>
                </a:ext>
              </a:extLst>
            </p:cNvPr>
            <p:cNvSpPr/>
            <p:nvPr/>
          </p:nvSpPr>
          <p:spPr>
            <a:xfrm>
              <a:off x="9473122" y="4336132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B3F3985-4FC3-4F95-A961-5726DECD0378}"/>
                </a:ext>
              </a:extLst>
            </p:cNvPr>
            <p:cNvSpPr/>
            <p:nvPr/>
          </p:nvSpPr>
          <p:spPr>
            <a:xfrm>
              <a:off x="9619390" y="4397445"/>
              <a:ext cx="220934" cy="204754"/>
            </a:xfrm>
            <a:custGeom>
              <a:avLst/>
              <a:gdLst>
                <a:gd name="connsiteX0" fmla="*/ 216999 w 220934"/>
                <a:gd name="connsiteY0" fmla="*/ 118791 h 204754"/>
                <a:gd name="connsiteX1" fmla="*/ 205997 w 220934"/>
                <a:gd name="connsiteY1" fmla="*/ 121610 h 204754"/>
                <a:gd name="connsiteX2" fmla="*/ 205997 w 220934"/>
                <a:gd name="connsiteY2" fmla="*/ 121610 h 204754"/>
                <a:gd name="connsiteX3" fmla="*/ 175077 w 220934"/>
                <a:gd name="connsiteY3" fmla="*/ 173811 h 204754"/>
                <a:gd name="connsiteX4" fmla="*/ 174933 w 220934"/>
                <a:gd name="connsiteY4" fmla="*/ 173811 h 204754"/>
                <a:gd name="connsiteX5" fmla="*/ 16954 w 220934"/>
                <a:gd name="connsiteY5" fmla="*/ 2285 h 204754"/>
                <a:gd name="connsiteX6" fmla="*/ 10369 w 220934"/>
                <a:gd name="connsiteY6" fmla="*/ 349 h 204754"/>
                <a:gd name="connsiteX7" fmla="*/ 350 w 220934"/>
                <a:gd name="connsiteY7" fmla="*/ 5697 h 204754"/>
                <a:gd name="connsiteX8" fmla="*/ 5697 w 220934"/>
                <a:gd name="connsiteY8" fmla="*/ 15717 h 204754"/>
                <a:gd name="connsiteX9" fmla="*/ 6056 w 220934"/>
                <a:gd name="connsiteY9" fmla="*/ 15817 h 204754"/>
                <a:gd name="connsiteX10" fmla="*/ 12176 w 220934"/>
                <a:gd name="connsiteY10" fmla="*/ 17624 h 204754"/>
                <a:gd name="connsiteX11" fmla="*/ 159947 w 220934"/>
                <a:gd name="connsiteY11" fmla="*/ 180774 h 204754"/>
                <a:gd name="connsiteX12" fmla="*/ 159826 w 220934"/>
                <a:gd name="connsiteY12" fmla="*/ 180862 h 204754"/>
                <a:gd name="connsiteX13" fmla="*/ 103794 w 220934"/>
                <a:gd name="connsiteY13" fmla="*/ 147678 h 204754"/>
                <a:gd name="connsiteX14" fmla="*/ 92840 w 220934"/>
                <a:gd name="connsiteY14" fmla="*/ 150679 h 204754"/>
                <a:gd name="connsiteX15" fmla="*/ 95602 w 220934"/>
                <a:gd name="connsiteY15" fmla="*/ 161492 h 204754"/>
                <a:gd name="connsiteX16" fmla="*/ 166757 w 220934"/>
                <a:gd name="connsiteY16" fmla="*/ 203630 h 204754"/>
                <a:gd name="connsiteX17" fmla="*/ 172837 w 220934"/>
                <a:gd name="connsiteY17" fmla="*/ 204506 h 204754"/>
                <a:gd name="connsiteX18" fmla="*/ 177760 w 220934"/>
                <a:gd name="connsiteY18" fmla="*/ 200820 h 204754"/>
                <a:gd name="connsiteX19" fmla="*/ 219810 w 220934"/>
                <a:gd name="connsiteY19" fmla="*/ 129793 h 204754"/>
                <a:gd name="connsiteX20" fmla="*/ 216999 w 220934"/>
                <a:gd name="connsiteY20" fmla="*/ 118791 h 2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0934" h="204754">
                  <a:moveTo>
                    <a:pt x="216999" y="118791"/>
                  </a:moveTo>
                  <a:cubicBezTo>
                    <a:pt x="213183" y="116531"/>
                    <a:pt x="208257" y="117792"/>
                    <a:pt x="205997" y="121610"/>
                  </a:cubicBezTo>
                  <a:cubicBezTo>
                    <a:pt x="205997" y="121610"/>
                    <a:pt x="205997" y="121610"/>
                    <a:pt x="205997" y="121610"/>
                  </a:cubicBezTo>
                  <a:lnTo>
                    <a:pt x="175077" y="173811"/>
                  </a:lnTo>
                  <a:cubicBezTo>
                    <a:pt x="175021" y="173900"/>
                    <a:pt x="174957" y="173892"/>
                    <a:pt x="174933" y="173811"/>
                  </a:cubicBezTo>
                  <a:cubicBezTo>
                    <a:pt x="156465" y="92641"/>
                    <a:pt x="96335" y="27354"/>
                    <a:pt x="16954" y="2285"/>
                  </a:cubicBezTo>
                  <a:cubicBezTo>
                    <a:pt x="14778" y="1610"/>
                    <a:pt x="12578" y="960"/>
                    <a:pt x="10369" y="349"/>
                  </a:cubicBezTo>
                  <a:cubicBezTo>
                    <a:pt x="6125" y="-941"/>
                    <a:pt x="1639" y="1454"/>
                    <a:pt x="350" y="5697"/>
                  </a:cubicBezTo>
                  <a:cubicBezTo>
                    <a:pt x="-941" y="9941"/>
                    <a:pt x="1454" y="14427"/>
                    <a:pt x="5697" y="15717"/>
                  </a:cubicBezTo>
                  <a:cubicBezTo>
                    <a:pt x="5816" y="15753"/>
                    <a:pt x="5936" y="15786"/>
                    <a:pt x="6056" y="15817"/>
                  </a:cubicBezTo>
                  <a:cubicBezTo>
                    <a:pt x="8112" y="16390"/>
                    <a:pt x="10152" y="16992"/>
                    <a:pt x="12176" y="17624"/>
                  </a:cubicBezTo>
                  <a:cubicBezTo>
                    <a:pt x="87273" y="41344"/>
                    <a:pt x="143754" y="103703"/>
                    <a:pt x="159947" y="180774"/>
                  </a:cubicBezTo>
                  <a:cubicBezTo>
                    <a:pt x="159947" y="180871"/>
                    <a:pt x="159947" y="180911"/>
                    <a:pt x="159826" y="180862"/>
                  </a:cubicBezTo>
                  <a:lnTo>
                    <a:pt x="103794" y="147678"/>
                  </a:lnTo>
                  <a:cubicBezTo>
                    <a:pt x="99941" y="145483"/>
                    <a:pt x="95036" y="146826"/>
                    <a:pt x="92840" y="150679"/>
                  </a:cubicBezTo>
                  <a:cubicBezTo>
                    <a:pt x="90698" y="154440"/>
                    <a:pt x="91919" y="159221"/>
                    <a:pt x="95602" y="161492"/>
                  </a:cubicBezTo>
                  <a:lnTo>
                    <a:pt x="166757" y="203630"/>
                  </a:lnTo>
                  <a:cubicBezTo>
                    <a:pt x="168587" y="204716"/>
                    <a:pt x="170774" y="205031"/>
                    <a:pt x="172837" y="204506"/>
                  </a:cubicBezTo>
                  <a:cubicBezTo>
                    <a:pt x="174901" y="203979"/>
                    <a:pt x="176673" y="202653"/>
                    <a:pt x="177760" y="200820"/>
                  </a:cubicBezTo>
                  <a:lnTo>
                    <a:pt x="219810" y="129793"/>
                  </a:lnTo>
                  <a:cubicBezTo>
                    <a:pt x="222072" y="125978"/>
                    <a:pt x="220813" y="121053"/>
                    <a:pt x="216999" y="118791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BF246DCC-0776-4297-A923-2350B4FFCE49}"/>
                </a:ext>
              </a:extLst>
            </p:cNvPr>
            <p:cNvSpPr/>
            <p:nvPr/>
          </p:nvSpPr>
          <p:spPr>
            <a:xfrm>
              <a:off x="9472001" y="4775052"/>
              <a:ext cx="260765" cy="134520"/>
            </a:xfrm>
            <a:custGeom>
              <a:avLst/>
              <a:gdLst>
                <a:gd name="connsiteX0" fmla="*/ 258450 w 260765"/>
                <a:gd name="connsiteY0" fmla="*/ 2416 h 134520"/>
                <a:gd name="connsiteX1" fmla="*/ 247094 w 260765"/>
                <a:gd name="connsiteY1" fmla="*/ 2289 h 134520"/>
                <a:gd name="connsiteX2" fmla="*/ 247086 w 260765"/>
                <a:gd name="connsiteY2" fmla="*/ 2296 h 134520"/>
                <a:gd name="connsiteX3" fmla="*/ 242461 w 260765"/>
                <a:gd name="connsiteY3" fmla="*/ 6697 h 134520"/>
                <a:gd name="connsiteX4" fmla="*/ 27285 w 260765"/>
                <a:gd name="connsiteY4" fmla="*/ 53084 h 134520"/>
                <a:gd name="connsiteX5" fmla="*/ 27285 w 260765"/>
                <a:gd name="connsiteY5" fmla="*/ 52940 h 134520"/>
                <a:gd name="connsiteX6" fmla="*/ 84049 w 260765"/>
                <a:gd name="connsiteY6" fmla="*/ 21000 h 134520"/>
                <a:gd name="connsiteX7" fmla="*/ 87108 w 260765"/>
                <a:gd name="connsiteY7" fmla="*/ 10062 h 134520"/>
                <a:gd name="connsiteX8" fmla="*/ 76170 w 260765"/>
                <a:gd name="connsiteY8" fmla="*/ 7002 h 134520"/>
                <a:gd name="connsiteX9" fmla="*/ 4100 w 260765"/>
                <a:gd name="connsiteY9" fmla="*/ 47559 h 134520"/>
                <a:gd name="connsiteX10" fmla="*/ 1030 w 260765"/>
                <a:gd name="connsiteY10" fmla="*/ 58494 h 134520"/>
                <a:gd name="connsiteX11" fmla="*/ 1032 w 260765"/>
                <a:gd name="connsiteY11" fmla="*/ 58497 h 134520"/>
                <a:gd name="connsiteX12" fmla="*/ 41508 w 260765"/>
                <a:gd name="connsiteY12" fmla="*/ 130423 h 134520"/>
                <a:gd name="connsiteX13" fmla="*/ 52451 w 260765"/>
                <a:gd name="connsiteY13" fmla="*/ 133487 h 134520"/>
                <a:gd name="connsiteX14" fmla="*/ 55514 w 260765"/>
                <a:gd name="connsiteY14" fmla="*/ 122544 h 134520"/>
                <a:gd name="connsiteX15" fmla="*/ 25800 w 260765"/>
                <a:gd name="connsiteY15" fmla="*/ 69684 h 134520"/>
                <a:gd name="connsiteX16" fmla="*/ 25888 w 260765"/>
                <a:gd name="connsiteY16" fmla="*/ 69572 h 134520"/>
                <a:gd name="connsiteX17" fmla="*/ 94802 w 260765"/>
                <a:gd name="connsiteY17" fmla="*/ 80084 h 134520"/>
                <a:gd name="connsiteX18" fmla="*/ 253415 w 260765"/>
                <a:gd name="connsiteY18" fmla="*/ 18495 h 134520"/>
                <a:gd name="connsiteX19" fmla="*/ 258378 w 260765"/>
                <a:gd name="connsiteY19" fmla="*/ 13772 h 134520"/>
                <a:gd name="connsiteX20" fmla="*/ 258450 w 260765"/>
                <a:gd name="connsiteY20" fmla="*/ 2416 h 1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0765" h="134520">
                  <a:moveTo>
                    <a:pt x="258450" y="2416"/>
                  </a:moveTo>
                  <a:cubicBezTo>
                    <a:pt x="255350" y="-755"/>
                    <a:pt x="250265" y="-812"/>
                    <a:pt x="247094" y="2289"/>
                  </a:cubicBezTo>
                  <a:cubicBezTo>
                    <a:pt x="247091" y="2291"/>
                    <a:pt x="247089" y="2294"/>
                    <a:pt x="247086" y="2296"/>
                  </a:cubicBezTo>
                  <a:cubicBezTo>
                    <a:pt x="245560" y="3782"/>
                    <a:pt x="244027" y="5251"/>
                    <a:pt x="242461" y="6697"/>
                  </a:cubicBezTo>
                  <a:cubicBezTo>
                    <a:pt x="184367" y="59866"/>
                    <a:pt x="102126" y="77595"/>
                    <a:pt x="27285" y="53084"/>
                  </a:cubicBezTo>
                  <a:cubicBezTo>
                    <a:pt x="27189" y="53084"/>
                    <a:pt x="27181" y="52988"/>
                    <a:pt x="27285" y="52940"/>
                  </a:cubicBezTo>
                  <a:lnTo>
                    <a:pt x="84049" y="21000"/>
                  </a:lnTo>
                  <a:cubicBezTo>
                    <a:pt x="87914" y="18825"/>
                    <a:pt x="89284" y="13927"/>
                    <a:pt x="87108" y="10062"/>
                  </a:cubicBezTo>
                  <a:cubicBezTo>
                    <a:pt x="84933" y="6197"/>
                    <a:pt x="80036" y="4827"/>
                    <a:pt x="76170" y="7002"/>
                  </a:cubicBezTo>
                  <a:lnTo>
                    <a:pt x="4100" y="47559"/>
                  </a:lnTo>
                  <a:cubicBezTo>
                    <a:pt x="233" y="49730"/>
                    <a:pt x="-1142" y="54626"/>
                    <a:pt x="1030" y="58494"/>
                  </a:cubicBezTo>
                  <a:cubicBezTo>
                    <a:pt x="1030" y="58495"/>
                    <a:pt x="1031" y="58496"/>
                    <a:pt x="1032" y="58497"/>
                  </a:cubicBezTo>
                  <a:lnTo>
                    <a:pt x="41508" y="130423"/>
                  </a:lnTo>
                  <a:cubicBezTo>
                    <a:pt x="43684" y="134291"/>
                    <a:pt x="48583" y="135662"/>
                    <a:pt x="52451" y="133487"/>
                  </a:cubicBezTo>
                  <a:cubicBezTo>
                    <a:pt x="56318" y="131311"/>
                    <a:pt x="57690" y="126412"/>
                    <a:pt x="55514" y="122544"/>
                  </a:cubicBezTo>
                  <a:lnTo>
                    <a:pt x="25800" y="69684"/>
                  </a:lnTo>
                  <a:cubicBezTo>
                    <a:pt x="25751" y="69588"/>
                    <a:pt x="25800" y="69540"/>
                    <a:pt x="25888" y="69572"/>
                  </a:cubicBezTo>
                  <a:cubicBezTo>
                    <a:pt x="48196" y="76540"/>
                    <a:pt x="71431" y="80084"/>
                    <a:pt x="94802" y="80084"/>
                  </a:cubicBezTo>
                  <a:cubicBezTo>
                    <a:pt x="153523" y="80157"/>
                    <a:pt x="210130" y="58176"/>
                    <a:pt x="253415" y="18495"/>
                  </a:cubicBezTo>
                  <a:cubicBezTo>
                    <a:pt x="255093" y="16953"/>
                    <a:pt x="256740" y="15370"/>
                    <a:pt x="258378" y="13772"/>
                  </a:cubicBezTo>
                  <a:cubicBezTo>
                    <a:pt x="261533" y="10656"/>
                    <a:pt x="261566" y="5573"/>
                    <a:pt x="258450" y="2416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28AB9C-89B7-4903-912C-94F9A8197955}"/>
                </a:ext>
              </a:extLst>
            </p:cNvPr>
            <p:cNvSpPr/>
            <p:nvPr/>
          </p:nvSpPr>
          <p:spPr>
            <a:xfrm>
              <a:off x="9334597" y="4433757"/>
              <a:ext cx="105003" cy="252142"/>
            </a:xfrm>
            <a:custGeom>
              <a:avLst/>
              <a:gdLst>
                <a:gd name="connsiteX0" fmla="*/ 102691 w 105003"/>
                <a:gd name="connsiteY0" fmla="*/ 3325 h 252142"/>
                <a:gd name="connsiteX1" fmla="*/ 97069 w 105003"/>
                <a:gd name="connsiteY1" fmla="*/ 916 h 252142"/>
                <a:gd name="connsiteX2" fmla="*/ 14534 w 105003"/>
                <a:gd name="connsiteY2" fmla="*/ 0 h 252142"/>
                <a:gd name="connsiteX3" fmla="*/ 14446 w 105003"/>
                <a:gd name="connsiteY3" fmla="*/ 0 h 252142"/>
                <a:gd name="connsiteX4" fmla="*/ 6370 w 105003"/>
                <a:gd name="connsiteY4" fmla="*/ 7987 h 252142"/>
                <a:gd name="connsiteX5" fmla="*/ 14357 w 105003"/>
                <a:gd name="connsiteY5" fmla="*/ 16062 h 252142"/>
                <a:gd name="connsiteX6" fmla="*/ 75040 w 105003"/>
                <a:gd name="connsiteY6" fmla="*/ 16737 h 252142"/>
                <a:gd name="connsiteX7" fmla="*/ 75088 w 105003"/>
                <a:gd name="connsiteY7" fmla="*/ 16873 h 252142"/>
                <a:gd name="connsiteX8" fmla="*/ 5539 w 105003"/>
                <a:gd name="connsiteY8" fmla="*/ 239437 h 252142"/>
                <a:gd name="connsiteX9" fmla="*/ 7145 w 105003"/>
                <a:gd name="connsiteY9" fmla="*/ 246119 h 252142"/>
                <a:gd name="connsiteX10" fmla="*/ 14911 w 105003"/>
                <a:gd name="connsiteY10" fmla="*/ 252142 h 252142"/>
                <a:gd name="connsiteX11" fmla="*/ 16927 w 105003"/>
                <a:gd name="connsiteY11" fmla="*/ 251885 h 252142"/>
                <a:gd name="connsiteX12" fmla="*/ 22694 w 105003"/>
                <a:gd name="connsiteY12" fmla="*/ 242103 h 252142"/>
                <a:gd name="connsiteX13" fmla="*/ 21200 w 105003"/>
                <a:gd name="connsiteY13" fmla="*/ 235911 h 252142"/>
                <a:gd name="connsiteX14" fmla="*/ 88604 w 105003"/>
                <a:gd name="connsiteY14" fmla="*/ 26366 h 252142"/>
                <a:gd name="connsiteX15" fmla="*/ 88741 w 105003"/>
                <a:gd name="connsiteY15" fmla="*/ 26430 h 252142"/>
                <a:gd name="connsiteX16" fmla="*/ 88026 w 105003"/>
                <a:gd name="connsiteY16" fmla="*/ 91554 h 252142"/>
                <a:gd name="connsiteX17" fmla="*/ 95968 w 105003"/>
                <a:gd name="connsiteY17" fmla="*/ 99673 h 252142"/>
                <a:gd name="connsiteX18" fmla="*/ 95969 w 105003"/>
                <a:gd name="connsiteY18" fmla="*/ 99673 h 252142"/>
                <a:gd name="connsiteX19" fmla="*/ 96057 w 105003"/>
                <a:gd name="connsiteY19" fmla="*/ 99673 h 252142"/>
                <a:gd name="connsiteX20" fmla="*/ 104088 w 105003"/>
                <a:gd name="connsiteY20" fmla="*/ 91730 h 252142"/>
                <a:gd name="connsiteX21" fmla="*/ 105003 w 105003"/>
                <a:gd name="connsiteY21" fmla="*/ 9011 h 252142"/>
                <a:gd name="connsiteX22" fmla="*/ 102691 w 105003"/>
                <a:gd name="connsiteY22" fmla="*/ 3325 h 2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003" h="252142">
                  <a:moveTo>
                    <a:pt x="102691" y="3325"/>
                  </a:moveTo>
                  <a:cubicBezTo>
                    <a:pt x="101208" y="1812"/>
                    <a:pt x="99187" y="946"/>
                    <a:pt x="97069" y="916"/>
                  </a:cubicBezTo>
                  <a:lnTo>
                    <a:pt x="14534" y="0"/>
                  </a:lnTo>
                  <a:lnTo>
                    <a:pt x="14446" y="0"/>
                  </a:lnTo>
                  <a:cubicBezTo>
                    <a:pt x="10010" y="-24"/>
                    <a:pt x="6395" y="3551"/>
                    <a:pt x="6370" y="7987"/>
                  </a:cubicBezTo>
                  <a:cubicBezTo>
                    <a:pt x="6346" y="12422"/>
                    <a:pt x="9922" y="16038"/>
                    <a:pt x="14357" y="16062"/>
                  </a:cubicBezTo>
                  <a:lnTo>
                    <a:pt x="75040" y="16737"/>
                  </a:lnTo>
                  <a:cubicBezTo>
                    <a:pt x="75144" y="16737"/>
                    <a:pt x="75168" y="16801"/>
                    <a:pt x="75088" y="16873"/>
                  </a:cubicBezTo>
                  <a:cubicBezTo>
                    <a:pt x="14030" y="73449"/>
                    <a:pt x="-12441" y="158163"/>
                    <a:pt x="5539" y="239437"/>
                  </a:cubicBezTo>
                  <a:cubicBezTo>
                    <a:pt x="6037" y="241670"/>
                    <a:pt x="6573" y="243897"/>
                    <a:pt x="7145" y="246119"/>
                  </a:cubicBezTo>
                  <a:cubicBezTo>
                    <a:pt x="8060" y="249661"/>
                    <a:pt x="11253" y="252137"/>
                    <a:pt x="14911" y="252142"/>
                  </a:cubicBezTo>
                  <a:cubicBezTo>
                    <a:pt x="15592" y="252143"/>
                    <a:pt x="16270" y="252057"/>
                    <a:pt x="16927" y="251885"/>
                  </a:cubicBezTo>
                  <a:cubicBezTo>
                    <a:pt x="21220" y="250775"/>
                    <a:pt x="23801" y="246397"/>
                    <a:pt x="22694" y="242103"/>
                  </a:cubicBezTo>
                  <a:cubicBezTo>
                    <a:pt x="22158" y="240047"/>
                    <a:pt x="21660" y="237983"/>
                    <a:pt x="21200" y="235911"/>
                  </a:cubicBezTo>
                  <a:cubicBezTo>
                    <a:pt x="4196" y="159017"/>
                    <a:pt x="29958" y="78927"/>
                    <a:pt x="88604" y="26366"/>
                  </a:cubicBezTo>
                  <a:cubicBezTo>
                    <a:pt x="88684" y="26302"/>
                    <a:pt x="88749" y="26366"/>
                    <a:pt x="88741" y="26430"/>
                  </a:cubicBezTo>
                  <a:lnTo>
                    <a:pt x="88026" y="91554"/>
                  </a:lnTo>
                  <a:cubicBezTo>
                    <a:pt x="87977" y="95989"/>
                    <a:pt x="91532" y="99624"/>
                    <a:pt x="95968" y="99673"/>
                  </a:cubicBezTo>
                  <a:cubicBezTo>
                    <a:pt x="95968" y="99673"/>
                    <a:pt x="95969" y="99673"/>
                    <a:pt x="95969" y="99673"/>
                  </a:cubicBezTo>
                  <a:lnTo>
                    <a:pt x="96057" y="99673"/>
                  </a:lnTo>
                  <a:cubicBezTo>
                    <a:pt x="100458" y="99673"/>
                    <a:pt x="104040" y="96131"/>
                    <a:pt x="104088" y="91730"/>
                  </a:cubicBezTo>
                  <a:lnTo>
                    <a:pt x="105003" y="9011"/>
                  </a:lnTo>
                  <a:cubicBezTo>
                    <a:pt x="105016" y="6884"/>
                    <a:pt x="104184" y="4840"/>
                    <a:pt x="102691" y="3325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C2E177E1-A231-44AA-A74B-5B3F06F5B20B}"/>
              </a:ext>
            </a:extLst>
          </p:cNvPr>
          <p:cNvGrpSpPr/>
          <p:nvPr/>
        </p:nvGrpSpPr>
        <p:grpSpPr>
          <a:xfrm>
            <a:off x="9945682" y="4331004"/>
            <a:ext cx="518000" cy="573440"/>
            <a:chOff x="9945682" y="4331004"/>
            <a:chExt cx="518000" cy="573440"/>
          </a:xfrm>
        </p:grpSpPr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D39BB092-B23E-4F2E-8B0C-57699712F5BC}"/>
                </a:ext>
              </a:extLst>
            </p:cNvPr>
            <p:cNvSpPr/>
            <p:nvPr/>
          </p:nvSpPr>
          <p:spPr>
            <a:xfrm>
              <a:off x="9945682" y="4692641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6FAF5F58-3B8A-42D7-BB2B-4633320C8C22}"/>
                </a:ext>
              </a:extLst>
            </p:cNvPr>
            <p:cNvSpPr/>
            <p:nvPr/>
          </p:nvSpPr>
          <p:spPr>
            <a:xfrm>
              <a:off x="10335186" y="4637708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3ABCC1EB-DD53-47C0-A387-61CF12FA2B68}"/>
                </a:ext>
              </a:extLst>
            </p:cNvPr>
            <p:cNvSpPr/>
            <p:nvPr/>
          </p:nvSpPr>
          <p:spPr>
            <a:xfrm>
              <a:off x="10096264" y="4331004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E27566C1-BE37-41E5-AC87-E01EA9470D3B}"/>
                </a:ext>
              </a:extLst>
            </p:cNvPr>
            <p:cNvSpPr/>
            <p:nvPr/>
          </p:nvSpPr>
          <p:spPr>
            <a:xfrm>
              <a:off x="10242532" y="4392317"/>
              <a:ext cx="220934" cy="204754"/>
            </a:xfrm>
            <a:custGeom>
              <a:avLst/>
              <a:gdLst>
                <a:gd name="connsiteX0" fmla="*/ 216999 w 220934"/>
                <a:gd name="connsiteY0" fmla="*/ 118791 h 204754"/>
                <a:gd name="connsiteX1" fmla="*/ 205997 w 220934"/>
                <a:gd name="connsiteY1" fmla="*/ 121610 h 204754"/>
                <a:gd name="connsiteX2" fmla="*/ 205997 w 220934"/>
                <a:gd name="connsiteY2" fmla="*/ 121610 h 204754"/>
                <a:gd name="connsiteX3" fmla="*/ 175077 w 220934"/>
                <a:gd name="connsiteY3" fmla="*/ 173811 h 204754"/>
                <a:gd name="connsiteX4" fmla="*/ 174933 w 220934"/>
                <a:gd name="connsiteY4" fmla="*/ 173811 h 204754"/>
                <a:gd name="connsiteX5" fmla="*/ 16954 w 220934"/>
                <a:gd name="connsiteY5" fmla="*/ 2285 h 204754"/>
                <a:gd name="connsiteX6" fmla="*/ 10369 w 220934"/>
                <a:gd name="connsiteY6" fmla="*/ 349 h 204754"/>
                <a:gd name="connsiteX7" fmla="*/ 350 w 220934"/>
                <a:gd name="connsiteY7" fmla="*/ 5697 h 204754"/>
                <a:gd name="connsiteX8" fmla="*/ 5697 w 220934"/>
                <a:gd name="connsiteY8" fmla="*/ 15717 h 204754"/>
                <a:gd name="connsiteX9" fmla="*/ 6056 w 220934"/>
                <a:gd name="connsiteY9" fmla="*/ 15817 h 204754"/>
                <a:gd name="connsiteX10" fmla="*/ 12176 w 220934"/>
                <a:gd name="connsiteY10" fmla="*/ 17624 h 204754"/>
                <a:gd name="connsiteX11" fmla="*/ 159947 w 220934"/>
                <a:gd name="connsiteY11" fmla="*/ 180774 h 204754"/>
                <a:gd name="connsiteX12" fmla="*/ 159826 w 220934"/>
                <a:gd name="connsiteY12" fmla="*/ 180862 h 204754"/>
                <a:gd name="connsiteX13" fmla="*/ 103794 w 220934"/>
                <a:gd name="connsiteY13" fmla="*/ 147678 h 204754"/>
                <a:gd name="connsiteX14" fmla="*/ 92840 w 220934"/>
                <a:gd name="connsiteY14" fmla="*/ 150679 h 204754"/>
                <a:gd name="connsiteX15" fmla="*/ 95602 w 220934"/>
                <a:gd name="connsiteY15" fmla="*/ 161492 h 204754"/>
                <a:gd name="connsiteX16" fmla="*/ 166757 w 220934"/>
                <a:gd name="connsiteY16" fmla="*/ 203630 h 204754"/>
                <a:gd name="connsiteX17" fmla="*/ 172837 w 220934"/>
                <a:gd name="connsiteY17" fmla="*/ 204506 h 204754"/>
                <a:gd name="connsiteX18" fmla="*/ 177760 w 220934"/>
                <a:gd name="connsiteY18" fmla="*/ 200820 h 204754"/>
                <a:gd name="connsiteX19" fmla="*/ 219810 w 220934"/>
                <a:gd name="connsiteY19" fmla="*/ 129793 h 204754"/>
                <a:gd name="connsiteX20" fmla="*/ 216999 w 220934"/>
                <a:gd name="connsiteY20" fmla="*/ 118791 h 2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0934" h="204754">
                  <a:moveTo>
                    <a:pt x="216999" y="118791"/>
                  </a:moveTo>
                  <a:cubicBezTo>
                    <a:pt x="213183" y="116531"/>
                    <a:pt x="208257" y="117792"/>
                    <a:pt x="205997" y="121610"/>
                  </a:cubicBezTo>
                  <a:cubicBezTo>
                    <a:pt x="205997" y="121610"/>
                    <a:pt x="205997" y="121610"/>
                    <a:pt x="205997" y="121610"/>
                  </a:cubicBezTo>
                  <a:lnTo>
                    <a:pt x="175077" y="173811"/>
                  </a:lnTo>
                  <a:cubicBezTo>
                    <a:pt x="175021" y="173900"/>
                    <a:pt x="174957" y="173892"/>
                    <a:pt x="174933" y="173811"/>
                  </a:cubicBezTo>
                  <a:cubicBezTo>
                    <a:pt x="156465" y="92641"/>
                    <a:pt x="96335" y="27354"/>
                    <a:pt x="16954" y="2285"/>
                  </a:cubicBezTo>
                  <a:cubicBezTo>
                    <a:pt x="14778" y="1610"/>
                    <a:pt x="12578" y="960"/>
                    <a:pt x="10369" y="349"/>
                  </a:cubicBezTo>
                  <a:cubicBezTo>
                    <a:pt x="6125" y="-941"/>
                    <a:pt x="1639" y="1454"/>
                    <a:pt x="350" y="5697"/>
                  </a:cubicBezTo>
                  <a:cubicBezTo>
                    <a:pt x="-941" y="9941"/>
                    <a:pt x="1454" y="14427"/>
                    <a:pt x="5697" y="15717"/>
                  </a:cubicBezTo>
                  <a:cubicBezTo>
                    <a:pt x="5816" y="15753"/>
                    <a:pt x="5936" y="15786"/>
                    <a:pt x="6056" y="15817"/>
                  </a:cubicBezTo>
                  <a:cubicBezTo>
                    <a:pt x="8112" y="16390"/>
                    <a:pt x="10152" y="16992"/>
                    <a:pt x="12176" y="17624"/>
                  </a:cubicBezTo>
                  <a:cubicBezTo>
                    <a:pt x="87273" y="41344"/>
                    <a:pt x="143754" y="103703"/>
                    <a:pt x="159947" y="180774"/>
                  </a:cubicBezTo>
                  <a:cubicBezTo>
                    <a:pt x="159947" y="180871"/>
                    <a:pt x="159947" y="180911"/>
                    <a:pt x="159826" y="180862"/>
                  </a:cubicBezTo>
                  <a:lnTo>
                    <a:pt x="103794" y="147678"/>
                  </a:lnTo>
                  <a:cubicBezTo>
                    <a:pt x="99941" y="145483"/>
                    <a:pt x="95036" y="146826"/>
                    <a:pt x="92840" y="150679"/>
                  </a:cubicBezTo>
                  <a:cubicBezTo>
                    <a:pt x="90698" y="154440"/>
                    <a:pt x="91919" y="159221"/>
                    <a:pt x="95602" y="161492"/>
                  </a:cubicBezTo>
                  <a:lnTo>
                    <a:pt x="166757" y="203630"/>
                  </a:lnTo>
                  <a:cubicBezTo>
                    <a:pt x="168587" y="204716"/>
                    <a:pt x="170774" y="205031"/>
                    <a:pt x="172837" y="204506"/>
                  </a:cubicBezTo>
                  <a:cubicBezTo>
                    <a:pt x="174901" y="203979"/>
                    <a:pt x="176673" y="202653"/>
                    <a:pt x="177760" y="200820"/>
                  </a:cubicBezTo>
                  <a:lnTo>
                    <a:pt x="219810" y="129793"/>
                  </a:lnTo>
                  <a:cubicBezTo>
                    <a:pt x="222072" y="125978"/>
                    <a:pt x="220813" y="121053"/>
                    <a:pt x="216999" y="118791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1166FE06-37D2-439B-991A-09D6141B8C4E}"/>
                </a:ext>
              </a:extLst>
            </p:cNvPr>
            <p:cNvSpPr/>
            <p:nvPr/>
          </p:nvSpPr>
          <p:spPr>
            <a:xfrm>
              <a:off x="10095143" y="4769924"/>
              <a:ext cx="260765" cy="134520"/>
            </a:xfrm>
            <a:custGeom>
              <a:avLst/>
              <a:gdLst>
                <a:gd name="connsiteX0" fmla="*/ 258450 w 260765"/>
                <a:gd name="connsiteY0" fmla="*/ 2416 h 134520"/>
                <a:gd name="connsiteX1" fmla="*/ 247094 w 260765"/>
                <a:gd name="connsiteY1" fmla="*/ 2289 h 134520"/>
                <a:gd name="connsiteX2" fmla="*/ 247086 w 260765"/>
                <a:gd name="connsiteY2" fmla="*/ 2296 h 134520"/>
                <a:gd name="connsiteX3" fmla="*/ 242461 w 260765"/>
                <a:gd name="connsiteY3" fmla="*/ 6697 h 134520"/>
                <a:gd name="connsiteX4" fmla="*/ 27285 w 260765"/>
                <a:gd name="connsiteY4" fmla="*/ 53084 h 134520"/>
                <a:gd name="connsiteX5" fmla="*/ 27285 w 260765"/>
                <a:gd name="connsiteY5" fmla="*/ 52940 h 134520"/>
                <a:gd name="connsiteX6" fmla="*/ 84049 w 260765"/>
                <a:gd name="connsiteY6" fmla="*/ 21000 h 134520"/>
                <a:gd name="connsiteX7" fmla="*/ 87108 w 260765"/>
                <a:gd name="connsiteY7" fmla="*/ 10062 h 134520"/>
                <a:gd name="connsiteX8" fmla="*/ 76170 w 260765"/>
                <a:gd name="connsiteY8" fmla="*/ 7002 h 134520"/>
                <a:gd name="connsiteX9" fmla="*/ 4100 w 260765"/>
                <a:gd name="connsiteY9" fmla="*/ 47559 h 134520"/>
                <a:gd name="connsiteX10" fmla="*/ 1030 w 260765"/>
                <a:gd name="connsiteY10" fmla="*/ 58494 h 134520"/>
                <a:gd name="connsiteX11" fmla="*/ 1032 w 260765"/>
                <a:gd name="connsiteY11" fmla="*/ 58497 h 134520"/>
                <a:gd name="connsiteX12" fmla="*/ 41508 w 260765"/>
                <a:gd name="connsiteY12" fmla="*/ 130423 h 134520"/>
                <a:gd name="connsiteX13" fmla="*/ 52451 w 260765"/>
                <a:gd name="connsiteY13" fmla="*/ 133487 h 134520"/>
                <a:gd name="connsiteX14" fmla="*/ 55514 w 260765"/>
                <a:gd name="connsiteY14" fmla="*/ 122544 h 134520"/>
                <a:gd name="connsiteX15" fmla="*/ 25800 w 260765"/>
                <a:gd name="connsiteY15" fmla="*/ 69684 h 134520"/>
                <a:gd name="connsiteX16" fmla="*/ 25888 w 260765"/>
                <a:gd name="connsiteY16" fmla="*/ 69572 h 134520"/>
                <a:gd name="connsiteX17" fmla="*/ 94802 w 260765"/>
                <a:gd name="connsiteY17" fmla="*/ 80084 h 134520"/>
                <a:gd name="connsiteX18" fmla="*/ 253415 w 260765"/>
                <a:gd name="connsiteY18" fmla="*/ 18495 h 134520"/>
                <a:gd name="connsiteX19" fmla="*/ 258378 w 260765"/>
                <a:gd name="connsiteY19" fmla="*/ 13772 h 134520"/>
                <a:gd name="connsiteX20" fmla="*/ 258450 w 260765"/>
                <a:gd name="connsiteY20" fmla="*/ 2416 h 1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0765" h="134520">
                  <a:moveTo>
                    <a:pt x="258450" y="2416"/>
                  </a:moveTo>
                  <a:cubicBezTo>
                    <a:pt x="255350" y="-755"/>
                    <a:pt x="250265" y="-812"/>
                    <a:pt x="247094" y="2289"/>
                  </a:cubicBezTo>
                  <a:cubicBezTo>
                    <a:pt x="247091" y="2291"/>
                    <a:pt x="247089" y="2294"/>
                    <a:pt x="247086" y="2296"/>
                  </a:cubicBezTo>
                  <a:cubicBezTo>
                    <a:pt x="245560" y="3782"/>
                    <a:pt x="244027" y="5251"/>
                    <a:pt x="242461" y="6697"/>
                  </a:cubicBezTo>
                  <a:cubicBezTo>
                    <a:pt x="184367" y="59866"/>
                    <a:pt x="102126" y="77595"/>
                    <a:pt x="27285" y="53084"/>
                  </a:cubicBezTo>
                  <a:cubicBezTo>
                    <a:pt x="27189" y="53084"/>
                    <a:pt x="27181" y="52988"/>
                    <a:pt x="27285" y="52940"/>
                  </a:cubicBezTo>
                  <a:lnTo>
                    <a:pt x="84049" y="21000"/>
                  </a:lnTo>
                  <a:cubicBezTo>
                    <a:pt x="87914" y="18825"/>
                    <a:pt x="89284" y="13927"/>
                    <a:pt x="87108" y="10062"/>
                  </a:cubicBezTo>
                  <a:cubicBezTo>
                    <a:pt x="84933" y="6197"/>
                    <a:pt x="80036" y="4827"/>
                    <a:pt x="76170" y="7002"/>
                  </a:cubicBezTo>
                  <a:lnTo>
                    <a:pt x="4100" y="47559"/>
                  </a:lnTo>
                  <a:cubicBezTo>
                    <a:pt x="233" y="49730"/>
                    <a:pt x="-1142" y="54626"/>
                    <a:pt x="1030" y="58494"/>
                  </a:cubicBezTo>
                  <a:cubicBezTo>
                    <a:pt x="1030" y="58495"/>
                    <a:pt x="1031" y="58496"/>
                    <a:pt x="1032" y="58497"/>
                  </a:cubicBezTo>
                  <a:lnTo>
                    <a:pt x="41508" y="130423"/>
                  </a:lnTo>
                  <a:cubicBezTo>
                    <a:pt x="43684" y="134291"/>
                    <a:pt x="48583" y="135662"/>
                    <a:pt x="52451" y="133487"/>
                  </a:cubicBezTo>
                  <a:cubicBezTo>
                    <a:pt x="56318" y="131311"/>
                    <a:pt x="57690" y="126412"/>
                    <a:pt x="55514" y="122544"/>
                  </a:cubicBezTo>
                  <a:lnTo>
                    <a:pt x="25800" y="69684"/>
                  </a:lnTo>
                  <a:cubicBezTo>
                    <a:pt x="25751" y="69588"/>
                    <a:pt x="25800" y="69540"/>
                    <a:pt x="25888" y="69572"/>
                  </a:cubicBezTo>
                  <a:cubicBezTo>
                    <a:pt x="48196" y="76540"/>
                    <a:pt x="71431" y="80084"/>
                    <a:pt x="94802" y="80084"/>
                  </a:cubicBezTo>
                  <a:cubicBezTo>
                    <a:pt x="153523" y="80157"/>
                    <a:pt x="210130" y="58176"/>
                    <a:pt x="253415" y="18495"/>
                  </a:cubicBezTo>
                  <a:cubicBezTo>
                    <a:pt x="255093" y="16953"/>
                    <a:pt x="256740" y="15370"/>
                    <a:pt x="258378" y="13772"/>
                  </a:cubicBezTo>
                  <a:cubicBezTo>
                    <a:pt x="261533" y="10656"/>
                    <a:pt x="261566" y="5573"/>
                    <a:pt x="258450" y="2416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11948A2-DD74-467C-923C-5F0AEACD5A81}"/>
                </a:ext>
              </a:extLst>
            </p:cNvPr>
            <p:cNvSpPr/>
            <p:nvPr/>
          </p:nvSpPr>
          <p:spPr>
            <a:xfrm>
              <a:off x="9957739" y="4428629"/>
              <a:ext cx="105003" cy="252142"/>
            </a:xfrm>
            <a:custGeom>
              <a:avLst/>
              <a:gdLst>
                <a:gd name="connsiteX0" fmla="*/ 102691 w 105003"/>
                <a:gd name="connsiteY0" fmla="*/ 3325 h 252142"/>
                <a:gd name="connsiteX1" fmla="*/ 97069 w 105003"/>
                <a:gd name="connsiteY1" fmla="*/ 916 h 252142"/>
                <a:gd name="connsiteX2" fmla="*/ 14534 w 105003"/>
                <a:gd name="connsiteY2" fmla="*/ 0 h 252142"/>
                <a:gd name="connsiteX3" fmla="*/ 14446 w 105003"/>
                <a:gd name="connsiteY3" fmla="*/ 0 h 252142"/>
                <a:gd name="connsiteX4" fmla="*/ 6370 w 105003"/>
                <a:gd name="connsiteY4" fmla="*/ 7987 h 252142"/>
                <a:gd name="connsiteX5" fmla="*/ 14357 w 105003"/>
                <a:gd name="connsiteY5" fmla="*/ 16062 h 252142"/>
                <a:gd name="connsiteX6" fmla="*/ 75040 w 105003"/>
                <a:gd name="connsiteY6" fmla="*/ 16737 h 252142"/>
                <a:gd name="connsiteX7" fmla="*/ 75088 w 105003"/>
                <a:gd name="connsiteY7" fmla="*/ 16873 h 252142"/>
                <a:gd name="connsiteX8" fmla="*/ 5539 w 105003"/>
                <a:gd name="connsiteY8" fmla="*/ 239437 h 252142"/>
                <a:gd name="connsiteX9" fmla="*/ 7145 w 105003"/>
                <a:gd name="connsiteY9" fmla="*/ 246119 h 252142"/>
                <a:gd name="connsiteX10" fmla="*/ 14911 w 105003"/>
                <a:gd name="connsiteY10" fmla="*/ 252142 h 252142"/>
                <a:gd name="connsiteX11" fmla="*/ 16927 w 105003"/>
                <a:gd name="connsiteY11" fmla="*/ 251885 h 252142"/>
                <a:gd name="connsiteX12" fmla="*/ 22694 w 105003"/>
                <a:gd name="connsiteY12" fmla="*/ 242103 h 252142"/>
                <a:gd name="connsiteX13" fmla="*/ 21200 w 105003"/>
                <a:gd name="connsiteY13" fmla="*/ 235911 h 252142"/>
                <a:gd name="connsiteX14" fmla="*/ 88604 w 105003"/>
                <a:gd name="connsiteY14" fmla="*/ 26366 h 252142"/>
                <a:gd name="connsiteX15" fmla="*/ 88741 w 105003"/>
                <a:gd name="connsiteY15" fmla="*/ 26430 h 252142"/>
                <a:gd name="connsiteX16" fmla="*/ 88026 w 105003"/>
                <a:gd name="connsiteY16" fmla="*/ 91554 h 252142"/>
                <a:gd name="connsiteX17" fmla="*/ 95968 w 105003"/>
                <a:gd name="connsiteY17" fmla="*/ 99673 h 252142"/>
                <a:gd name="connsiteX18" fmla="*/ 95969 w 105003"/>
                <a:gd name="connsiteY18" fmla="*/ 99673 h 252142"/>
                <a:gd name="connsiteX19" fmla="*/ 96057 w 105003"/>
                <a:gd name="connsiteY19" fmla="*/ 99673 h 252142"/>
                <a:gd name="connsiteX20" fmla="*/ 104088 w 105003"/>
                <a:gd name="connsiteY20" fmla="*/ 91730 h 252142"/>
                <a:gd name="connsiteX21" fmla="*/ 105003 w 105003"/>
                <a:gd name="connsiteY21" fmla="*/ 9011 h 252142"/>
                <a:gd name="connsiteX22" fmla="*/ 102691 w 105003"/>
                <a:gd name="connsiteY22" fmla="*/ 3325 h 2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003" h="252142">
                  <a:moveTo>
                    <a:pt x="102691" y="3325"/>
                  </a:moveTo>
                  <a:cubicBezTo>
                    <a:pt x="101208" y="1812"/>
                    <a:pt x="99187" y="946"/>
                    <a:pt x="97069" y="916"/>
                  </a:cubicBezTo>
                  <a:lnTo>
                    <a:pt x="14534" y="0"/>
                  </a:lnTo>
                  <a:lnTo>
                    <a:pt x="14446" y="0"/>
                  </a:lnTo>
                  <a:cubicBezTo>
                    <a:pt x="10010" y="-24"/>
                    <a:pt x="6395" y="3551"/>
                    <a:pt x="6370" y="7987"/>
                  </a:cubicBezTo>
                  <a:cubicBezTo>
                    <a:pt x="6346" y="12422"/>
                    <a:pt x="9922" y="16038"/>
                    <a:pt x="14357" y="16062"/>
                  </a:cubicBezTo>
                  <a:lnTo>
                    <a:pt x="75040" y="16737"/>
                  </a:lnTo>
                  <a:cubicBezTo>
                    <a:pt x="75144" y="16737"/>
                    <a:pt x="75168" y="16801"/>
                    <a:pt x="75088" y="16873"/>
                  </a:cubicBezTo>
                  <a:cubicBezTo>
                    <a:pt x="14030" y="73449"/>
                    <a:pt x="-12441" y="158163"/>
                    <a:pt x="5539" y="239437"/>
                  </a:cubicBezTo>
                  <a:cubicBezTo>
                    <a:pt x="6037" y="241670"/>
                    <a:pt x="6573" y="243897"/>
                    <a:pt x="7145" y="246119"/>
                  </a:cubicBezTo>
                  <a:cubicBezTo>
                    <a:pt x="8060" y="249661"/>
                    <a:pt x="11253" y="252137"/>
                    <a:pt x="14911" y="252142"/>
                  </a:cubicBezTo>
                  <a:cubicBezTo>
                    <a:pt x="15592" y="252143"/>
                    <a:pt x="16270" y="252057"/>
                    <a:pt x="16927" y="251885"/>
                  </a:cubicBezTo>
                  <a:cubicBezTo>
                    <a:pt x="21220" y="250775"/>
                    <a:pt x="23801" y="246397"/>
                    <a:pt x="22694" y="242103"/>
                  </a:cubicBezTo>
                  <a:cubicBezTo>
                    <a:pt x="22158" y="240047"/>
                    <a:pt x="21660" y="237983"/>
                    <a:pt x="21200" y="235911"/>
                  </a:cubicBezTo>
                  <a:cubicBezTo>
                    <a:pt x="4196" y="159017"/>
                    <a:pt x="29958" y="78927"/>
                    <a:pt x="88604" y="26366"/>
                  </a:cubicBezTo>
                  <a:cubicBezTo>
                    <a:pt x="88684" y="26302"/>
                    <a:pt x="88749" y="26366"/>
                    <a:pt x="88741" y="26430"/>
                  </a:cubicBezTo>
                  <a:lnTo>
                    <a:pt x="88026" y="91554"/>
                  </a:lnTo>
                  <a:cubicBezTo>
                    <a:pt x="87977" y="95989"/>
                    <a:pt x="91532" y="99624"/>
                    <a:pt x="95968" y="99673"/>
                  </a:cubicBezTo>
                  <a:cubicBezTo>
                    <a:pt x="95968" y="99673"/>
                    <a:pt x="95969" y="99673"/>
                    <a:pt x="95969" y="99673"/>
                  </a:cubicBezTo>
                  <a:lnTo>
                    <a:pt x="96057" y="99673"/>
                  </a:lnTo>
                  <a:cubicBezTo>
                    <a:pt x="100458" y="99673"/>
                    <a:pt x="104040" y="96131"/>
                    <a:pt x="104088" y="91730"/>
                  </a:cubicBezTo>
                  <a:lnTo>
                    <a:pt x="105003" y="9011"/>
                  </a:lnTo>
                  <a:cubicBezTo>
                    <a:pt x="105016" y="6884"/>
                    <a:pt x="104184" y="4840"/>
                    <a:pt x="102691" y="3325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1D774DF2-B19A-434B-9204-4DCEE636EF8C}"/>
              </a:ext>
            </a:extLst>
          </p:cNvPr>
          <p:cNvGrpSpPr/>
          <p:nvPr/>
        </p:nvGrpSpPr>
        <p:grpSpPr>
          <a:xfrm>
            <a:off x="10577714" y="4307935"/>
            <a:ext cx="518000" cy="573440"/>
            <a:chOff x="10577714" y="4307935"/>
            <a:chExt cx="518000" cy="573440"/>
          </a:xfrm>
        </p:grpSpPr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82B11769-A7F3-4D29-BB01-CF2617C44BAD}"/>
                </a:ext>
              </a:extLst>
            </p:cNvPr>
            <p:cNvSpPr/>
            <p:nvPr/>
          </p:nvSpPr>
          <p:spPr>
            <a:xfrm>
              <a:off x="10577714" y="4669572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909BABB3-A069-4C81-885B-60BD1A20B94D}"/>
                </a:ext>
              </a:extLst>
            </p:cNvPr>
            <p:cNvSpPr/>
            <p:nvPr/>
          </p:nvSpPr>
          <p:spPr>
            <a:xfrm>
              <a:off x="10967218" y="4614639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D480D0B0-494F-4D7F-AFF9-A1C85681F635}"/>
                </a:ext>
              </a:extLst>
            </p:cNvPr>
            <p:cNvSpPr/>
            <p:nvPr/>
          </p:nvSpPr>
          <p:spPr>
            <a:xfrm>
              <a:off x="10728296" y="4307935"/>
              <a:ext cx="128496" cy="128496"/>
            </a:xfrm>
            <a:custGeom>
              <a:avLst/>
              <a:gdLst>
                <a:gd name="connsiteX0" fmla="*/ 64248 w 128496"/>
                <a:gd name="connsiteY0" fmla="*/ 16062 h 128496"/>
                <a:gd name="connsiteX1" fmla="*/ 112434 w 128496"/>
                <a:gd name="connsiteY1" fmla="*/ 64248 h 128496"/>
                <a:gd name="connsiteX2" fmla="*/ 64248 w 128496"/>
                <a:gd name="connsiteY2" fmla="*/ 112434 h 128496"/>
                <a:gd name="connsiteX3" fmla="*/ 16062 w 128496"/>
                <a:gd name="connsiteY3" fmla="*/ 64248 h 128496"/>
                <a:gd name="connsiteX4" fmla="*/ 64248 w 128496"/>
                <a:gd name="connsiteY4" fmla="*/ 16062 h 128496"/>
                <a:gd name="connsiteX5" fmla="*/ 64248 w 128496"/>
                <a:gd name="connsiteY5" fmla="*/ 0 h 128496"/>
                <a:gd name="connsiteX6" fmla="*/ 0 w 128496"/>
                <a:gd name="connsiteY6" fmla="*/ 64248 h 128496"/>
                <a:gd name="connsiteX7" fmla="*/ 64248 w 128496"/>
                <a:gd name="connsiteY7" fmla="*/ 128496 h 128496"/>
                <a:gd name="connsiteX8" fmla="*/ 128496 w 128496"/>
                <a:gd name="connsiteY8" fmla="*/ 64248 h 128496"/>
                <a:gd name="connsiteX9" fmla="*/ 64248 w 128496"/>
                <a:gd name="connsiteY9" fmla="*/ 0 h 12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8496" h="128496">
                  <a:moveTo>
                    <a:pt x="64248" y="16062"/>
                  </a:moveTo>
                  <a:cubicBezTo>
                    <a:pt x="90861" y="16062"/>
                    <a:pt x="112434" y="37636"/>
                    <a:pt x="112434" y="64248"/>
                  </a:cubicBezTo>
                  <a:cubicBezTo>
                    <a:pt x="112434" y="90861"/>
                    <a:pt x="90861" y="112434"/>
                    <a:pt x="64248" y="112434"/>
                  </a:cubicBezTo>
                  <a:cubicBezTo>
                    <a:pt x="37636" y="112434"/>
                    <a:pt x="16062" y="90861"/>
                    <a:pt x="16062" y="64248"/>
                  </a:cubicBezTo>
                  <a:cubicBezTo>
                    <a:pt x="16093" y="37649"/>
                    <a:pt x="37649" y="16093"/>
                    <a:pt x="64248" y="16062"/>
                  </a:cubicBezTo>
                  <a:moveTo>
                    <a:pt x="64248" y="0"/>
                  </a:moveTo>
                  <a:cubicBezTo>
                    <a:pt x="28765" y="0"/>
                    <a:pt x="0" y="28765"/>
                    <a:pt x="0" y="64248"/>
                  </a:cubicBezTo>
                  <a:cubicBezTo>
                    <a:pt x="0" y="99732"/>
                    <a:pt x="28765" y="128496"/>
                    <a:pt x="64248" y="128496"/>
                  </a:cubicBezTo>
                  <a:cubicBezTo>
                    <a:pt x="99732" y="128496"/>
                    <a:pt x="128496" y="99732"/>
                    <a:pt x="128496" y="64248"/>
                  </a:cubicBezTo>
                  <a:cubicBezTo>
                    <a:pt x="128496" y="28765"/>
                    <a:pt x="99732" y="0"/>
                    <a:pt x="64248" y="0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6434631-1163-45CD-B215-36281374F962}"/>
                </a:ext>
              </a:extLst>
            </p:cNvPr>
            <p:cNvSpPr/>
            <p:nvPr/>
          </p:nvSpPr>
          <p:spPr>
            <a:xfrm>
              <a:off x="10874564" y="4369248"/>
              <a:ext cx="220934" cy="204754"/>
            </a:xfrm>
            <a:custGeom>
              <a:avLst/>
              <a:gdLst>
                <a:gd name="connsiteX0" fmla="*/ 216999 w 220934"/>
                <a:gd name="connsiteY0" fmla="*/ 118791 h 204754"/>
                <a:gd name="connsiteX1" fmla="*/ 205997 w 220934"/>
                <a:gd name="connsiteY1" fmla="*/ 121610 h 204754"/>
                <a:gd name="connsiteX2" fmla="*/ 205997 w 220934"/>
                <a:gd name="connsiteY2" fmla="*/ 121610 h 204754"/>
                <a:gd name="connsiteX3" fmla="*/ 175077 w 220934"/>
                <a:gd name="connsiteY3" fmla="*/ 173811 h 204754"/>
                <a:gd name="connsiteX4" fmla="*/ 174933 w 220934"/>
                <a:gd name="connsiteY4" fmla="*/ 173811 h 204754"/>
                <a:gd name="connsiteX5" fmla="*/ 16954 w 220934"/>
                <a:gd name="connsiteY5" fmla="*/ 2285 h 204754"/>
                <a:gd name="connsiteX6" fmla="*/ 10369 w 220934"/>
                <a:gd name="connsiteY6" fmla="*/ 349 h 204754"/>
                <a:gd name="connsiteX7" fmla="*/ 350 w 220934"/>
                <a:gd name="connsiteY7" fmla="*/ 5697 h 204754"/>
                <a:gd name="connsiteX8" fmla="*/ 5697 w 220934"/>
                <a:gd name="connsiteY8" fmla="*/ 15717 h 204754"/>
                <a:gd name="connsiteX9" fmla="*/ 6056 w 220934"/>
                <a:gd name="connsiteY9" fmla="*/ 15817 h 204754"/>
                <a:gd name="connsiteX10" fmla="*/ 12176 w 220934"/>
                <a:gd name="connsiteY10" fmla="*/ 17624 h 204754"/>
                <a:gd name="connsiteX11" fmla="*/ 159947 w 220934"/>
                <a:gd name="connsiteY11" fmla="*/ 180774 h 204754"/>
                <a:gd name="connsiteX12" fmla="*/ 159826 w 220934"/>
                <a:gd name="connsiteY12" fmla="*/ 180862 h 204754"/>
                <a:gd name="connsiteX13" fmla="*/ 103794 w 220934"/>
                <a:gd name="connsiteY13" fmla="*/ 147678 h 204754"/>
                <a:gd name="connsiteX14" fmla="*/ 92840 w 220934"/>
                <a:gd name="connsiteY14" fmla="*/ 150679 h 204754"/>
                <a:gd name="connsiteX15" fmla="*/ 95602 w 220934"/>
                <a:gd name="connsiteY15" fmla="*/ 161492 h 204754"/>
                <a:gd name="connsiteX16" fmla="*/ 166757 w 220934"/>
                <a:gd name="connsiteY16" fmla="*/ 203630 h 204754"/>
                <a:gd name="connsiteX17" fmla="*/ 172837 w 220934"/>
                <a:gd name="connsiteY17" fmla="*/ 204506 h 204754"/>
                <a:gd name="connsiteX18" fmla="*/ 177760 w 220934"/>
                <a:gd name="connsiteY18" fmla="*/ 200820 h 204754"/>
                <a:gd name="connsiteX19" fmla="*/ 219810 w 220934"/>
                <a:gd name="connsiteY19" fmla="*/ 129793 h 204754"/>
                <a:gd name="connsiteX20" fmla="*/ 216999 w 220934"/>
                <a:gd name="connsiteY20" fmla="*/ 118791 h 2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0934" h="204754">
                  <a:moveTo>
                    <a:pt x="216999" y="118791"/>
                  </a:moveTo>
                  <a:cubicBezTo>
                    <a:pt x="213183" y="116531"/>
                    <a:pt x="208257" y="117792"/>
                    <a:pt x="205997" y="121610"/>
                  </a:cubicBezTo>
                  <a:cubicBezTo>
                    <a:pt x="205997" y="121610"/>
                    <a:pt x="205997" y="121610"/>
                    <a:pt x="205997" y="121610"/>
                  </a:cubicBezTo>
                  <a:lnTo>
                    <a:pt x="175077" y="173811"/>
                  </a:lnTo>
                  <a:cubicBezTo>
                    <a:pt x="175021" y="173900"/>
                    <a:pt x="174957" y="173892"/>
                    <a:pt x="174933" y="173811"/>
                  </a:cubicBezTo>
                  <a:cubicBezTo>
                    <a:pt x="156465" y="92641"/>
                    <a:pt x="96335" y="27354"/>
                    <a:pt x="16954" y="2285"/>
                  </a:cubicBezTo>
                  <a:cubicBezTo>
                    <a:pt x="14778" y="1610"/>
                    <a:pt x="12578" y="960"/>
                    <a:pt x="10369" y="349"/>
                  </a:cubicBezTo>
                  <a:cubicBezTo>
                    <a:pt x="6125" y="-941"/>
                    <a:pt x="1639" y="1454"/>
                    <a:pt x="350" y="5697"/>
                  </a:cubicBezTo>
                  <a:cubicBezTo>
                    <a:pt x="-941" y="9941"/>
                    <a:pt x="1454" y="14427"/>
                    <a:pt x="5697" y="15717"/>
                  </a:cubicBezTo>
                  <a:cubicBezTo>
                    <a:pt x="5816" y="15753"/>
                    <a:pt x="5936" y="15786"/>
                    <a:pt x="6056" y="15817"/>
                  </a:cubicBezTo>
                  <a:cubicBezTo>
                    <a:pt x="8112" y="16390"/>
                    <a:pt x="10152" y="16992"/>
                    <a:pt x="12176" y="17624"/>
                  </a:cubicBezTo>
                  <a:cubicBezTo>
                    <a:pt x="87273" y="41344"/>
                    <a:pt x="143754" y="103703"/>
                    <a:pt x="159947" y="180774"/>
                  </a:cubicBezTo>
                  <a:cubicBezTo>
                    <a:pt x="159947" y="180871"/>
                    <a:pt x="159947" y="180911"/>
                    <a:pt x="159826" y="180862"/>
                  </a:cubicBezTo>
                  <a:lnTo>
                    <a:pt x="103794" y="147678"/>
                  </a:lnTo>
                  <a:cubicBezTo>
                    <a:pt x="99941" y="145483"/>
                    <a:pt x="95036" y="146826"/>
                    <a:pt x="92840" y="150679"/>
                  </a:cubicBezTo>
                  <a:cubicBezTo>
                    <a:pt x="90698" y="154440"/>
                    <a:pt x="91919" y="159221"/>
                    <a:pt x="95602" y="161492"/>
                  </a:cubicBezTo>
                  <a:lnTo>
                    <a:pt x="166757" y="203630"/>
                  </a:lnTo>
                  <a:cubicBezTo>
                    <a:pt x="168587" y="204716"/>
                    <a:pt x="170774" y="205031"/>
                    <a:pt x="172837" y="204506"/>
                  </a:cubicBezTo>
                  <a:cubicBezTo>
                    <a:pt x="174901" y="203979"/>
                    <a:pt x="176673" y="202653"/>
                    <a:pt x="177760" y="200820"/>
                  </a:cubicBezTo>
                  <a:lnTo>
                    <a:pt x="219810" y="129793"/>
                  </a:lnTo>
                  <a:cubicBezTo>
                    <a:pt x="222072" y="125978"/>
                    <a:pt x="220813" y="121053"/>
                    <a:pt x="216999" y="118791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896FDF24-C46C-4A51-8CC2-F868AAA8230F}"/>
                </a:ext>
              </a:extLst>
            </p:cNvPr>
            <p:cNvSpPr/>
            <p:nvPr/>
          </p:nvSpPr>
          <p:spPr>
            <a:xfrm>
              <a:off x="10727175" y="4746855"/>
              <a:ext cx="260765" cy="134520"/>
            </a:xfrm>
            <a:custGeom>
              <a:avLst/>
              <a:gdLst>
                <a:gd name="connsiteX0" fmla="*/ 258450 w 260765"/>
                <a:gd name="connsiteY0" fmla="*/ 2416 h 134520"/>
                <a:gd name="connsiteX1" fmla="*/ 247094 w 260765"/>
                <a:gd name="connsiteY1" fmla="*/ 2289 h 134520"/>
                <a:gd name="connsiteX2" fmla="*/ 247086 w 260765"/>
                <a:gd name="connsiteY2" fmla="*/ 2296 h 134520"/>
                <a:gd name="connsiteX3" fmla="*/ 242461 w 260765"/>
                <a:gd name="connsiteY3" fmla="*/ 6697 h 134520"/>
                <a:gd name="connsiteX4" fmla="*/ 27285 w 260765"/>
                <a:gd name="connsiteY4" fmla="*/ 53084 h 134520"/>
                <a:gd name="connsiteX5" fmla="*/ 27285 w 260765"/>
                <a:gd name="connsiteY5" fmla="*/ 52940 h 134520"/>
                <a:gd name="connsiteX6" fmla="*/ 84049 w 260765"/>
                <a:gd name="connsiteY6" fmla="*/ 21000 h 134520"/>
                <a:gd name="connsiteX7" fmla="*/ 87108 w 260765"/>
                <a:gd name="connsiteY7" fmla="*/ 10062 h 134520"/>
                <a:gd name="connsiteX8" fmla="*/ 76170 w 260765"/>
                <a:gd name="connsiteY8" fmla="*/ 7002 h 134520"/>
                <a:gd name="connsiteX9" fmla="*/ 4100 w 260765"/>
                <a:gd name="connsiteY9" fmla="*/ 47559 h 134520"/>
                <a:gd name="connsiteX10" fmla="*/ 1030 w 260765"/>
                <a:gd name="connsiteY10" fmla="*/ 58494 h 134520"/>
                <a:gd name="connsiteX11" fmla="*/ 1032 w 260765"/>
                <a:gd name="connsiteY11" fmla="*/ 58497 h 134520"/>
                <a:gd name="connsiteX12" fmla="*/ 41508 w 260765"/>
                <a:gd name="connsiteY12" fmla="*/ 130423 h 134520"/>
                <a:gd name="connsiteX13" fmla="*/ 52451 w 260765"/>
                <a:gd name="connsiteY13" fmla="*/ 133487 h 134520"/>
                <a:gd name="connsiteX14" fmla="*/ 55514 w 260765"/>
                <a:gd name="connsiteY14" fmla="*/ 122544 h 134520"/>
                <a:gd name="connsiteX15" fmla="*/ 25800 w 260765"/>
                <a:gd name="connsiteY15" fmla="*/ 69684 h 134520"/>
                <a:gd name="connsiteX16" fmla="*/ 25888 w 260765"/>
                <a:gd name="connsiteY16" fmla="*/ 69572 h 134520"/>
                <a:gd name="connsiteX17" fmla="*/ 94802 w 260765"/>
                <a:gd name="connsiteY17" fmla="*/ 80084 h 134520"/>
                <a:gd name="connsiteX18" fmla="*/ 253415 w 260765"/>
                <a:gd name="connsiteY18" fmla="*/ 18495 h 134520"/>
                <a:gd name="connsiteX19" fmla="*/ 258378 w 260765"/>
                <a:gd name="connsiteY19" fmla="*/ 13772 h 134520"/>
                <a:gd name="connsiteX20" fmla="*/ 258450 w 260765"/>
                <a:gd name="connsiteY20" fmla="*/ 2416 h 134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60765" h="134520">
                  <a:moveTo>
                    <a:pt x="258450" y="2416"/>
                  </a:moveTo>
                  <a:cubicBezTo>
                    <a:pt x="255350" y="-755"/>
                    <a:pt x="250265" y="-812"/>
                    <a:pt x="247094" y="2289"/>
                  </a:cubicBezTo>
                  <a:cubicBezTo>
                    <a:pt x="247091" y="2291"/>
                    <a:pt x="247089" y="2294"/>
                    <a:pt x="247086" y="2296"/>
                  </a:cubicBezTo>
                  <a:cubicBezTo>
                    <a:pt x="245560" y="3782"/>
                    <a:pt x="244027" y="5251"/>
                    <a:pt x="242461" y="6697"/>
                  </a:cubicBezTo>
                  <a:cubicBezTo>
                    <a:pt x="184367" y="59866"/>
                    <a:pt x="102126" y="77595"/>
                    <a:pt x="27285" y="53084"/>
                  </a:cubicBezTo>
                  <a:cubicBezTo>
                    <a:pt x="27189" y="53084"/>
                    <a:pt x="27181" y="52988"/>
                    <a:pt x="27285" y="52940"/>
                  </a:cubicBezTo>
                  <a:lnTo>
                    <a:pt x="84049" y="21000"/>
                  </a:lnTo>
                  <a:cubicBezTo>
                    <a:pt x="87914" y="18825"/>
                    <a:pt x="89284" y="13927"/>
                    <a:pt x="87108" y="10062"/>
                  </a:cubicBezTo>
                  <a:cubicBezTo>
                    <a:pt x="84933" y="6197"/>
                    <a:pt x="80036" y="4827"/>
                    <a:pt x="76170" y="7002"/>
                  </a:cubicBezTo>
                  <a:lnTo>
                    <a:pt x="4100" y="47559"/>
                  </a:lnTo>
                  <a:cubicBezTo>
                    <a:pt x="233" y="49730"/>
                    <a:pt x="-1142" y="54626"/>
                    <a:pt x="1030" y="58494"/>
                  </a:cubicBezTo>
                  <a:cubicBezTo>
                    <a:pt x="1030" y="58495"/>
                    <a:pt x="1031" y="58496"/>
                    <a:pt x="1032" y="58497"/>
                  </a:cubicBezTo>
                  <a:lnTo>
                    <a:pt x="41508" y="130423"/>
                  </a:lnTo>
                  <a:cubicBezTo>
                    <a:pt x="43684" y="134291"/>
                    <a:pt x="48583" y="135662"/>
                    <a:pt x="52451" y="133487"/>
                  </a:cubicBezTo>
                  <a:cubicBezTo>
                    <a:pt x="56318" y="131311"/>
                    <a:pt x="57690" y="126412"/>
                    <a:pt x="55514" y="122544"/>
                  </a:cubicBezTo>
                  <a:lnTo>
                    <a:pt x="25800" y="69684"/>
                  </a:lnTo>
                  <a:cubicBezTo>
                    <a:pt x="25751" y="69588"/>
                    <a:pt x="25800" y="69540"/>
                    <a:pt x="25888" y="69572"/>
                  </a:cubicBezTo>
                  <a:cubicBezTo>
                    <a:pt x="48196" y="76540"/>
                    <a:pt x="71431" y="80084"/>
                    <a:pt x="94802" y="80084"/>
                  </a:cubicBezTo>
                  <a:cubicBezTo>
                    <a:pt x="153523" y="80157"/>
                    <a:pt x="210130" y="58176"/>
                    <a:pt x="253415" y="18495"/>
                  </a:cubicBezTo>
                  <a:cubicBezTo>
                    <a:pt x="255093" y="16953"/>
                    <a:pt x="256740" y="15370"/>
                    <a:pt x="258378" y="13772"/>
                  </a:cubicBezTo>
                  <a:cubicBezTo>
                    <a:pt x="261533" y="10656"/>
                    <a:pt x="261566" y="5573"/>
                    <a:pt x="258450" y="2416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BF4ED6A7-ADCD-42F1-8987-B3E5B3A9A137}"/>
                </a:ext>
              </a:extLst>
            </p:cNvPr>
            <p:cNvSpPr/>
            <p:nvPr/>
          </p:nvSpPr>
          <p:spPr>
            <a:xfrm>
              <a:off x="10589771" y="4405560"/>
              <a:ext cx="105003" cy="252142"/>
            </a:xfrm>
            <a:custGeom>
              <a:avLst/>
              <a:gdLst>
                <a:gd name="connsiteX0" fmla="*/ 102691 w 105003"/>
                <a:gd name="connsiteY0" fmla="*/ 3325 h 252142"/>
                <a:gd name="connsiteX1" fmla="*/ 97069 w 105003"/>
                <a:gd name="connsiteY1" fmla="*/ 916 h 252142"/>
                <a:gd name="connsiteX2" fmla="*/ 14534 w 105003"/>
                <a:gd name="connsiteY2" fmla="*/ 0 h 252142"/>
                <a:gd name="connsiteX3" fmla="*/ 14446 w 105003"/>
                <a:gd name="connsiteY3" fmla="*/ 0 h 252142"/>
                <a:gd name="connsiteX4" fmla="*/ 6370 w 105003"/>
                <a:gd name="connsiteY4" fmla="*/ 7987 h 252142"/>
                <a:gd name="connsiteX5" fmla="*/ 14357 w 105003"/>
                <a:gd name="connsiteY5" fmla="*/ 16062 h 252142"/>
                <a:gd name="connsiteX6" fmla="*/ 75040 w 105003"/>
                <a:gd name="connsiteY6" fmla="*/ 16737 h 252142"/>
                <a:gd name="connsiteX7" fmla="*/ 75088 w 105003"/>
                <a:gd name="connsiteY7" fmla="*/ 16873 h 252142"/>
                <a:gd name="connsiteX8" fmla="*/ 5539 w 105003"/>
                <a:gd name="connsiteY8" fmla="*/ 239437 h 252142"/>
                <a:gd name="connsiteX9" fmla="*/ 7145 w 105003"/>
                <a:gd name="connsiteY9" fmla="*/ 246119 h 252142"/>
                <a:gd name="connsiteX10" fmla="*/ 14911 w 105003"/>
                <a:gd name="connsiteY10" fmla="*/ 252142 h 252142"/>
                <a:gd name="connsiteX11" fmla="*/ 16927 w 105003"/>
                <a:gd name="connsiteY11" fmla="*/ 251885 h 252142"/>
                <a:gd name="connsiteX12" fmla="*/ 22694 w 105003"/>
                <a:gd name="connsiteY12" fmla="*/ 242103 h 252142"/>
                <a:gd name="connsiteX13" fmla="*/ 21200 w 105003"/>
                <a:gd name="connsiteY13" fmla="*/ 235911 h 252142"/>
                <a:gd name="connsiteX14" fmla="*/ 88604 w 105003"/>
                <a:gd name="connsiteY14" fmla="*/ 26366 h 252142"/>
                <a:gd name="connsiteX15" fmla="*/ 88741 w 105003"/>
                <a:gd name="connsiteY15" fmla="*/ 26430 h 252142"/>
                <a:gd name="connsiteX16" fmla="*/ 88026 w 105003"/>
                <a:gd name="connsiteY16" fmla="*/ 91554 h 252142"/>
                <a:gd name="connsiteX17" fmla="*/ 95968 w 105003"/>
                <a:gd name="connsiteY17" fmla="*/ 99673 h 252142"/>
                <a:gd name="connsiteX18" fmla="*/ 95969 w 105003"/>
                <a:gd name="connsiteY18" fmla="*/ 99673 h 252142"/>
                <a:gd name="connsiteX19" fmla="*/ 96057 w 105003"/>
                <a:gd name="connsiteY19" fmla="*/ 99673 h 252142"/>
                <a:gd name="connsiteX20" fmla="*/ 104088 w 105003"/>
                <a:gd name="connsiteY20" fmla="*/ 91730 h 252142"/>
                <a:gd name="connsiteX21" fmla="*/ 105003 w 105003"/>
                <a:gd name="connsiteY21" fmla="*/ 9011 h 252142"/>
                <a:gd name="connsiteX22" fmla="*/ 102691 w 105003"/>
                <a:gd name="connsiteY22" fmla="*/ 3325 h 252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5003" h="252142">
                  <a:moveTo>
                    <a:pt x="102691" y="3325"/>
                  </a:moveTo>
                  <a:cubicBezTo>
                    <a:pt x="101208" y="1812"/>
                    <a:pt x="99187" y="946"/>
                    <a:pt x="97069" y="916"/>
                  </a:cubicBezTo>
                  <a:lnTo>
                    <a:pt x="14534" y="0"/>
                  </a:lnTo>
                  <a:lnTo>
                    <a:pt x="14446" y="0"/>
                  </a:lnTo>
                  <a:cubicBezTo>
                    <a:pt x="10010" y="-24"/>
                    <a:pt x="6395" y="3551"/>
                    <a:pt x="6370" y="7987"/>
                  </a:cubicBezTo>
                  <a:cubicBezTo>
                    <a:pt x="6346" y="12422"/>
                    <a:pt x="9922" y="16038"/>
                    <a:pt x="14357" y="16062"/>
                  </a:cubicBezTo>
                  <a:lnTo>
                    <a:pt x="75040" y="16737"/>
                  </a:lnTo>
                  <a:cubicBezTo>
                    <a:pt x="75144" y="16737"/>
                    <a:pt x="75168" y="16801"/>
                    <a:pt x="75088" y="16873"/>
                  </a:cubicBezTo>
                  <a:cubicBezTo>
                    <a:pt x="14030" y="73449"/>
                    <a:pt x="-12441" y="158163"/>
                    <a:pt x="5539" y="239437"/>
                  </a:cubicBezTo>
                  <a:cubicBezTo>
                    <a:pt x="6037" y="241670"/>
                    <a:pt x="6573" y="243897"/>
                    <a:pt x="7145" y="246119"/>
                  </a:cubicBezTo>
                  <a:cubicBezTo>
                    <a:pt x="8060" y="249661"/>
                    <a:pt x="11253" y="252137"/>
                    <a:pt x="14911" y="252142"/>
                  </a:cubicBezTo>
                  <a:cubicBezTo>
                    <a:pt x="15592" y="252143"/>
                    <a:pt x="16270" y="252057"/>
                    <a:pt x="16927" y="251885"/>
                  </a:cubicBezTo>
                  <a:cubicBezTo>
                    <a:pt x="21220" y="250775"/>
                    <a:pt x="23801" y="246397"/>
                    <a:pt x="22694" y="242103"/>
                  </a:cubicBezTo>
                  <a:cubicBezTo>
                    <a:pt x="22158" y="240047"/>
                    <a:pt x="21660" y="237983"/>
                    <a:pt x="21200" y="235911"/>
                  </a:cubicBezTo>
                  <a:cubicBezTo>
                    <a:pt x="4196" y="159017"/>
                    <a:pt x="29958" y="78927"/>
                    <a:pt x="88604" y="26366"/>
                  </a:cubicBezTo>
                  <a:cubicBezTo>
                    <a:pt x="88684" y="26302"/>
                    <a:pt x="88749" y="26366"/>
                    <a:pt x="88741" y="26430"/>
                  </a:cubicBezTo>
                  <a:lnTo>
                    <a:pt x="88026" y="91554"/>
                  </a:lnTo>
                  <a:cubicBezTo>
                    <a:pt x="87977" y="95989"/>
                    <a:pt x="91532" y="99624"/>
                    <a:pt x="95968" y="99673"/>
                  </a:cubicBezTo>
                  <a:cubicBezTo>
                    <a:pt x="95968" y="99673"/>
                    <a:pt x="95969" y="99673"/>
                    <a:pt x="95969" y="99673"/>
                  </a:cubicBezTo>
                  <a:lnTo>
                    <a:pt x="96057" y="99673"/>
                  </a:lnTo>
                  <a:cubicBezTo>
                    <a:pt x="100458" y="99673"/>
                    <a:pt x="104040" y="96131"/>
                    <a:pt x="104088" y="91730"/>
                  </a:cubicBezTo>
                  <a:lnTo>
                    <a:pt x="105003" y="9011"/>
                  </a:lnTo>
                  <a:cubicBezTo>
                    <a:pt x="105016" y="6884"/>
                    <a:pt x="104184" y="4840"/>
                    <a:pt x="102691" y="3325"/>
                  </a:cubicBezTo>
                  <a:close/>
                </a:path>
              </a:pathLst>
            </a:custGeom>
            <a:solidFill>
              <a:srgbClr val="000000"/>
            </a:solidFill>
            <a:ln w="79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91" name="下箭头 191">
            <a:extLst>
              <a:ext uri="{FF2B5EF4-FFF2-40B4-BE49-F238E27FC236}">
                <a16:creationId xmlns:a16="http://schemas.microsoft.com/office/drawing/2014/main" id="{A8D2E724-B38B-4D14-ABBA-E7B35F3DA7A3}"/>
              </a:ext>
            </a:extLst>
          </p:cNvPr>
          <p:cNvSpPr/>
          <p:nvPr/>
        </p:nvSpPr>
        <p:spPr>
          <a:xfrm flipV="1">
            <a:off x="9410191" y="2413984"/>
            <a:ext cx="261907" cy="340515"/>
          </a:xfrm>
          <a:prstGeom prst="downArrow">
            <a:avLst>
              <a:gd name="adj1" fmla="val 32681"/>
              <a:gd name="adj2" fmla="val 68685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5" tIns="45702" rIns="91405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600" kern="0">
              <a:latin typeface="+mn-lt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" name="下箭头 195">
            <a:extLst>
              <a:ext uri="{FF2B5EF4-FFF2-40B4-BE49-F238E27FC236}">
                <a16:creationId xmlns:a16="http://schemas.microsoft.com/office/drawing/2014/main" id="{4DD47338-D09B-4F48-B4A0-3AD2BEF3BA5F}"/>
              </a:ext>
            </a:extLst>
          </p:cNvPr>
          <p:cNvSpPr/>
          <p:nvPr/>
        </p:nvSpPr>
        <p:spPr>
          <a:xfrm flipV="1">
            <a:off x="9729967" y="2388939"/>
            <a:ext cx="261907" cy="340515"/>
          </a:xfrm>
          <a:prstGeom prst="downArrow">
            <a:avLst>
              <a:gd name="adj1" fmla="val 32681"/>
              <a:gd name="adj2" fmla="val 68685"/>
            </a:avLst>
          </a:prstGeom>
          <a:gradFill flip="none" rotWithShape="1">
            <a:gsLst>
              <a:gs pos="0">
                <a:srgbClr val="FFC000"/>
              </a:gs>
              <a:gs pos="100000">
                <a:srgbClr val="FFC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5" tIns="45702" rIns="91405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endParaRPr lang="zh-CN" altLang="en-US" sz="1600" kern="0">
              <a:latin typeface="+mn-lt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3" name="下箭头 191">
            <a:extLst>
              <a:ext uri="{FF2B5EF4-FFF2-40B4-BE49-F238E27FC236}">
                <a16:creationId xmlns:a16="http://schemas.microsoft.com/office/drawing/2014/main" id="{6AA8A871-EF75-4B6E-A8F4-CB8825CB9B99}"/>
              </a:ext>
            </a:extLst>
          </p:cNvPr>
          <p:cNvSpPr/>
          <p:nvPr/>
        </p:nvSpPr>
        <p:spPr>
          <a:xfrm flipV="1">
            <a:off x="7281522" y="5936088"/>
            <a:ext cx="261907" cy="340515"/>
          </a:xfrm>
          <a:prstGeom prst="downArrow">
            <a:avLst>
              <a:gd name="adj1" fmla="val 32681"/>
              <a:gd name="adj2" fmla="val 68685"/>
            </a:avLst>
          </a:prstGeom>
          <a:gradFill flip="none" rotWithShape="1">
            <a:gsLst>
              <a:gs pos="0">
                <a:srgbClr val="FF0000"/>
              </a:gs>
              <a:gs pos="100000">
                <a:srgbClr val="FF0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5" tIns="45702" rIns="91405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>
              <a:defRPr/>
            </a:pPr>
            <a:endParaRPr lang="zh-CN" altLang="en-US" sz="1600" kern="0">
              <a:latin typeface="+mn-lt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1CAA8-20F0-4839-BFD6-3E7AA1BFC6FB}"/>
              </a:ext>
            </a:extLst>
          </p:cNvPr>
          <p:cNvSpPr txBox="1"/>
          <p:nvPr/>
        </p:nvSpPr>
        <p:spPr>
          <a:xfrm>
            <a:off x="8651726" y="5921699"/>
            <a:ext cx="8538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Intent </a:t>
            </a:r>
          </a:p>
          <a:p>
            <a:pPr algn="ctr"/>
            <a:r>
              <a:rPr lang="en-US" sz="1100" dirty="0"/>
              <a:t>based MMI</a:t>
            </a:r>
          </a:p>
          <a:p>
            <a:pPr algn="ctr"/>
            <a:endParaRPr lang="en-US" sz="1100" dirty="0"/>
          </a:p>
        </p:txBody>
      </p:sp>
      <p:sp>
        <p:nvSpPr>
          <p:cNvPr id="95" name="下箭头 195">
            <a:extLst>
              <a:ext uri="{FF2B5EF4-FFF2-40B4-BE49-F238E27FC236}">
                <a16:creationId xmlns:a16="http://schemas.microsoft.com/office/drawing/2014/main" id="{40C5DFF4-53D0-4AFD-B2C3-AA7C1E43FAE2}"/>
              </a:ext>
            </a:extLst>
          </p:cNvPr>
          <p:cNvSpPr/>
          <p:nvPr/>
        </p:nvSpPr>
        <p:spPr>
          <a:xfrm flipV="1">
            <a:off x="8466378" y="5934009"/>
            <a:ext cx="261907" cy="340515"/>
          </a:xfrm>
          <a:prstGeom prst="downArrow">
            <a:avLst>
              <a:gd name="adj1" fmla="val 32681"/>
              <a:gd name="adj2" fmla="val 68685"/>
            </a:avLst>
          </a:prstGeom>
          <a:gradFill flip="none" rotWithShape="1">
            <a:gsLst>
              <a:gs pos="0">
                <a:srgbClr val="FFC000"/>
              </a:gs>
              <a:gs pos="100000">
                <a:srgbClr val="FFC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5" tIns="45702" rIns="91405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endParaRPr lang="zh-CN" altLang="en-US" sz="1600" kern="0">
              <a:latin typeface="+mn-lt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2B48386-F717-4642-9101-B8ADEC989204}"/>
              </a:ext>
            </a:extLst>
          </p:cNvPr>
          <p:cNvSpPr txBox="1"/>
          <p:nvPr/>
        </p:nvSpPr>
        <p:spPr>
          <a:xfrm>
            <a:off x="7514819" y="5914150"/>
            <a:ext cx="85381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Intent </a:t>
            </a:r>
          </a:p>
          <a:p>
            <a:pPr algn="ctr"/>
            <a:r>
              <a:rPr lang="en-US" sz="1100" dirty="0"/>
              <a:t>based HMI</a:t>
            </a:r>
          </a:p>
          <a:p>
            <a:pPr algn="ctr"/>
            <a:endParaRPr lang="en-US" sz="1100" dirty="0"/>
          </a:p>
        </p:txBody>
      </p:sp>
      <p:sp>
        <p:nvSpPr>
          <p:cNvPr id="97" name="下箭头 195">
            <a:extLst>
              <a:ext uri="{FF2B5EF4-FFF2-40B4-BE49-F238E27FC236}">
                <a16:creationId xmlns:a16="http://schemas.microsoft.com/office/drawing/2014/main" id="{2F05FFAA-24FA-4AB7-BE27-6B7F5217080B}"/>
              </a:ext>
            </a:extLst>
          </p:cNvPr>
          <p:cNvSpPr/>
          <p:nvPr/>
        </p:nvSpPr>
        <p:spPr>
          <a:xfrm flipV="1">
            <a:off x="9621792" y="3668381"/>
            <a:ext cx="261907" cy="340515"/>
          </a:xfrm>
          <a:prstGeom prst="downArrow">
            <a:avLst>
              <a:gd name="adj1" fmla="val 32681"/>
              <a:gd name="adj2" fmla="val 68685"/>
            </a:avLst>
          </a:prstGeom>
          <a:gradFill flip="none" rotWithShape="1">
            <a:gsLst>
              <a:gs pos="0">
                <a:srgbClr val="FFC000"/>
              </a:gs>
              <a:gs pos="100000">
                <a:srgbClr val="FFC000"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05" tIns="45702" rIns="91405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4"/>
            <a:endParaRPr lang="zh-CN" altLang="en-US" sz="1600" kern="0">
              <a:latin typeface="+mn-lt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" name="Graphic 29" descr="Cmd Terminal outline">
            <a:extLst>
              <a:ext uri="{FF2B5EF4-FFF2-40B4-BE49-F238E27FC236}">
                <a16:creationId xmlns:a16="http://schemas.microsoft.com/office/drawing/2014/main" id="{D59611CD-A9E7-405E-BBA5-CC80F917B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33933" y="2127161"/>
            <a:ext cx="464834" cy="46483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A5B2763-211F-4E2D-BBBF-0AA4B4D56696}"/>
              </a:ext>
            </a:extLst>
          </p:cNvPr>
          <p:cNvSpPr txBox="1"/>
          <p:nvPr/>
        </p:nvSpPr>
        <p:spPr>
          <a:xfrm>
            <a:off x="9008057" y="2213362"/>
            <a:ext cx="5854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human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13EA6CD-4947-4F9F-AABF-4107A92DDB43}"/>
              </a:ext>
            </a:extLst>
          </p:cNvPr>
          <p:cNvSpPr txBox="1"/>
          <p:nvPr/>
        </p:nvSpPr>
        <p:spPr>
          <a:xfrm>
            <a:off x="10343961" y="2260524"/>
            <a:ext cx="870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applications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AB9BC57-D0C7-4F10-A1E0-F8B8F4F34A5F}"/>
              </a:ext>
            </a:extLst>
          </p:cNvPr>
          <p:cNvSpPr/>
          <p:nvPr/>
        </p:nvSpPr>
        <p:spPr>
          <a:xfrm>
            <a:off x="9568523" y="5309582"/>
            <a:ext cx="531801" cy="414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Optical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24F130D2-4328-46A9-A3A6-4623623AD632}"/>
              </a:ext>
            </a:extLst>
          </p:cNvPr>
          <p:cNvSpPr/>
          <p:nvPr/>
        </p:nvSpPr>
        <p:spPr>
          <a:xfrm>
            <a:off x="10128146" y="5309582"/>
            <a:ext cx="531801" cy="414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IP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7E68D7B3-7E77-4799-B96C-D2CD57BAF778}"/>
              </a:ext>
            </a:extLst>
          </p:cNvPr>
          <p:cNvSpPr/>
          <p:nvPr/>
        </p:nvSpPr>
        <p:spPr>
          <a:xfrm>
            <a:off x="10687771" y="5309582"/>
            <a:ext cx="531801" cy="414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66065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21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32" grpId="0" animBg="1"/>
      <p:bldP spid="31" grpId="0" animBg="1"/>
      <p:bldP spid="35" grpId="0" animBg="1"/>
      <p:bldP spid="36" grpId="0" animBg="1"/>
      <p:bldP spid="37" grpId="0" animBg="1"/>
      <p:bldP spid="3" grpId="0"/>
      <p:bldP spid="41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42" grpId="0"/>
      <p:bldP spid="43" grpId="0"/>
      <p:bldP spid="44" grpId="0"/>
      <p:bldP spid="91" grpId="0" animBg="1"/>
      <p:bldP spid="92" grpId="0" animBg="1"/>
      <p:bldP spid="93" grpId="0" animBg="1"/>
      <p:bldP spid="4" grpId="0"/>
      <p:bldP spid="95" grpId="0" animBg="1"/>
      <p:bldP spid="96" grpId="0"/>
      <p:bldP spid="97" grpId="0" animBg="1"/>
      <p:bldP spid="38" grpId="0"/>
      <p:bldP spid="103" grpId="0"/>
      <p:bldP spid="106" grpId="0" animBg="1"/>
      <p:bldP spid="107" grpId="0" animBg="1"/>
      <p:bldP spid="10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57">
            <a:extLst>
              <a:ext uri="{FF2B5EF4-FFF2-40B4-BE49-F238E27FC236}">
                <a16:creationId xmlns:a16="http://schemas.microsoft.com/office/drawing/2014/main" id="{09725D0A-DF85-498F-9DB2-7F4B563B4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28899"/>
              </p:ext>
            </p:extLst>
          </p:nvPr>
        </p:nvGraphicFramePr>
        <p:xfrm>
          <a:off x="1206500" y="1223963"/>
          <a:ext cx="9283699" cy="503033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4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8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357">
                <a:tc>
                  <a:txBody>
                    <a:bodyPr/>
                    <a:lstStyle/>
                    <a:p>
                      <a:pPr algn="ctr"/>
                      <a:endParaRPr lang="zh-CN" altLang="en-US" sz="28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dirty="0">
                          <a:solidFill>
                            <a:schemeClr val="tx1"/>
                          </a:solidFill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Traditional Network</a:t>
                      </a:r>
                      <a:endParaRPr lang="zh-CN" altLang="en-US" sz="2400" b="0" dirty="0">
                        <a:solidFill>
                          <a:schemeClr val="tx1"/>
                        </a:solidFill>
                        <a:latin typeface="+mn-lt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Helvetica Neue"/>
                        </a:rPr>
                        <a:t>Autonomous</a:t>
                      </a:r>
                      <a:r>
                        <a:rPr lang="en-US" altLang="zh-CN" sz="2400" b="0" kern="0" baseline="0" dirty="0">
                          <a:gradFill flip="none" rotWithShape="1">
                            <a:gsLst>
                              <a:gs pos="35419">
                                <a:srgbClr val="FFFFFF"/>
                              </a:gs>
                              <a:gs pos="81076">
                                <a:srgbClr val="BCBCBC"/>
                              </a:gs>
                            </a:gsLst>
                            <a:lin ang="5400000" scaled="0"/>
                          </a:gradFill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</a:rPr>
                        <a:t> </a:t>
                      </a:r>
                      <a:r>
                        <a:rPr lang="en-US" altLang="zh-CN" sz="2400" b="0" i="0" u="none" strike="noStrike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Helvetica Neue"/>
                        </a:rPr>
                        <a:t>Domain</a:t>
                      </a:r>
                      <a:endParaRPr lang="zh-CN" altLang="en-US" sz="2400" b="0" i="0" u="none" strike="noStrike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5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Loop Closure</a:t>
                      </a:r>
                    </a:p>
                  </a:txBody>
                  <a:tcPr marL="91405" marR="91405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kern="1200" baseline="0" dirty="0">
                          <a:solidFill>
                            <a:schemeClr val="tx1"/>
                          </a:solidFill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Open-loop management</a:t>
                      </a:r>
                    </a:p>
                    <a:p>
                      <a:pPr marL="285750" indent="-285750" algn="l" defTabSz="9144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Human in the loop</a:t>
                      </a:r>
                    </a:p>
                    <a:p>
                      <a:pPr marL="285750" indent="-285750" algn="l" defTabSz="9144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Manual closure</a:t>
                      </a:r>
                      <a:endParaRPr lang="en-US" altLang="zh-CN" sz="1400" kern="1200" baseline="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Closed-loop</a:t>
                      </a:r>
                    </a:p>
                    <a:p>
                      <a:pPr marL="285750" marR="0" indent="-285750" algn="l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Human on the loop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Supervision and audit closure</a:t>
                      </a: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36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Behavior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Execute functions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Human makes decision</a:t>
                      </a: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Execute intents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Aware of environment change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Cognitive, system makes decision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zh-CN" sz="1400" b="0" i="0" u="none" strike="noStrike" kern="1200" cap="none" spc="0" baseline="0" dirty="0">
                        <a:solidFill>
                          <a:schemeClr val="tx1"/>
                        </a:solidFill>
                        <a:uFillTx/>
                        <a:latin typeface="+mn-lt"/>
                        <a:ea typeface="Arial Unicode MS" panose="020B0604020202020204" pitchFamily="34" charset="-122"/>
                        <a:cs typeface="Arial Unicode MS" panose="020B0604020202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11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+mn-lt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Interface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+mn-lt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05" marR="91405" marT="45702" marB="45702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CLI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GUI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Limited device technical interfaces</a:t>
                      </a: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85750" indent="-285750" algn="l" defTabSz="9144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b="0" i="0" u="none" strike="noStrike" kern="1200" cap="none" spc="0" baseline="0" dirty="0">
                          <a:solidFill>
                            <a:schemeClr val="tx1"/>
                          </a:solidFill>
                          <a:uFillTx/>
                          <a:latin typeface="+mn-lt"/>
                          <a:ea typeface="Arial Unicode MS" panose="020B0604020202020204" pitchFamily="34" charset="-122"/>
                          <a:cs typeface="Arial Unicode MS" panose="020B0604020202020204" pitchFamily="34" charset="-122"/>
                          <a:sym typeface="微软雅黑" panose="020B0503020204020204" pitchFamily="34" charset="-122"/>
                        </a:rPr>
                        <a:t>Intent-oriented machine-machine interfaces(MMI) and human-machine interfaces(HMI)</a:t>
                      </a:r>
                    </a:p>
                  </a:txBody>
                  <a:tcPr marL="91405" marR="91405" marT="45702" marB="4570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09" name="直接连接符 8">
            <a:extLst>
              <a:ext uri="{FF2B5EF4-FFF2-40B4-BE49-F238E27FC236}">
                <a16:creationId xmlns:a16="http://schemas.microsoft.com/office/drawing/2014/main" id="{90FC0339-0E41-4535-AA87-FB442FCE17B8}"/>
              </a:ext>
            </a:extLst>
          </p:cNvPr>
          <p:cNvCxnSpPr>
            <a:cxnSpLocks/>
          </p:cNvCxnSpPr>
          <p:nvPr/>
        </p:nvCxnSpPr>
        <p:spPr>
          <a:xfrm>
            <a:off x="2725392" y="2020375"/>
            <a:ext cx="6815084" cy="0"/>
          </a:xfrm>
          <a:prstGeom prst="line">
            <a:avLst/>
          </a:prstGeom>
          <a:noFill/>
          <a:ln w="9525" cap="flat">
            <a:gradFill flip="none" rotWithShape="1">
              <a:gsLst>
                <a:gs pos="53000">
                  <a:srgbClr val="FF0000"/>
                </a:gs>
                <a:gs pos="0">
                  <a:srgbClr val="FF0000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0" name="直接连接符 125">
            <a:extLst>
              <a:ext uri="{FF2B5EF4-FFF2-40B4-BE49-F238E27FC236}">
                <a16:creationId xmlns:a16="http://schemas.microsoft.com/office/drawing/2014/main" id="{14399E4D-4863-4CCE-9758-40AD01C17E5A}"/>
              </a:ext>
            </a:extLst>
          </p:cNvPr>
          <p:cNvCxnSpPr>
            <a:cxnSpLocks/>
          </p:cNvCxnSpPr>
          <p:nvPr/>
        </p:nvCxnSpPr>
        <p:spPr>
          <a:xfrm>
            <a:off x="2600127" y="3425236"/>
            <a:ext cx="6940349" cy="0"/>
          </a:xfrm>
          <a:prstGeom prst="line">
            <a:avLst/>
          </a:prstGeom>
          <a:noFill/>
          <a:ln w="9525" cap="flat">
            <a:gradFill flip="none" rotWithShape="1">
              <a:gsLst>
                <a:gs pos="53000">
                  <a:schemeClr val="tx1">
                    <a:lumMod val="95000"/>
                    <a:alpha val="50000"/>
                  </a:schemeClr>
                </a:gs>
                <a:gs pos="0">
                  <a:schemeClr val="tx1">
                    <a:lumMod val="95000"/>
                    <a:alpha val="0"/>
                  </a:schemeClr>
                </a:gs>
                <a:gs pos="100000">
                  <a:schemeClr val="tx1">
                    <a:lumMod val="95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接连接符 126">
            <a:extLst>
              <a:ext uri="{FF2B5EF4-FFF2-40B4-BE49-F238E27FC236}">
                <a16:creationId xmlns:a16="http://schemas.microsoft.com/office/drawing/2014/main" id="{69C277E1-36B4-48AB-9730-157949648E9C}"/>
              </a:ext>
            </a:extLst>
          </p:cNvPr>
          <p:cNvCxnSpPr>
            <a:cxnSpLocks/>
          </p:cNvCxnSpPr>
          <p:nvPr/>
        </p:nvCxnSpPr>
        <p:spPr>
          <a:xfrm>
            <a:off x="2600127" y="4813690"/>
            <a:ext cx="7015508" cy="0"/>
          </a:xfrm>
          <a:prstGeom prst="line">
            <a:avLst/>
          </a:prstGeom>
          <a:noFill/>
          <a:ln w="9525" cap="flat">
            <a:gradFill flip="none" rotWithShape="1">
              <a:gsLst>
                <a:gs pos="53000">
                  <a:schemeClr val="tx1">
                    <a:lumMod val="95000"/>
                    <a:alpha val="50000"/>
                  </a:schemeClr>
                </a:gs>
                <a:gs pos="0">
                  <a:schemeClr val="tx1">
                    <a:lumMod val="95000"/>
                    <a:alpha val="0"/>
                  </a:schemeClr>
                </a:gs>
                <a:gs pos="100000">
                  <a:schemeClr val="tx1">
                    <a:lumMod val="95000"/>
                    <a:alpha val="0"/>
                  </a:schemeClr>
                </a:gs>
              </a:gsLst>
              <a:lin ang="10800000" scaled="1"/>
              <a:tileRect/>
            </a:gra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直接连接符 129">
            <a:extLst>
              <a:ext uri="{FF2B5EF4-FFF2-40B4-BE49-F238E27FC236}">
                <a16:creationId xmlns:a16="http://schemas.microsoft.com/office/drawing/2014/main" id="{0CADB548-BF28-46FB-876B-ACC9864A6816}"/>
              </a:ext>
            </a:extLst>
          </p:cNvPr>
          <p:cNvCxnSpPr>
            <a:cxnSpLocks/>
          </p:cNvCxnSpPr>
          <p:nvPr/>
        </p:nvCxnSpPr>
        <p:spPr>
          <a:xfrm flipV="1">
            <a:off x="2849605" y="6254294"/>
            <a:ext cx="7069095" cy="12700"/>
          </a:xfrm>
          <a:prstGeom prst="line">
            <a:avLst/>
          </a:prstGeom>
          <a:noFill/>
          <a:ln w="9525" cap="flat">
            <a:gradFill flip="none" rotWithShape="1">
              <a:gsLst>
                <a:gs pos="53000">
                  <a:srgbClr val="FF0000"/>
                </a:gs>
                <a:gs pos="0">
                  <a:srgbClr val="FF0000">
                    <a:alpha val="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10800000" scaled="1"/>
              <a:tileRect/>
            </a:gradFill>
            <a:prstDash val="solid"/>
            <a:miter lim="400000"/>
            <a:tailEnd type="non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文本框 3">
            <a:extLst>
              <a:ext uri="{FF2B5EF4-FFF2-40B4-BE49-F238E27FC236}">
                <a16:creationId xmlns:a16="http://schemas.microsoft.com/office/drawing/2014/main" id="{1B25C9EB-FA01-4B9E-95DC-559A6832BB62}"/>
              </a:ext>
            </a:extLst>
          </p:cNvPr>
          <p:cNvSpPr txBox="1"/>
          <p:nvPr/>
        </p:nvSpPr>
        <p:spPr>
          <a:xfrm>
            <a:off x="278935" y="249671"/>
            <a:ext cx="1191306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zh-CN" sz="2800" dirty="0">
                <a:latin typeface="+mj-lt"/>
              </a:rPr>
              <a:t>Compare Traditional Network Management System with Autonomous Domain</a:t>
            </a:r>
          </a:p>
        </p:txBody>
      </p:sp>
      <p:sp>
        <p:nvSpPr>
          <p:cNvPr id="131" name="矩形 8">
            <a:extLst>
              <a:ext uri="{FF2B5EF4-FFF2-40B4-BE49-F238E27FC236}">
                <a16:creationId xmlns:a16="http://schemas.microsoft.com/office/drawing/2014/main" id="{5F131DBF-3F87-468C-9748-ACD43FABEB0C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46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6DD8B-7504-4FB4-912F-DCB320A5D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22" y="18255"/>
            <a:ext cx="1051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D85E3-3A45-464E-AB31-7221EF93F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Autonomous Networks?</a:t>
            </a:r>
          </a:p>
          <a:p>
            <a:r>
              <a:rPr lang="en-US" dirty="0"/>
              <a:t>The Autonomous Networks </a:t>
            </a:r>
          </a:p>
          <a:p>
            <a:pPr lvl="1"/>
            <a:r>
              <a:rPr lang="en-US" dirty="0"/>
              <a:t>Vision, Framework, Key Concepts and </a:t>
            </a:r>
            <a:r>
              <a:rPr lang="en-US" dirty="0" err="1"/>
              <a:t>PoC</a:t>
            </a:r>
            <a:endParaRPr lang="en-US" dirty="0"/>
          </a:p>
          <a:p>
            <a:r>
              <a:rPr lang="en-US" dirty="0"/>
              <a:t>Refactoring Networks for Autonomy</a:t>
            </a:r>
          </a:p>
          <a:p>
            <a:r>
              <a:rPr lang="en-US" dirty="0"/>
              <a:t>Call for XXXX to Join Industry AN Initiatives</a:t>
            </a:r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390330EF-B2D1-4942-B65B-B751DB8B5675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50675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60115" y="2299651"/>
            <a:ext cx="10608884" cy="402285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799">
              <a:solidFill>
                <a:srgbClr val="666666"/>
              </a:solidFill>
            </a:endParaRPr>
          </a:p>
        </p:txBody>
      </p:sp>
      <p:sp>
        <p:nvSpPr>
          <p:cNvPr id="358" name="圆角矩形 357"/>
          <p:cNvSpPr/>
          <p:nvPr/>
        </p:nvSpPr>
        <p:spPr>
          <a:xfrm>
            <a:off x="5079062" y="1036978"/>
            <a:ext cx="441709" cy="445999"/>
          </a:xfrm>
          <a:prstGeom prst="roundRect">
            <a:avLst/>
          </a:prstGeom>
          <a:solidFill>
            <a:srgbClr val="F0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799" dirty="0">
              <a:solidFill>
                <a:srgbClr val="666666"/>
              </a:solidFill>
            </a:endParaRPr>
          </a:p>
        </p:txBody>
      </p:sp>
      <p:sp>
        <p:nvSpPr>
          <p:cNvPr id="356" name="圆角矩形 355"/>
          <p:cNvSpPr/>
          <p:nvPr/>
        </p:nvSpPr>
        <p:spPr>
          <a:xfrm>
            <a:off x="2598974" y="1693572"/>
            <a:ext cx="1780468" cy="445999"/>
          </a:xfrm>
          <a:prstGeom prst="roundRect">
            <a:avLst/>
          </a:prstGeom>
          <a:solidFill>
            <a:srgbClr val="F0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799">
              <a:solidFill>
                <a:srgbClr val="666666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859473" y="5644809"/>
            <a:ext cx="2601367" cy="373750"/>
          </a:xfrm>
          <a:prstGeom prst="roundRect">
            <a:avLst/>
          </a:prstGeom>
          <a:solidFill>
            <a:srgbClr val="F08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/>
            <a:endParaRPr lang="en-US" sz="1799">
              <a:solidFill>
                <a:srgbClr val="666666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3079" y="147605"/>
            <a:ext cx="11368622" cy="872170"/>
          </a:xfrm>
        </p:spPr>
        <p:txBody>
          <a:bodyPr>
            <a:noAutofit/>
          </a:bodyPr>
          <a:lstStyle/>
          <a:p>
            <a:r>
              <a:rPr lang="en-US" altLang="zh-CN" sz="2400" b="0" dirty="0"/>
              <a:t>Ultra-Automation as a Major Driver for AN in NetX2025 GUIDE Strategy</a:t>
            </a:r>
            <a:endParaRPr lang="en-US" altLang="zh-CN" sz="2400" b="0" dirty="0">
              <a:sym typeface="微软雅黑" panose="020B0503020204020204" pitchFamily="34" charset="-122"/>
            </a:endParaRPr>
          </a:p>
        </p:txBody>
      </p:sp>
      <p:grpSp>
        <p:nvGrpSpPr>
          <p:cNvPr id="76" name="Group 323"/>
          <p:cNvGrpSpPr/>
          <p:nvPr/>
        </p:nvGrpSpPr>
        <p:grpSpPr>
          <a:xfrm rot="5400000">
            <a:off x="9701630" y="4184044"/>
            <a:ext cx="2719439" cy="215916"/>
            <a:chOff x="1616325" y="6092626"/>
            <a:chExt cx="8597060" cy="216000"/>
          </a:xfrm>
        </p:grpSpPr>
        <p:cxnSp>
          <p:nvCxnSpPr>
            <p:cNvPr id="77" name="直接连接符 8"/>
            <p:cNvCxnSpPr/>
            <p:nvPr/>
          </p:nvCxnSpPr>
          <p:spPr>
            <a:xfrm>
              <a:off x="1616325" y="6092626"/>
              <a:ext cx="0" cy="2160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909"/>
            <p:cNvCxnSpPr/>
            <p:nvPr/>
          </p:nvCxnSpPr>
          <p:spPr>
            <a:xfrm>
              <a:off x="10213385" y="6092626"/>
              <a:ext cx="0" cy="216000"/>
            </a:xfrm>
            <a:prstGeom prst="lin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箭头连接符 10"/>
            <p:cNvCxnSpPr>
              <a:endCxn id="326" idx="0"/>
            </p:cNvCxnSpPr>
            <p:nvPr/>
          </p:nvCxnSpPr>
          <p:spPr>
            <a:xfrm rot="16200000" flipH="1">
              <a:off x="2081218" y="5738170"/>
              <a:ext cx="8" cy="924915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313"/>
          <p:cNvGrpSpPr/>
          <p:nvPr/>
        </p:nvGrpSpPr>
        <p:grpSpPr>
          <a:xfrm rot="5400000">
            <a:off x="-354882" y="4236283"/>
            <a:ext cx="2823906" cy="215916"/>
            <a:chOff x="1616325" y="6092626"/>
            <a:chExt cx="8927306" cy="216000"/>
          </a:xfrm>
        </p:grpSpPr>
        <p:cxnSp>
          <p:nvCxnSpPr>
            <p:cNvPr id="81" name="直接连接符 8"/>
            <p:cNvCxnSpPr/>
            <p:nvPr/>
          </p:nvCxnSpPr>
          <p:spPr>
            <a:xfrm>
              <a:off x="1616325" y="6092626"/>
              <a:ext cx="0" cy="216000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909"/>
            <p:cNvCxnSpPr/>
            <p:nvPr/>
          </p:nvCxnSpPr>
          <p:spPr>
            <a:xfrm>
              <a:off x="10543631" y="6092626"/>
              <a:ext cx="0" cy="216000"/>
            </a:xfrm>
            <a:prstGeom prst="line">
              <a:avLst/>
            </a:prstGeom>
            <a:ln w="12700">
              <a:solidFill>
                <a:srgbClr val="C7000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箭头连接符 10"/>
            <p:cNvCxnSpPr>
              <a:endCxn id="324" idx="0"/>
            </p:cNvCxnSpPr>
            <p:nvPr/>
          </p:nvCxnSpPr>
          <p:spPr>
            <a:xfrm rot="16200000">
              <a:off x="2554019" y="5265368"/>
              <a:ext cx="2" cy="1870516"/>
            </a:xfrm>
            <a:prstGeom prst="straightConnector1">
              <a:avLst/>
            </a:prstGeom>
            <a:ln w="19050">
              <a:solidFill>
                <a:srgbClr val="C7000B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309"/>
          <p:cNvGrpSpPr/>
          <p:nvPr/>
        </p:nvGrpSpPr>
        <p:grpSpPr>
          <a:xfrm>
            <a:off x="3005850" y="5750410"/>
            <a:ext cx="6187407" cy="215916"/>
            <a:chOff x="1616325" y="6092626"/>
            <a:chExt cx="8927306" cy="216000"/>
          </a:xfrm>
        </p:grpSpPr>
        <p:cxnSp>
          <p:nvCxnSpPr>
            <p:cNvPr id="85" name="直接连接符 8"/>
            <p:cNvCxnSpPr/>
            <p:nvPr/>
          </p:nvCxnSpPr>
          <p:spPr>
            <a:xfrm>
              <a:off x="1616325" y="6092626"/>
              <a:ext cx="0" cy="216000"/>
            </a:xfrm>
            <a:prstGeom prst="line">
              <a:avLst/>
            </a:prstGeom>
            <a:ln w="38100">
              <a:solidFill>
                <a:srgbClr val="F0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909"/>
            <p:cNvCxnSpPr/>
            <p:nvPr/>
          </p:nvCxnSpPr>
          <p:spPr>
            <a:xfrm>
              <a:off x="10543631" y="6092626"/>
              <a:ext cx="0" cy="216000"/>
            </a:xfrm>
            <a:prstGeom prst="line">
              <a:avLst/>
            </a:prstGeom>
            <a:ln w="38100">
              <a:solidFill>
                <a:srgbClr val="F085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10"/>
            <p:cNvCxnSpPr/>
            <p:nvPr/>
          </p:nvCxnSpPr>
          <p:spPr>
            <a:xfrm flipV="1">
              <a:off x="1668192" y="6192336"/>
              <a:ext cx="2622575" cy="8290"/>
            </a:xfrm>
            <a:prstGeom prst="straightConnector1">
              <a:avLst/>
            </a:prstGeom>
            <a:ln w="38100">
              <a:solidFill>
                <a:srgbClr val="F085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305"/>
          <p:cNvGrpSpPr/>
          <p:nvPr/>
        </p:nvGrpSpPr>
        <p:grpSpPr>
          <a:xfrm>
            <a:off x="1632963" y="2345521"/>
            <a:ext cx="8932213" cy="215916"/>
            <a:chOff x="1616325" y="6092626"/>
            <a:chExt cx="8927306" cy="216000"/>
          </a:xfrm>
        </p:grpSpPr>
        <p:cxnSp>
          <p:nvCxnSpPr>
            <p:cNvPr id="92" name="直接连接符 8"/>
            <p:cNvCxnSpPr/>
            <p:nvPr/>
          </p:nvCxnSpPr>
          <p:spPr>
            <a:xfrm>
              <a:off x="1616325" y="6092626"/>
              <a:ext cx="0" cy="2160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09"/>
            <p:cNvCxnSpPr/>
            <p:nvPr/>
          </p:nvCxnSpPr>
          <p:spPr>
            <a:xfrm>
              <a:off x="10543631" y="6092626"/>
              <a:ext cx="0" cy="216000"/>
            </a:xfrm>
            <a:prstGeom prst="line">
              <a:avLst/>
            </a:prstGeom>
            <a:ln w="127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箭头连接符 10"/>
            <p:cNvCxnSpPr/>
            <p:nvPr/>
          </p:nvCxnSpPr>
          <p:spPr>
            <a:xfrm>
              <a:off x="1618764" y="6200626"/>
              <a:ext cx="3059579" cy="0"/>
            </a:xfrm>
            <a:prstGeom prst="straightConnector1">
              <a:avLst/>
            </a:prstGeom>
            <a:ln w="19050">
              <a:solidFill>
                <a:srgbClr val="7030A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矩形 6"/>
          <p:cNvSpPr/>
          <p:nvPr/>
        </p:nvSpPr>
        <p:spPr>
          <a:xfrm>
            <a:off x="8684909" y="2521291"/>
            <a:ext cx="1751592" cy="323039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/>
          <a:p>
            <a:pPr algn="ctr" defTabSz="913746" fontAlgn="ctr">
              <a:lnSpc>
                <a:spcPct val="150000"/>
              </a:lnSpc>
            </a:pPr>
            <a:r>
              <a:rPr lang="en-US" altLang="zh-CN" sz="1399" b="1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Multi-</a:t>
            </a:r>
            <a:r>
              <a:rPr lang="en-US" sz="1399" b="1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Cloud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5735818" y="2521291"/>
            <a:ext cx="1222442" cy="323039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defPPr>
              <a:defRPr lang="en-US"/>
            </a:defPPr>
            <a:lvl1pPr defTabSz="914112" fontAlgn="ctr">
              <a:defRPr sz="1400">
                <a:solidFill>
                  <a:prstClr val="black"/>
                </a:solidFill>
                <a:latin typeface="+mj-lt"/>
                <a:ea typeface="微软雅黑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399" b="1" dirty="0">
                <a:latin typeface="+mn-lt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Telco Cloud</a:t>
            </a:r>
            <a:endParaRPr sz="1399" b="1" dirty="0">
              <a:latin typeface="+mn-lt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8553098" y="2933272"/>
            <a:ext cx="2015213" cy="2659304"/>
          </a:xfrm>
          <a:prstGeom prst="roundRect">
            <a:avLst>
              <a:gd name="adj" fmla="val 6638"/>
            </a:avLst>
          </a:prstGeom>
          <a:noFill/>
          <a:ln>
            <a:solidFill>
              <a:schemeClr val="tx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/>
            <a:endParaRPr lang="en-US" sz="1799">
              <a:solidFill>
                <a:srgbClr val="666666"/>
              </a:solidFill>
              <a:ea typeface="微软雅黑" panose="020B0503020204020204" pitchFamily="34" charset="-122"/>
            </a:endParaRPr>
          </a:p>
        </p:txBody>
      </p:sp>
      <p:sp>
        <p:nvSpPr>
          <p:cNvPr id="98" name="Freeform 201"/>
          <p:cNvSpPr>
            <a:spLocks/>
          </p:cNvSpPr>
          <p:nvPr/>
        </p:nvSpPr>
        <p:spPr bwMode="auto">
          <a:xfrm>
            <a:off x="8661056" y="4417916"/>
            <a:ext cx="1799297" cy="861813"/>
          </a:xfrm>
          <a:custGeom>
            <a:avLst/>
            <a:gdLst/>
            <a:ahLst/>
            <a:cxnLst>
              <a:cxn ang="0">
                <a:pos x="5492" y="1876"/>
              </a:cxn>
              <a:cxn ang="0">
                <a:pos x="5426" y="1682"/>
              </a:cxn>
              <a:cxn ang="0">
                <a:pos x="5326" y="1506"/>
              </a:cxn>
              <a:cxn ang="0">
                <a:pos x="5198" y="1350"/>
              </a:cxn>
              <a:cxn ang="0">
                <a:pos x="5046" y="1220"/>
              </a:cxn>
              <a:cxn ang="0">
                <a:pos x="4874" y="1116"/>
              </a:cxn>
              <a:cxn ang="0">
                <a:pos x="4682" y="1042"/>
              </a:cxn>
              <a:cxn ang="0">
                <a:pos x="4476" y="1004"/>
              </a:cxn>
              <a:cxn ang="0">
                <a:pos x="4302" y="1002"/>
              </a:cxn>
              <a:cxn ang="0">
                <a:pos x="4184" y="898"/>
              </a:cxn>
              <a:cxn ang="0">
                <a:pos x="4060" y="694"/>
              </a:cxn>
              <a:cxn ang="0">
                <a:pos x="3908" y="512"/>
              </a:cxn>
              <a:cxn ang="0">
                <a:pos x="3732" y="352"/>
              </a:cxn>
              <a:cxn ang="0">
                <a:pos x="3534" y="218"/>
              </a:cxn>
              <a:cxn ang="0">
                <a:pos x="3316" y="114"/>
              </a:cxn>
              <a:cxn ang="0">
                <a:pos x="3084" y="42"/>
              </a:cxn>
              <a:cxn ang="0">
                <a:pos x="2838" y="4"/>
              </a:cxn>
              <a:cxn ang="0">
                <a:pos x="2630" y="2"/>
              </a:cxn>
              <a:cxn ang="0">
                <a:pos x="2318" y="46"/>
              </a:cxn>
              <a:cxn ang="0">
                <a:pos x="2026" y="146"/>
              </a:cxn>
              <a:cxn ang="0">
                <a:pos x="1764" y="296"/>
              </a:cxn>
              <a:cxn ang="0">
                <a:pos x="1532" y="490"/>
              </a:cxn>
              <a:cxn ang="0">
                <a:pos x="1340" y="724"/>
              </a:cxn>
              <a:cxn ang="0">
                <a:pos x="1194" y="988"/>
              </a:cxn>
              <a:cxn ang="0">
                <a:pos x="1096" y="1280"/>
              </a:cxn>
              <a:cxn ang="0">
                <a:pos x="1058" y="1514"/>
              </a:cxn>
              <a:cxn ang="0">
                <a:pos x="908" y="1500"/>
              </a:cxn>
              <a:cxn ang="0">
                <a:pos x="770" y="1510"/>
              </a:cxn>
              <a:cxn ang="0">
                <a:pos x="596" y="1556"/>
              </a:cxn>
              <a:cxn ang="0">
                <a:pos x="436" y="1632"/>
              </a:cxn>
              <a:cxn ang="0">
                <a:pos x="296" y="1736"/>
              </a:cxn>
              <a:cxn ang="0">
                <a:pos x="180" y="1864"/>
              </a:cxn>
              <a:cxn ang="0">
                <a:pos x="90" y="2014"/>
              </a:cxn>
              <a:cxn ang="0">
                <a:pos x="28" y="2182"/>
              </a:cxn>
              <a:cxn ang="0">
                <a:pos x="0" y="2362"/>
              </a:cxn>
              <a:cxn ang="0">
                <a:pos x="4" y="2500"/>
              </a:cxn>
              <a:cxn ang="0">
                <a:pos x="40" y="2678"/>
              </a:cxn>
              <a:cxn ang="0">
                <a:pos x="110" y="2840"/>
              </a:cxn>
              <a:cxn ang="0">
                <a:pos x="206" y="2986"/>
              </a:cxn>
              <a:cxn ang="0">
                <a:pos x="330" y="3108"/>
              </a:cxn>
              <a:cxn ang="0">
                <a:pos x="474" y="3206"/>
              </a:cxn>
              <a:cxn ang="0">
                <a:pos x="638" y="3276"/>
              </a:cxn>
              <a:cxn ang="0">
                <a:pos x="814" y="3312"/>
              </a:cxn>
              <a:cxn ang="0">
                <a:pos x="5486" y="3316"/>
              </a:cxn>
              <a:cxn ang="0">
                <a:pos x="5620" y="3302"/>
              </a:cxn>
              <a:cxn ang="0">
                <a:pos x="5746" y="3264"/>
              </a:cxn>
              <a:cxn ang="0">
                <a:pos x="5860" y="3202"/>
              </a:cxn>
              <a:cxn ang="0">
                <a:pos x="5958" y="3120"/>
              </a:cxn>
              <a:cxn ang="0">
                <a:pos x="6040" y="3022"/>
              </a:cxn>
              <a:cxn ang="0">
                <a:pos x="6102" y="2908"/>
              </a:cxn>
              <a:cxn ang="0">
                <a:pos x="6140" y="2782"/>
              </a:cxn>
              <a:cxn ang="0">
                <a:pos x="6154" y="2646"/>
              </a:cxn>
              <a:cxn ang="0">
                <a:pos x="6146" y="2548"/>
              </a:cxn>
              <a:cxn ang="0">
                <a:pos x="6116" y="2422"/>
              </a:cxn>
              <a:cxn ang="0">
                <a:pos x="6062" y="2308"/>
              </a:cxn>
              <a:cxn ang="0">
                <a:pos x="5988" y="2206"/>
              </a:cxn>
              <a:cxn ang="0">
                <a:pos x="5898" y="2120"/>
              </a:cxn>
              <a:cxn ang="0">
                <a:pos x="5792" y="2054"/>
              </a:cxn>
              <a:cxn ang="0">
                <a:pos x="5674" y="2006"/>
              </a:cxn>
              <a:cxn ang="0">
                <a:pos x="5546" y="1982"/>
              </a:cxn>
            </a:cxnLst>
            <a:rect l="0" t="0" r="r" b="b"/>
            <a:pathLst>
              <a:path w="6154" h="3316">
                <a:moveTo>
                  <a:pt x="5512" y="1980"/>
                </a:moveTo>
                <a:lnTo>
                  <a:pt x="5512" y="1980"/>
                </a:lnTo>
                <a:lnTo>
                  <a:pt x="5504" y="1928"/>
                </a:lnTo>
                <a:lnTo>
                  <a:pt x="5492" y="1876"/>
                </a:lnTo>
                <a:lnTo>
                  <a:pt x="5478" y="1826"/>
                </a:lnTo>
                <a:lnTo>
                  <a:pt x="5462" y="1778"/>
                </a:lnTo>
                <a:lnTo>
                  <a:pt x="5446" y="1730"/>
                </a:lnTo>
                <a:lnTo>
                  <a:pt x="5426" y="1682"/>
                </a:lnTo>
                <a:lnTo>
                  <a:pt x="5404" y="1636"/>
                </a:lnTo>
                <a:lnTo>
                  <a:pt x="5380" y="1592"/>
                </a:lnTo>
                <a:lnTo>
                  <a:pt x="5354" y="1548"/>
                </a:lnTo>
                <a:lnTo>
                  <a:pt x="5326" y="1506"/>
                </a:lnTo>
                <a:lnTo>
                  <a:pt x="5296" y="1466"/>
                </a:lnTo>
                <a:lnTo>
                  <a:pt x="5266" y="1426"/>
                </a:lnTo>
                <a:lnTo>
                  <a:pt x="5234" y="1388"/>
                </a:lnTo>
                <a:lnTo>
                  <a:pt x="5198" y="1350"/>
                </a:lnTo>
                <a:lnTo>
                  <a:pt x="5162" y="1316"/>
                </a:lnTo>
                <a:lnTo>
                  <a:pt x="5126" y="1282"/>
                </a:lnTo>
                <a:lnTo>
                  <a:pt x="5086" y="1250"/>
                </a:lnTo>
                <a:lnTo>
                  <a:pt x="5046" y="1220"/>
                </a:lnTo>
                <a:lnTo>
                  <a:pt x="5006" y="1190"/>
                </a:lnTo>
                <a:lnTo>
                  <a:pt x="4962" y="1164"/>
                </a:lnTo>
                <a:lnTo>
                  <a:pt x="4918" y="1138"/>
                </a:lnTo>
                <a:lnTo>
                  <a:pt x="4874" y="1116"/>
                </a:lnTo>
                <a:lnTo>
                  <a:pt x="4826" y="1094"/>
                </a:lnTo>
                <a:lnTo>
                  <a:pt x="4780" y="1074"/>
                </a:lnTo>
                <a:lnTo>
                  <a:pt x="4732" y="1058"/>
                </a:lnTo>
                <a:lnTo>
                  <a:pt x="4682" y="1042"/>
                </a:lnTo>
                <a:lnTo>
                  <a:pt x="4632" y="1030"/>
                </a:lnTo>
                <a:lnTo>
                  <a:pt x="4580" y="1020"/>
                </a:lnTo>
                <a:lnTo>
                  <a:pt x="4528" y="1010"/>
                </a:lnTo>
                <a:lnTo>
                  <a:pt x="4476" y="1004"/>
                </a:lnTo>
                <a:lnTo>
                  <a:pt x="4422" y="1002"/>
                </a:lnTo>
                <a:lnTo>
                  <a:pt x="4368" y="1000"/>
                </a:lnTo>
                <a:lnTo>
                  <a:pt x="4368" y="1000"/>
                </a:lnTo>
                <a:lnTo>
                  <a:pt x="4302" y="1002"/>
                </a:lnTo>
                <a:lnTo>
                  <a:pt x="4236" y="1008"/>
                </a:lnTo>
                <a:lnTo>
                  <a:pt x="4236" y="1008"/>
                </a:lnTo>
                <a:lnTo>
                  <a:pt x="4212" y="952"/>
                </a:lnTo>
                <a:lnTo>
                  <a:pt x="4184" y="898"/>
                </a:lnTo>
                <a:lnTo>
                  <a:pt x="4156" y="846"/>
                </a:lnTo>
                <a:lnTo>
                  <a:pt x="4126" y="794"/>
                </a:lnTo>
                <a:lnTo>
                  <a:pt x="4094" y="744"/>
                </a:lnTo>
                <a:lnTo>
                  <a:pt x="4060" y="694"/>
                </a:lnTo>
                <a:lnTo>
                  <a:pt x="4024" y="646"/>
                </a:lnTo>
                <a:lnTo>
                  <a:pt x="3988" y="600"/>
                </a:lnTo>
                <a:lnTo>
                  <a:pt x="3948" y="554"/>
                </a:lnTo>
                <a:lnTo>
                  <a:pt x="3908" y="512"/>
                </a:lnTo>
                <a:lnTo>
                  <a:pt x="3866" y="470"/>
                </a:lnTo>
                <a:lnTo>
                  <a:pt x="3822" y="428"/>
                </a:lnTo>
                <a:lnTo>
                  <a:pt x="3778" y="390"/>
                </a:lnTo>
                <a:lnTo>
                  <a:pt x="3732" y="352"/>
                </a:lnTo>
                <a:lnTo>
                  <a:pt x="3684" y="316"/>
                </a:lnTo>
                <a:lnTo>
                  <a:pt x="3636" y="282"/>
                </a:lnTo>
                <a:lnTo>
                  <a:pt x="3586" y="248"/>
                </a:lnTo>
                <a:lnTo>
                  <a:pt x="3534" y="218"/>
                </a:lnTo>
                <a:lnTo>
                  <a:pt x="3482" y="190"/>
                </a:lnTo>
                <a:lnTo>
                  <a:pt x="3428" y="162"/>
                </a:lnTo>
                <a:lnTo>
                  <a:pt x="3372" y="138"/>
                </a:lnTo>
                <a:lnTo>
                  <a:pt x="3316" y="114"/>
                </a:lnTo>
                <a:lnTo>
                  <a:pt x="3260" y="92"/>
                </a:lnTo>
                <a:lnTo>
                  <a:pt x="3202" y="74"/>
                </a:lnTo>
                <a:lnTo>
                  <a:pt x="3144" y="56"/>
                </a:lnTo>
                <a:lnTo>
                  <a:pt x="3084" y="42"/>
                </a:lnTo>
                <a:lnTo>
                  <a:pt x="3024" y="30"/>
                </a:lnTo>
                <a:lnTo>
                  <a:pt x="2962" y="18"/>
                </a:lnTo>
                <a:lnTo>
                  <a:pt x="2900" y="10"/>
                </a:lnTo>
                <a:lnTo>
                  <a:pt x="2838" y="4"/>
                </a:lnTo>
                <a:lnTo>
                  <a:pt x="2774" y="0"/>
                </a:lnTo>
                <a:lnTo>
                  <a:pt x="2710" y="0"/>
                </a:lnTo>
                <a:lnTo>
                  <a:pt x="2710" y="0"/>
                </a:lnTo>
                <a:lnTo>
                  <a:pt x="2630" y="2"/>
                </a:lnTo>
                <a:lnTo>
                  <a:pt x="2550" y="8"/>
                </a:lnTo>
                <a:lnTo>
                  <a:pt x="2472" y="16"/>
                </a:lnTo>
                <a:lnTo>
                  <a:pt x="2394" y="30"/>
                </a:lnTo>
                <a:lnTo>
                  <a:pt x="2318" y="46"/>
                </a:lnTo>
                <a:lnTo>
                  <a:pt x="2242" y="66"/>
                </a:lnTo>
                <a:lnTo>
                  <a:pt x="2168" y="90"/>
                </a:lnTo>
                <a:lnTo>
                  <a:pt x="2096" y="116"/>
                </a:lnTo>
                <a:lnTo>
                  <a:pt x="2026" y="146"/>
                </a:lnTo>
                <a:lnTo>
                  <a:pt x="1958" y="180"/>
                </a:lnTo>
                <a:lnTo>
                  <a:pt x="1892" y="216"/>
                </a:lnTo>
                <a:lnTo>
                  <a:pt x="1826" y="256"/>
                </a:lnTo>
                <a:lnTo>
                  <a:pt x="1764" y="296"/>
                </a:lnTo>
                <a:lnTo>
                  <a:pt x="1702" y="342"/>
                </a:lnTo>
                <a:lnTo>
                  <a:pt x="1644" y="388"/>
                </a:lnTo>
                <a:lnTo>
                  <a:pt x="1586" y="438"/>
                </a:lnTo>
                <a:lnTo>
                  <a:pt x="1532" y="490"/>
                </a:lnTo>
                <a:lnTo>
                  <a:pt x="1480" y="546"/>
                </a:lnTo>
                <a:lnTo>
                  <a:pt x="1432" y="602"/>
                </a:lnTo>
                <a:lnTo>
                  <a:pt x="1386" y="662"/>
                </a:lnTo>
                <a:lnTo>
                  <a:pt x="1340" y="724"/>
                </a:lnTo>
                <a:lnTo>
                  <a:pt x="1300" y="786"/>
                </a:lnTo>
                <a:lnTo>
                  <a:pt x="1262" y="852"/>
                </a:lnTo>
                <a:lnTo>
                  <a:pt x="1226" y="920"/>
                </a:lnTo>
                <a:lnTo>
                  <a:pt x="1194" y="988"/>
                </a:lnTo>
                <a:lnTo>
                  <a:pt x="1164" y="1058"/>
                </a:lnTo>
                <a:lnTo>
                  <a:pt x="1138" y="1132"/>
                </a:lnTo>
                <a:lnTo>
                  <a:pt x="1116" y="1204"/>
                </a:lnTo>
                <a:lnTo>
                  <a:pt x="1096" y="1280"/>
                </a:lnTo>
                <a:lnTo>
                  <a:pt x="1080" y="1356"/>
                </a:lnTo>
                <a:lnTo>
                  <a:pt x="1068" y="1434"/>
                </a:lnTo>
                <a:lnTo>
                  <a:pt x="1058" y="1514"/>
                </a:lnTo>
                <a:lnTo>
                  <a:pt x="1058" y="1514"/>
                </a:lnTo>
                <a:lnTo>
                  <a:pt x="1022" y="1508"/>
                </a:lnTo>
                <a:lnTo>
                  <a:pt x="984" y="1504"/>
                </a:lnTo>
                <a:lnTo>
                  <a:pt x="946" y="1500"/>
                </a:lnTo>
                <a:lnTo>
                  <a:pt x="908" y="1500"/>
                </a:lnTo>
                <a:lnTo>
                  <a:pt x="908" y="1500"/>
                </a:lnTo>
                <a:lnTo>
                  <a:pt x="860" y="1502"/>
                </a:lnTo>
                <a:lnTo>
                  <a:pt x="814" y="1504"/>
                </a:lnTo>
                <a:lnTo>
                  <a:pt x="770" y="1510"/>
                </a:lnTo>
                <a:lnTo>
                  <a:pt x="724" y="1518"/>
                </a:lnTo>
                <a:lnTo>
                  <a:pt x="680" y="1528"/>
                </a:lnTo>
                <a:lnTo>
                  <a:pt x="638" y="1540"/>
                </a:lnTo>
                <a:lnTo>
                  <a:pt x="596" y="1556"/>
                </a:lnTo>
                <a:lnTo>
                  <a:pt x="554" y="1572"/>
                </a:lnTo>
                <a:lnTo>
                  <a:pt x="514" y="1590"/>
                </a:lnTo>
                <a:lnTo>
                  <a:pt x="474" y="1610"/>
                </a:lnTo>
                <a:lnTo>
                  <a:pt x="436" y="1632"/>
                </a:lnTo>
                <a:lnTo>
                  <a:pt x="400" y="1656"/>
                </a:lnTo>
                <a:lnTo>
                  <a:pt x="364" y="1680"/>
                </a:lnTo>
                <a:lnTo>
                  <a:pt x="330" y="1708"/>
                </a:lnTo>
                <a:lnTo>
                  <a:pt x="296" y="1736"/>
                </a:lnTo>
                <a:lnTo>
                  <a:pt x="266" y="1766"/>
                </a:lnTo>
                <a:lnTo>
                  <a:pt x="236" y="1798"/>
                </a:lnTo>
                <a:lnTo>
                  <a:pt x="206" y="1830"/>
                </a:lnTo>
                <a:lnTo>
                  <a:pt x="180" y="1864"/>
                </a:lnTo>
                <a:lnTo>
                  <a:pt x="154" y="1900"/>
                </a:lnTo>
                <a:lnTo>
                  <a:pt x="130" y="1938"/>
                </a:lnTo>
                <a:lnTo>
                  <a:pt x="110" y="1976"/>
                </a:lnTo>
                <a:lnTo>
                  <a:pt x="90" y="2014"/>
                </a:lnTo>
                <a:lnTo>
                  <a:pt x="70" y="2054"/>
                </a:lnTo>
                <a:lnTo>
                  <a:pt x="54" y="2096"/>
                </a:lnTo>
                <a:lnTo>
                  <a:pt x="40" y="2138"/>
                </a:lnTo>
                <a:lnTo>
                  <a:pt x="28" y="2182"/>
                </a:lnTo>
                <a:lnTo>
                  <a:pt x="18" y="2224"/>
                </a:lnTo>
                <a:lnTo>
                  <a:pt x="10" y="2270"/>
                </a:lnTo>
                <a:lnTo>
                  <a:pt x="4" y="2316"/>
                </a:lnTo>
                <a:lnTo>
                  <a:pt x="0" y="2362"/>
                </a:lnTo>
                <a:lnTo>
                  <a:pt x="0" y="2408"/>
                </a:lnTo>
                <a:lnTo>
                  <a:pt x="0" y="2408"/>
                </a:lnTo>
                <a:lnTo>
                  <a:pt x="0" y="2454"/>
                </a:lnTo>
                <a:lnTo>
                  <a:pt x="4" y="2500"/>
                </a:lnTo>
                <a:lnTo>
                  <a:pt x="10" y="2546"/>
                </a:lnTo>
                <a:lnTo>
                  <a:pt x="18" y="2590"/>
                </a:lnTo>
                <a:lnTo>
                  <a:pt x="28" y="2634"/>
                </a:lnTo>
                <a:lnTo>
                  <a:pt x="40" y="2678"/>
                </a:lnTo>
                <a:lnTo>
                  <a:pt x="54" y="2720"/>
                </a:lnTo>
                <a:lnTo>
                  <a:pt x="70" y="2762"/>
                </a:lnTo>
                <a:lnTo>
                  <a:pt x="90" y="2802"/>
                </a:lnTo>
                <a:lnTo>
                  <a:pt x="110" y="2840"/>
                </a:lnTo>
                <a:lnTo>
                  <a:pt x="130" y="2878"/>
                </a:lnTo>
                <a:lnTo>
                  <a:pt x="154" y="2916"/>
                </a:lnTo>
                <a:lnTo>
                  <a:pt x="180" y="2952"/>
                </a:lnTo>
                <a:lnTo>
                  <a:pt x="206" y="2986"/>
                </a:lnTo>
                <a:lnTo>
                  <a:pt x="236" y="3018"/>
                </a:lnTo>
                <a:lnTo>
                  <a:pt x="266" y="3050"/>
                </a:lnTo>
                <a:lnTo>
                  <a:pt x="296" y="3080"/>
                </a:lnTo>
                <a:lnTo>
                  <a:pt x="330" y="3108"/>
                </a:lnTo>
                <a:lnTo>
                  <a:pt x="364" y="3136"/>
                </a:lnTo>
                <a:lnTo>
                  <a:pt x="400" y="3160"/>
                </a:lnTo>
                <a:lnTo>
                  <a:pt x="436" y="3184"/>
                </a:lnTo>
                <a:lnTo>
                  <a:pt x="474" y="3206"/>
                </a:lnTo>
                <a:lnTo>
                  <a:pt x="514" y="3226"/>
                </a:lnTo>
                <a:lnTo>
                  <a:pt x="554" y="3244"/>
                </a:lnTo>
                <a:lnTo>
                  <a:pt x="596" y="3260"/>
                </a:lnTo>
                <a:lnTo>
                  <a:pt x="638" y="3276"/>
                </a:lnTo>
                <a:lnTo>
                  <a:pt x="680" y="3288"/>
                </a:lnTo>
                <a:lnTo>
                  <a:pt x="724" y="3298"/>
                </a:lnTo>
                <a:lnTo>
                  <a:pt x="770" y="3306"/>
                </a:lnTo>
                <a:lnTo>
                  <a:pt x="814" y="3312"/>
                </a:lnTo>
                <a:lnTo>
                  <a:pt x="860" y="3314"/>
                </a:lnTo>
                <a:lnTo>
                  <a:pt x="908" y="3316"/>
                </a:lnTo>
                <a:lnTo>
                  <a:pt x="5486" y="3316"/>
                </a:lnTo>
                <a:lnTo>
                  <a:pt x="5486" y="3316"/>
                </a:lnTo>
                <a:lnTo>
                  <a:pt x="5520" y="3316"/>
                </a:lnTo>
                <a:lnTo>
                  <a:pt x="5554" y="3312"/>
                </a:lnTo>
                <a:lnTo>
                  <a:pt x="5588" y="3308"/>
                </a:lnTo>
                <a:lnTo>
                  <a:pt x="5620" y="3302"/>
                </a:lnTo>
                <a:lnTo>
                  <a:pt x="5652" y="3294"/>
                </a:lnTo>
                <a:lnTo>
                  <a:pt x="5684" y="3286"/>
                </a:lnTo>
                <a:lnTo>
                  <a:pt x="5716" y="3276"/>
                </a:lnTo>
                <a:lnTo>
                  <a:pt x="5746" y="3264"/>
                </a:lnTo>
                <a:lnTo>
                  <a:pt x="5776" y="3250"/>
                </a:lnTo>
                <a:lnTo>
                  <a:pt x="5804" y="3236"/>
                </a:lnTo>
                <a:lnTo>
                  <a:pt x="5832" y="3220"/>
                </a:lnTo>
                <a:lnTo>
                  <a:pt x="5860" y="3202"/>
                </a:lnTo>
                <a:lnTo>
                  <a:pt x="5886" y="3184"/>
                </a:lnTo>
                <a:lnTo>
                  <a:pt x="5910" y="3164"/>
                </a:lnTo>
                <a:lnTo>
                  <a:pt x="5934" y="3142"/>
                </a:lnTo>
                <a:lnTo>
                  <a:pt x="5958" y="3120"/>
                </a:lnTo>
                <a:lnTo>
                  <a:pt x="5980" y="3096"/>
                </a:lnTo>
                <a:lnTo>
                  <a:pt x="6002" y="3072"/>
                </a:lnTo>
                <a:lnTo>
                  <a:pt x="6022" y="3048"/>
                </a:lnTo>
                <a:lnTo>
                  <a:pt x="6040" y="3022"/>
                </a:lnTo>
                <a:lnTo>
                  <a:pt x="6058" y="2994"/>
                </a:lnTo>
                <a:lnTo>
                  <a:pt x="6074" y="2966"/>
                </a:lnTo>
                <a:lnTo>
                  <a:pt x="6088" y="2938"/>
                </a:lnTo>
                <a:lnTo>
                  <a:pt x="6102" y="2908"/>
                </a:lnTo>
                <a:lnTo>
                  <a:pt x="6114" y="2878"/>
                </a:lnTo>
                <a:lnTo>
                  <a:pt x="6124" y="2846"/>
                </a:lnTo>
                <a:lnTo>
                  <a:pt x="6134" y="2814"/>
                </a:lnTo>
                <a:lnTo>
                  <a:pt x="6140" y="2782"/>
                </a:lnTo>
                <a:lnTo>
                  <a:pt x="6146" y="2748"/>
                </a:lnTo>
                <a:lnTo>
                  <a:pt x="6150" y="2716"/>
                </a:lnTo>
                <a:lnTo>
                  <a:pt x="6154" y="2682"/>
                </a:lnTo>
                <a:lnTo>
                  <a:pt x="6154" y="2646"/>
                </a:lnTo>
                <a:lnTo>
                  <a:pt x="6154" y="2646"/>
                </a:lnTo>
                <a:lnTo>
                  <a:pt x="6154" y="2614"/>
                </a:lnTo>
                <a:lnTo>
                  <a:pt x="6150" y="2580"/>
                </a:lnTo>
                <a:lnTo>
                  <a:pt x="6146" y="2548"/>
                </a:lnTo>
                <a:lnTo>
                  <a:pt x="6142" y="2516"/>
                </a:lnTo>
                <a:lnTo>
                  <a:pt x="6134" y="2484"/>
                </a:lnTo>
                <a:lnTo>
                  <a:pt x="6126" y="2452"/>
                </a:lnTo>
                <a:lnTo>
                  <a:pt x="6116" y="2422"/>
                </a:lnTo>
                <a:lnTo>
                  <a:pt x="6104" y="2392"/>
                </a:lnTo>
                <a:lnTo>
                  <a:pt x="6092" y="2364"/>
                </a:lnTo>
                <a:lnTo>
                  <a:pt x="6078" y="2336"/>
                </a:lnTo>
                <a:lnTo>
                  <a:pt x="6062" y="2308"/>
                </a:lnTo>
                <a:lnTo>
                  <a:pt x="6046" y="2282"/>
                </a:lnTo>
                <a:lnTo>
                  <a:pt x="6028" y="2256"/>
                </a:lnTo>
                <a:lnTo>
                  <a:pt x="6008" y="2230"/>
                </a:lnTo>
                <a:lnTo>
                  <a:pt x="5988" y="2206"/>
                </a:lnTo>
                <a:lnTo>
                  <a:pt x="5968" y="2184"/>
                </a:lnTo>
                <a:lnTo>
                  <a:pt x="5946" y="2162"/>
                </a:lnTo>
                <a:lnTo>
                  <a:pt x="5922" y="2140"/>
                </a:lnTo>
                <a:lnTo>
                  <a:pt x="5898" y="2120"/>
                </a:lnTo>
                <a:lnTo>
                  <a:pt x="5872" y="2102"/>
                </a:lnTo>
                <a:lnTo>
                  <a:pt x="5846" y="2084"/>
                </a:lnTo>
                <a:lnTo>
                  <a:pt x="5820" y="2068"/>
                </a:lnTo>
                <a:lnTo>
                  <a:pt x="5792" y="2054"/>
                </a:lnTo>
                <a:lnTo>
                  <a:pt x="5764" y="2040"/>
                </a:lnTo>
                <a:lnTo>
                  <a:pt x="5734" y="2026"/>
                </a:lnTo>
                <a:lnTo>
                  <a:pt x="5704" y="2016"/>
                </a:lnTo>
                <a:lnTo>
                  <a:pt x="5674" y="2006"/>
                </a:lnTo>
                <a:lnTo>
                  <a:pt x="5642" y="1998"/>
                </a:lnTo>
                <a:lnTo>
                  <a:pt x="5612" y="1990"/>
                </a:lnTo>
                <a:lnTo>
                  <a:pt x="5578" y="1986"/>
                </a:lnTo>
                <a:lnTo>
                  <a:pt x="5546" y="1982"/>
                </a:lnTo>
                <a:lnTo>
                  <a:pt x="5512" y="1980"/>
                </a:lnTo>
                <a:lnTo>
                  <a:pt x="5512" y="1980"/>
                </a:lnTo>
                <a:close/>
              </a:path>
            </a:pathLst>
          </a:custGeom>
          <a:noFill/>
          <a:ln w="25400" cap="flat" cmpd="sng" algn="ctr">
            <a:solidFill>
              <a:srgbClr val="898989"/>
            </a:solidFill>
            <a:prstDash val="dash"/>
          </a:ln>
          <a:effectLst/>
        </p:spPr>
        <p:txBody>
          <a:bodyPr wrap="none" anchor="b"/>
          <a:lstStyle/>
          <a:p>
            <a:pPr algn="ctr" defTabSz="456926">
              <a:lnSpc>
                <a:spcPct val="130000"/>
              </a:lnSpc>
            </a:pPr>
            <a:r>
              <a:rPr lang="en-US" altLang="zh-CN" sz="1399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Partner</a:t>
            </a:r>
            <a:endParaRPr lang="zh-CN" altLang="en-US" sz="1399" b="1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9" name="Freeform 8"/>
          <p:cNvSpPr>
            <a:spLocks/>
          </p:cNvSpPr>
          <p:nvPr/>
        </p:nvSpPr>
        <p:spPr bwMode="auto">
          <a:xfrm>
            <a:off x="8661056" y="3092460"/>
            <a:ext cx="1799297" cy="894960"/>
          </a:xfrm>
          <a:custGeom>
            <a:avLst/>
            <a:gdLst/>
            <a:ahLst/>
            <a:cxnLst>
              <a:cxn ang="0">
                <a:pos x="5492" y="1876"/>
              </a:cxn>
              <a:cxn ang="0">
                <a:pos x="5426" y="1682"/>
              </a:cxn>
              <a:cxn ang="0">
                <a:pos x="5326" y="1506"/>
              </a:cxn>
              <a:cxn ang="0">
                <a:pos x="5198" y="1350"/>
              </a:cxn>
              <a:cxn ang="0">
                <a:pos x="5046" y="1220"/>
              </a:cxn>
              <a:cxn ang="0">
                <a:pos x="4874" y="1116"/>
              </a:cxn>
              <a:cxn ang="0">
                <a:pos x="4682" y="1042"/>
              </a:cxn>
              <a:cxn ang="0">
                <a:pos x="4476" y="1004"/>
              </a:cxn>
              <a:cxn ang="0">
                <a:pos x="4302" y="1002"/>
              </a:cxn>
              <a:cxn ang="0">
                <a:pos x="4184" y="898"/>
              </a:cxn>
              <a:cxn ang="0">
                <a:pos x="4060" y="694"/>
              </a:cxn>
              <a:cxn ang="0">
                <a:pos x="3908" y="512"/>
              </a:cxn>
              <a:cxn ang="0">
                <a:pos x="3732" y="352"/>
              </a:cxn>
              <a:cxn ang="0">
                <a:pos x="3534" y="218"/>
              </a:cxn>
              <a:cxn ang="0">
                <a:pos x="3316" y="114"/>
              </a:cxn>
              <a:cxn ang="0">
                <a:pos x="3084" y="42"/>
              </a:cxn>
              <a:cxn ang="0">
                <a:pos x="2838" y="4"/>
              </a:cxn>
              <a:cxn ang="0">
                <a:pos x="2630" y="2"/>
              </a:cxn>
              <a:cxn ang="0">
                <a:pos x="2318" y="46"/>
              </a:cxn>
              <a:cxn ang="0">
                <a:pos x="2026" y="146"/>
              </a:cxn>
              <a:cxn ang="0">
                <a:pos x="1764" y="296"/>
              </a:cxn>
              <a:cxn ang="0">
                <a:pos x="1532" y="490"/>
              </a:cxn>
              <a:cxn ang="0">
                <a:pos x="1340" y="724"/>
              </a:cxn>
              <a:cxn ang="0">
                <a:pos x="1194" y="988"/>
              </a:cxn>
              <a:cxn ang="0">
                <a:pos x="1096" y="1280"/>
              </a:cxn>
              <a:cxn ang="0">
                <a:pos x="1058" y="1514"/>
              </a:cxn>
              <a:cxn ang="0">
                <a:pos x="908" y="1500"/>
              </a:cxn>
              <a:cxn ang="0">
                <a:pos x="770" y="1510"/>
              </a:cxn>
              <a:cxn ang="0">
                <a:pos x="596" y="1556"/>
              </a:cxn>
              <a:cxn ang="0">
                <a:pos x="436" y="1632"/>
              </a:cxn>
              <a:cxn ang="0">
                <a:pos x="296" y="1736"/>
              </a:cxn>
              <a:cxn ang="0">
                <a:pos x="180" y="1864"/>
              </a:cxn>
              <a:cxn ang="0">
                <a:pos x="90" y="2014"/>
              </a:cxn>
              <a:cxn ang="0">
                <a:pos x="28" y="2182"/>
              </a:cxn>
              <a:cxn ang="0">
                <a:pos x="0" y="2362"/>
              </a:cxn>
              <a:cxn ang="0">
                <a:pos x="4" y="2500"/>
              </a:cxn>
              <a:cxn ang="0">
                <a:pos x="40" y="2678"/>
              </a:cxn>
              <a:cxn ang="0">
                <a:pos x="110" y="2840"/>
              </a:cxn>
              <a:cxn ang="0">
                <a:pos x="206" y="2986"/>
              </a:cxn>
              <a:cxn ang="0">
                <a:pos x="330" y="3108"/>
              </a:cxn>
              <a:cxn ang="0">
                <a:pos x="474" y="3206"/>
              </a:cxn>
              <a:cxn ang="0">
                <a:pos x="638" y="3276"/>
              </a:cxn>
              <a:cxn ang="0">
                <a:pos x="814" y="3312"/>
              </a:cxn>
              <a:cxn ang="0">
                <a:pos x="5486" y="3316"/>
              </a:cxn>
              <a:cxn ang="0">
                <a:pos x="5620" y="3302"/>
              </a:cxn>
              <a:cxn ang="0">
                <a:pos x="5746" y="3264"/>
              </a:cxn>
              <a:cxn ang="0">
                <a:pos x="5860" y="3202"/>
              </a:cxn>
              <a:cxn ang="0">
                <a:pos x="5958" y="3120"/>
              </a:cxn>
              <a:cxn ang="0">
                <a:pos x="6040" y="3022"/>
              </a:cxn>
              <a:cxn ang="0">
                <a:pos x="6102" y="2908"/>
              </a:cxn>
              <a:cxn ang="0">
                <a:pos x="6140" y="2782"/>
              </a:cxn>
              <a:cxn ang="0">
                <a:pos x="6154" y="2646"/>
              </a:cxn>
              <a:cxn ang="0">
                <a:pos x="6146" y="2548"/>
              </a:cxn>
              <a:cxn ang="0">
                <a:pos x="6116" y="2422"/>
              </a:cxn>
              <a:cxn ang="0">
                <a:pos x="6062" y="2308"/>
              </a:cxn>
              <a:cxn ang="0">
                <a:pos x="5988" y="2206"/>
              </a:cxn>
              <a:cxn ang="0">
                <a:pos x="5898" y="2120"/>
              </a:cxn>
              <a:cxn ang="0">
                <a:pos x="5792" y="2054"/>
              </a:cxn>
              <a:cxn ang="0">
                <a:pos x="5674" y="2006"/>
              </a:cxn>
              <a:cxn ang="0">
                <a:pos x="5546" y="1982"/>
              </a:cxn>
            </a:cxnLst>
            <a:rect l="0" t="0" r="r" b="b"/>
            <a:pathLst>
              <a:path w="6154" h="3316">
                <a:moveTo>
                  <a:pt x="5512" y="1980"/>
                </a:moveTo>
                <a:lnTo>
                  <a:pt x="5512" y="1980"/>
                </a:lnTo>
                <a:lnTo>
                  <a:pt x="5504" y="1928"/>
                </a:lnTo>
                <a:lnTo>
                  <a:pt x="5492" y="1876"/>
                </a:lnTo>
                <a:lnTo>
                  <a:pt x="5478" y="1826"/>
                </a:lnTo>
                <a:lnTo>
                  <a:pt x="5462" y="1778"/>
                </a:lnTo>
                <a:lnTo>
                  <a:pt x="5446" y="1730"/>
                </a:lnTo>
                <a:lnTo>
                  <a:pt x="5426" y="1682"/>
                </a:lnTo>
                <a:lnTo>
                  <a:pt x="5404" y="1636"/>
                </a:lnTo>
                <a:lnTo>
                  <a:pt x="5380" y="1592"/>
                </a:lnTo>
                <a:lnTo>
                  <a:pt x="5354" y="1548"/>
                </a:lnTo>
                <a:lnTo>
                  <a:pt x="5326" y="1506"/>
                </a:lnTo>
                <a:lnTo>
                  <a:pt x="5296" y="1466"/>
                </a:lnTo>
                <a:lnTo>
                  <a:pt x="5266" y="1426"/>
                </a:lnTo>
                <a:lnTo>
                  <a:pt x="5234" y="1388"/>
                </a:lnTo>
                <a:lnTo>
                  <a:pt x="5198" y="1350"/>
                </a:lnTo>
                <a:lnTo>
                  <a:pt x="5162" y="1316"/>
                </a:lnTo>
                <a:lnTo>
                  <a:pt x="5126" y="1282"/>
                </a:lnTo>
                <a:lnTo>
                  <a:pt x="5086" y="1250"/>
                </a:lnTo>
                <a:lnTo>
                  <a:pt x="5046" y="1220"/>
                </a:lnTo>
                <a:lnTo>
                  <a:pt x="5006" y="1190"/>
                </a:lnTo>
                <a:lnTo>
                  <a:pt x="4962" y="1164"/>
                </a:lnTo>
                <a:lnTo>
                  <a:pt x="4918" y="1138"/>
                </a:lnTo>
                <a:lnTo>
                  <a:pt x="4874" y="1116"/>
                </a:lnTo>
                <a:lnTo>
                  <a:pt x="4826" y="1094"/>
                </a:lnTo>
                <a:lnTo>
                  <a:pt x="4780" y="1074"/>
                </a:lnTo>
                <a:lnTo>
                  <a:pt x="4732" y="1058"/>
                </a:lnTo>
                <a:lnTo>
                  <a:pt x="4682" y="1042"/>
                </a:lnTo>
                <a:lnTo>
                  <a:pt x="4632" y="1030"/>
                </a:lnTo>
                <a:lnTo>
                  <a:pt x="4580" y="1020"/>
                </a:lnTo>
                <a:lnTo>
                  <a:pt x="4528" y="1010"/>
                </a:lnTo>
                <a:lnTo>
                  <a:pt x="4476" y="1004"/>
                </a:lnTo>
                <a:lnTo>
                  <a:pt x="4422" y="1002"/>
                </a:lnTo>
                <a:lnTo>
                  <a:pt x="4368" y="1000"/>
                </a:lnTo>
                <a:lnTo>
                  <a:pt x="4368" y="1000"/>
                </a:lnTo>
                <a:lnTo>
                  <a:pt x="4302" y="1002"/>
                </a:lnTo>
                <a:lnTo>
                  <a:pt x="4236" y="1008"/>
                </a:lnTo>
                <a:lnTo>
                  <a:pt x="4236" y="1008"/>
                </a:lnTo>
                <a:lnTo>
                  <a:pt x="4212" y="952"/>
                </a:lnTo>
                <a:lnTo>
                  <a:pt x="4184" y="898"/>
                </a:lnTo>
                <a:lnTo>
                  <a:pt x="4156" y="846"/>
                </a:lnTo>
                <a:lnTo>
                  <a:pt x="4126" y="794"/>
                </a:lnTo>
                <a:lnTo>
                  <a:pt x="4094" y="744"/>
                </a:lnTo>
                <a:lnTo>
                  <a:pt x="4060" y="694"/>
                </a:lnTo>
                <a:lnTo>
                  <a:pt x="4024" y="646"/>
                </a:lnTo>
                <a:lnTo>
                  <a:pt x="3988" y="600"/>
                </a:lnTo>
                <a:lnTo>
                  <a:pt x="3948" y="554"/>
                </a:lnTo>
                <a:lnTo>
                  <a:pt x="3908" y="512"/>
                </a:lnTo>
                <a:lnTo>
                  <a:pt x="3866" y="470"/>
                </a:lnTo>
                <a:lnTo>
                  <a:pt x="3822" y="428"/>
                </a:lnTo>
                <a:lnTo>
                  <a:pt x="3778" y="390"/>
                </a:lnTo>
                <a:lnTo>
                  <a:pt x="3732" y="352"/>
                </a:lnTo>
                <a:lnTo>
                  <a:pt x="3684" y="316"/>
                </a:lnTo>
                <a:lnTo>
                  <a:pt x="3636" y="282"/>
                </a:lnTo>
                <a:lnTo>
                  <a:pt x="3586" y="248"/>
                </a:lnTo>
                <a:lnTo>
                  <a:pt x="3534" y="218"/>
                </a:lnTo>
                <a:lnTo>
                  <a:pt x="3482" y="190"/>
                </a:lnTo>
                <a:lnTo>
                  <a:pt x="3428" y="162"/>
                </a:lnTo>
                <a:lnTo>
                  <a:pt x="3372" y="138"/>
                </a:lnTo>
                <a:lnTo>
                  <a:pt x="3316" y="114"/>
                </a:lnTo>
                <a:lnTo>
                  <a:pt x="3260" y="92"/>
                </a:lnTo>
                <a:lnTo>
                  <a:pt x="3202" y="74"/>
                </a:lnTo>
                <a:lnTo>
                  <a:pt x="3144" y="56"/>
                </a:lnTo>
                <a:lnTo>
                  <a:pt x="3084" y="42"/>
                </a:lnTo>
                <a:lnTo>
                  <a:pt x="3024" y="30"/>
                </a:lnTo>
                <a:lnTo>
                  <a:pt x="2962" y="18"/>
                </a:lnTo>
                <a:lnTo>
                  <a:pt x="2900" y="10"/>
                </a:lnTo>
                <a:lnTo>
                  <a:pt x="2838" y="4"/>
                </a:lnTo>
                <a:lnTo>
                  <a:pt x="2774" y="0"/>
                </a:lnTo>
                <a:lnTo>
                  <a:pt x="2710" y="0"/>
                </a:lnTo>
                <a:lnTo>
                  <a:pt x="2710" y="0"/>
                </a:lnTo>
                <a:lnTo>
                  <a:pt x="2630" y="2"/>
                </a:lnTo>
                <a:lnTo>
                  <a:pt x="2550" y="8"/>
                </a:lnTo>
                <a:lnTo>
                  <a:pt x="2472" y="16"/>
                </a:lnTo>
                <a:lnTo>
                  <a:pt x="2394" y="30"/>
                </a:lnTo>
                <a:lnTo>
                  <a:pt x="2318" y="46"/>
                </a:lnTo>
                <a:lnTo>
                  <a:pt x="2242" y="66"/>
                </a:lnTo>
                <a:lnTo>
                  <a:pt x="2168" y="90"/>
                </a:lnTo>
                <a:lnTo>
                  <a:pt x="2096" y="116"/>
                </a:lnTo>
                <a:lnTo>
                  <a:pt x="2026" y="146"/>
                </a:lnTo>
                <a:lnTo>
                  <a:pt x="1958" y="180"/>
                </a:lnTo>
                <a:lnTo>
                  <a:pt x="1892" y="216"/>
                </a:lnTo>
                <a:lnTo>
                  <a:pt x="1826" y="256"/>
                </a:lnTo>
                <a:lnTo>
                  <a:pt x="1764" y="296"/>
                </a:lnTo>
                <a:lnTo>
                  <a:pt x="1702" y="342"/>
                </a:lnTo>
                <a:lnTo>
                  <a:pt x="1644" y="388"/>
                </a:lnTo>
                <a:lnTo>
                  <a:pt x="1586" y="438"/>
                </a:lnTo>
                <a:lnTo>
                  <a:pt x="1532" y="490"/>
                </a:lnTo>
                <a:lnTo>
                  <a:pt x="1480" y="546"/>
                </a:lnTo>
                <a:lnTo>
                  <a:pt x="1432" y="602"/>
                </a:lnTo>
                <a:lnTo>
                  <a:pt x="1386" y="662"/>
                </a:lnTo>
                <a:lnTo>
                  <a:pt x="1340" y="724"/>
                </a:lnTo>
                <a:lnTo>
                  <a:pt x="1300" y="786"/>
                </a:lnTo>
                <a:lnTo>
                  <a:pt x="1262" y="852"/>
                </a:lnTo>
                <a:lnTo>
                  <a:pt x="1226" y="920"/>
                </a:lnTo>
                <a:lnTo>
                  <a:pt x="1194" y="988"/>
                </a:lnTo>
                <a:lnTo>
                  <a:pt x="1164" y="1058"/>
                </a:lnTo>
                <a:lnTo>
                  <a:pt x="1138" y="1132"/>
                </a:lnTo>
                <a:lnTo>
                  <a:pt x="1116" y="1204"/>
                </a:lnTo>
                <a:lnTo>
                  <a:pt x="1096" y="1280"/>
                </a:lnTo>
                <a:lnTo>
                  <a:pt x="1080" y="1356"/>
                </a:lnTo>
                <a:lnTo>
                  <a:pt x="1068" y="1434"/>
                </a:lnTo>
                <a:lnTo>
                  <a:pt x="1058" y="1514"/>
                </a:lnTo>
                <a:lnTo>
                  <a:pt x="1058" y="1514"/>
                </a:lnTo>
                <a:lnTo>
                  <a:pt x="1022" y="1508"/>
                </a:lnTo>
                <a:lnTo>
                  <a:pt x="984" y="1504"/>
                </a:lnTo>
                <a:lnTo>
                  <a:pt x="946" y="1500"/>
                </a:lnTo>
                <a:lnTo>
                  <a:pt x="908" y="1500"/>
                </a:lnTo>
                <a:lnTo>
                  <a:pt x="908" y="1500"/>
                </a:lnTo>
                <a:lnTo>
                  <a:pt x="860" y="1502"/>
                </a:lnTo>
                <a:lnTo>
                  <a:pt x="814" y="1504"/>
                </a:lnTo>
                <a:lnTo>
                  <a:pt x="770" y="1510"/>
                </a:lnTo>
                <a:lnTo>
                  <a:pt x="724" y="1518"/>
                </a:lnTo>
                <a:lnTo>
                  <a:pt x="680" y="1528"/>
                </a:lnTo>
                <a:lnTo>
                  <a:pt x="638" y="1540"/>
                </a:lnTo>
                <a:lnTo>
                  <a:pt x="596" y="1556"/>
                </a:lnTo>
                <a:lnTo>
                  <a:pt x="554" y="1572"/>
                </a:lnTo>
                <a:lnTo>
                  <a:pt x="514" y="1590"/>
                </a:lnTo>
                <a:lnTo>
                  <a:pt x="474" y="1610"/>
                </a:lnTo>
                <a:lnTo>
                  <a:pt x="436" y="1632"/>
                </a:lnTo>
                <a:lnTo>
                  <a:pt x="400" y="1656"/>
                </a:lnTo>
                <a:lnTo>
                  <a:pt x="364" y="1680"/>
                </a:lnTo>
                <a:lnTo>
                  <a:pt x="330" y="1708"/>
                </a:lnTo>
                <a:lnTo>
                  <a:pt x="296" y="1736"/>
                </a:lnTo>
                <a:lnTo>
                  <a:pt x="266" y="1766"/>
                </a:lnTo>
                <a:lnTo>
                  <a:pt x="236" y="1798"/>
                </a:lnTo>
                <a:lnTo>
                  <a:pt x="206" y="1830"/>
                </a:lnTo>
                <a:lnTo>
                  <a:pt x="180" y="1864"/>
                </a:lnTo>
                <a:lnTo>
                  <a:pt x="154" y="1900"/>
                </a:lnTo>
                <a:lnTo>
                  <a:pt x="130" y="1938"/>
                </a:lnTo>
                <a:lnTo>
                  <a:pt x="110" y="1976"/>
                </a:lnTo>
                <a:lnTo>
                  <a:pt x="90" y="2014"/>
                </a:lnTo>
                <a:lnTo>
                  <a:pt x="70" y="2054"/>
                </a:lnTo>
                <a:lnTo>
                  <a:pt x="54" y="2096"/>
                </a:lnTo>
                <a:lnTo>
                  <a:pt x="40" y="2138"/>
                </a:lnTo>
                <a:lnTo>
                  <a:pt x="28" y="2182"/>
                </a:lnTo>
                <a:lnTo>
                  <a:pt x="18" y="2224"/>
                </a:lnTo>
                <a:lnTo>
                  <a:pt x="10" y="2270"/>
                </a:lnTo>
                <a:lnTo>
                  <a:pt x="4" y="2316"/>
                </a:lnTo>
                <a:lnTo>
                  <a:pt x="0" y="2362"/>
                </a:lnTo>
                <a:lnTo>
                  <a:pt x="0" y="2408"/>
                </a:lnTo>
                <a:lnTo>
                  <a:pt x="0" y="2408"/>
                </a:lnTo>
                <a:lnTo>
                  <a:pt x="0" y="2454"/>
                </a:lnTo>
                <a:lnTo>
                  <a:pt x="4" y="2500"/>
                </a:lnTo>
                <a:lnTo>
                  <a:pt x="10" y="2546"/>
                </a:lnTo>
                <a:lnTo>
                  <a:pt x="18" y="2590"/>
                </a:lnTo>
                <a:lnTo>
                  <a:pt x="28" y="2634"/>
                </a:lnTo>
                <a:lnTo>
                  <a:pt x="40" y="2678"/>
                </a:lnTo>
                <a:lnTo>
                  <a:pt x="54" y="2720"/>
                </a:lnTo>
                <a:lnTo>
                  <a:pt x="70" y="2762"/>
                </a:lnTo>
                <a:lnTo>
                  <a:pt x="90" y="2802"/>
                </a:lnTo>
                <a:lnTo>
                  <a:pt x="110" y="2840"/>
                </a:lnTo>
                <a:lnTo>
                  <a:pt x="130" y="2878"/>
                </a:lnTo>
                <a:lnTo>
                  <a:pt x="154" y="2916"/>
                </a:lnTo>
                <a:lnTo>
                  <a:pt x="180" y="2952"/>
                </a:lnTo>
                <a:lnTo>
                  <a:pt x="206" y="2986"/>
                </a:lnTo>
                <a:lnTo>
                  <a:pt x="236" y="3018"/>
                </a:lnTo>
                <a:lnTo>
                  <a:pt x="266" y="3050"/>
                </a:lnTo>
                <a:lnTo>
                  <a:pt x="296" y="3080"/>
                </a:lnTo>
                <a:lnTo>
                  <a:pt x="330" y="3108"/>
                </a:lnTo>
                <a:lnTo>
                  <a:pt x="364" y="3136"/>
                </a:lnTo>
                <a:lnTo>
                  <a:pt x="400" y="3160"/>
                </a:lnTo>
                <a:lnTo>
                  <a:pt x="436" y="3184"/>
                </a:lnTo>
                <a:lnTo>
                  <a:pt x="474" y="3206"/>
                </a:lnTo>
                <a:lnTo>
                  <a:pt x="514" y="3226"/>
                </a:lnTo>
                <a:lnTo>
                  <a:pt x="554" y="3244"/>
                </a:lnTo>
                <a:lnTo>
                  <a:pt x="596" y="3260"/>
                </a:lnTo>
                <a:lnTo>
                  <a:pt x="638" y="3276"/>
                </a:lnTo>
                <a:lnTo>
                  <a:pt x="680" y="3288"/>
                </a:lnTo>
                <a:lnTo>
                  <a:pt x="724" y="3298"/>
                </a:lnTo>
                <a:lnTo>
                  <a:pt x="770" y="3306"/>
                </a:lnTo>
                <a:lnTo>
                  <a:pt x="814" y="3312"/>
                </a:lnTo>
                <a:lnTo>
                  <a:pt x="860" y="3314"/>
                </a:lnTo>
                <a:lnTo>
                  <a:pt x="908" y="3316"/>
                </a:lnTo>
                <a:lnTo>
                  <a:pt x="5486" y="3316"/>
                </a:lnTo>
                <a:lnTo>
                  <a:pt x="5486" y="3316"/>
                </a:lnTo>
                <a:lnTo>
                  <a:pt x="5520" y="3316"/>
                </a:lnTo>
                <a:lnTo>
                  <a:pt x="5554" y="3312"/>
                </a:lnTo>
                <a:lnTo>
                  <a:pt x="5588" y="3308"/>
                </a:lnTo>
                <a:lnTo>
                  <a:pt x="5620" y="3302"/>
                </a:lnTo>
                <a:lnTo>
                  <a:pt x="5652" y="3294"/>
                </a:lnTo>
                <a:lnTo>
                  <a:pt x="5684" y="3286"/>
                </a:lnTo>
                <a:lnTo>
                  <a:pt x="5716" y="3276"/>
                </a:lnTo>
                <a:lnTo>
                  <a:pt x="5746" y="3264"/>
                </a:lnTo>
                <a:lnTo>
                  <a:pt x="5776" y="3250"/>
                </a:lnTo>
                <a:lnTo>
                  <a:pt x="5804" y="3236"/>
                </a:lnTo>
                <a:lnTo>
                  <a:pt x="5832" y="3220"/>
                </a:lnTo>
                <a:lnTo>
                  <a:pt x="5860" y="3202"/>
                </a:lnTo>
                <a:lnTo>
                  <a:pt x="5886" y="3184"/>
                </a:lnTo>
                <a:lnTo>
                  <a:pt x="5910" y="3164"/>
                </a:lnTo>
                <a:lnTo>
                  <a:pt x="5934" y="3142"/>
                </a:lnTo>
                <a:lnTo>
                  <a:pt x="5958" y="3120"/>
                </a:lnTo>
                <a:lnTo>
                  <a:pt x="5980" y="3096"/>
                </a:lnTo>
                <a:lnTo>
                  <a:pt x="6002" y="3072"/>
                </a:lnTo>
                <a:lnTo>
                  <a:pt x="6022" y="3048"/>
                </a:lnTo>
                <a:lnTo>
                  <a:pt x="6040" y="3022"/>
                </a:lnTo>
                <a:lnTo>
                  <a:pt x="6058" y="2994"/>
                </a:lnTo>
                <a:lnTo>
                  <a:pt x="6074" y="2966"/>
                </a:lnTo>
                <a:lnTo>
                  <a:pt x="6088" y="2938"/>
                </a:lnTo>
                <a:lnTo>
                  <a:pt x="6102" y="2908"/>
                </a:lnTo>
                <a:lnTo>
                  <a:pt x="6114" y="2878"/>
                </a:lnTo>
                <a:lnTo>
                  <a:pt x="6124" y="2846"/>
                </a:lnTo>
                <a:lnTo>
                  <a:pt x="6134" y="2814"/>
                </a:lnTo>
                <a:lnTo>
                  <a:pt x="6140" y="2782"/>
                </a:lnTo>
                <a:lnTo>
                  <a:pt x="6146" y="2748"/>
                </a:lnTo>
                <a:lnTo>
                  <a:pt x="6150" y="2716"/>
                </a:lnTo>
                <a:lnTo>
                  <a:pt x="6154" y="2682"/>
                </a:lnTo>
                <a:lnTo>
                  <a:pt x="6154" y="2646"/>
                </a:lnTo>
                <a:lnTo>
                  <a:pt x="6154" y="2646"/>
                </a:lnTo>
                <a:lnTo>
                  <a:pt x="6154" y="2614"/>
                </a:lnTo>
                <a:lnTo>
                  <a:pt x="6150" y="2580"/>
                </a:lnTo>
                <a:lnTo>
                  <a:pt x="6146" y="2548"/>
                </a:lnTo>
                <a:lnTo>
                  <a:pt x="6142" y="2516"/>
                </a:lnTo>
                <a:lnTo>
                  <a:pt x="6134" y="2484"/>
                </a:lnTo>
                <a:lnTo>
                  <a:pt x="6126" y="2452"/>
                </a:lnTo>
                <a:lnTo>
                  <a:pt x="6116" y="2422"/>
                </a:lnTo>
                <a:lnTo>
                  <a:pt x="6104" y="2392"/>
                </a:lnTo>
                <a:lnTo>
                  <a:pt x="6092" y="2364"/>
                </a:lnTo>
                <a:lnTo>
                  <a:pt x="6078" y="2336"/>
                </a:lnTo>
                <a:lnTo>
                  <a:pt x="6062" y="2308"/>
                </a:lnTo>
                <a:lnTo>
                  <a:pt x="6046" y="2282"/>
                </a:lnTo>
                <a:lnTo>
                  <a:pt x="6028" y="2256"/>
                </a:lnTo>
                <a:lnTo>
                  <a:pt x="6008" y="2230"/>
                </a:lnTo>
                <a:lnTo>
                  <a:pt x="5988" y="2206"/>
                </a:lnTo>
                <a:lnTo>
                  <a:pt x="5968" y="2184"/>
                </a:lnTo>
                <a:lnTo>
                  <a:pt x="5946" y="2162"/>
                </a:lnTo>
                <a:lnTo>
                  <a:pt x="5922" y="2140"/>
                </a:lnTo>
                <a:lnTo>
                  <a:pt x="5898" y="2120"/>
                </a:lnTo>
                <a:lnTo>
                  <a:pt x="5872" y="2102"/>
                </a:lnTo>
                <a:lnTo>
                  <a:pt x="5846" y="2084"/>
                </a:lnTo>
                <a:lnTo>
                  <a:pt x="5820" y="2068"/>
                </a:lnTo>
                <a:lnTo>
                  <a:pt x="5792" y="2054"/>
                </a:lnTo>
                <a:lnTo>
                  <a:pt x="5764" y="2040"/>
                </a:lnTo>
                <a:lnTo>
                  <a:pt x="5734" y="2026"/>
                </a:lnTo>
                <a:lnTo>
                  <a:pt x="5704" y="2016"/>
                </a:lnTo>
                <a:lnTo>
                  <a:pt x="5674" y="2006"/>
                </a:lnTo>
                <a:lnTo>
                  <a:pt x="5642" y="1998"/>
                </a:lnTo>
                <a:lnTo>
                  <a:pt x="5612" y="1990"/>
                </a:lnTo>
                <a:lnTo>
                  <a:pt x="5578" y="1986"/>
                </a:lnTo>
                <a:lnTo>
                  <a:pt x="5546" y="1982"/>
                </a:lnTo>
                <a:lnTo>
                  <a:pt x="5512" y="1980"/>
                </a:lnTo>
                <a:lnTo>
                  <a:pt x="5512" y="1980"/>
                </a:lnTo>
                <a:close/>
              </a:path>
            </a:pathLst>
          </a:custGeom>
          <a:noFill/>
          <a:ln w="25400" cap="flat" cmpd="sng" algn="ctr">
            <a:solidFill>
              <a:srgbClr val="898989"/>
            </a:solidFill>
            <a:prstDash val="solid"/>
          </a:ln>
          <a:effectLst/>
        </p:spPr>
        <p:txBody>
          <a:bodyPr wrap="square" anchor="b"/>
          <a:lstStyle/>
          <a:p>
            <a:pPr algn="ctr" defTabSz="456926">
              <a:lnSpc>
                <a:spcPct val="130000"/>
              </a:lnSpc>
            </a:pPr>
            <a:r>
              <a:rPr lang="en-US" altLang="zh-CN" sz="10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Sovereign cloud</a:t>
            </a:r>
          </a:p>
          <a:p>
            <a:pPr algn="ctr" defTabSz="456926">
              <a:lnSpc>
                <a:spcPct val="130000"/>
              </a:lnSpc>
            </a:pPr>
            <a:r>
              <a:rPr lang="en-US" altLang="zh-CN" sz="1399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Self-Operated</a:t>
            </a:r>
          </a:p>
        </p:txBody>
      </p:sp>
      <p:grpSp>
        <p:nvGrpSpPr>
          <p:cNvPr id="100" name="Group 1"/>
          <p:cNvGrpSpPr/>
          <p:nvPr/>
        </p:nvGrpSpPr>
        <p:grpSpPr>
          <a:xfrm>
            <a:off x="9035264" y="4634459"/>
            <a:ext cx="978836" cy="390380"/>
            <a:chOff x="8933524" y="4634925"/>
            <a:chExt cx="979219" cy="390532"/>
          </a:xfrm>
        </p:grpSpPr>
        <p:pic>
          <p:nvPicPr>
            <p:cNvPr id="101" name="图片 7"/>
            <p:cNvPicPr>
              <a:picLocks noChangeAspect="1"/>
            </p:cNvPicPr>
            <p:nvPr/>
          </p:nvPicPr>
          <p:blipFill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932" y="4634925"/>
              <a:ext cx="371070" cy="338223"/>
            </a:xfrm>
            <a:prstGeom prst="rect">
              <a:avLst/>
            </a:prstGeom>
          </p:spPr>
        </p:pic>
        <p:pic>
          <p:nvPicPr>
            <p:cNvPr id="102" name="Picture 22"/>
            <p:cNvPicPr>
              <a:picLocks noChangeAspect="1"/>
            </p:cNvPicPr>
            <p:nvPr/>
          </p:nvPicPr>
          <p:blipFill rotWithShape="1">
            <a:blip r:embed="rId64"/>
            <a:srcRect l="21352" t="15416" r="21394" b="16786"/>
            <a:stretch/>
          </p:blipFill>
          <p:spPr>
            <a:xfrm>
              <a:off x="8933524" y="4813668"/>
              <a:ext cx="289128" cy="165798"/>
            </a:xfrm>
            <a:prstGeom prst="rect">
              <a:avLst/>
            </a:prstGeom>
          </p:spPr>
        </p:pic>
        <p:sp>
          <p:nvSpPr>
            <p:cNvPr id="103" name="TextBox 4"/>
            <p:cNvSpPr txBox="1"/>
            <p:nvPr/>
          </p:nvSpPr>
          <p:spPr>
            <a:xfrm>
              <a:off x="9753983" y="4637379"/>
              <a:ext cx="158760" cy="38807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112">
                <a:lnSpc>
                  <a:spcPts val="3439"/>
                </a:lnSpc>
              </a:pPr>
              <a:r>
                <a:rPr kumimoji="1" lang="en-US" altLang="zh-CN" sz="1799" dirty="0">
                  <a:solidFill>
                    <a:srgbClr val="000000"/>
                  </a:solidFill>
                  <a:latin typeface="+mn-lt"/>
                  <a:ea typeface="Microsoft YaHei" panose="020B0503020204020204" pitchFamily="34" charset="-122"/>
                  <a:cs typeface="Arial" panose="020B0604020202020204" pitchFamily="34" charset="0"/>
                </a:rPr>
                <a:t>…</a:t>
              </a:r>
              <a:endParaRPr kumimoji="1" lang="zh-CN" altLang="en-US" sz="1799" dirty="0" err="1">
                <a:solidFill>
                  <a:srgbClr val="000000"/>
                </a:solidFill>
                <a:latin typeface="+mn-lt"/>
                <a:ea typeface="Microsoft YaHei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4" name="Group 6"/>
          <p:cNvGrpSpPr/>
          <p:nvPr/>
        </p:nvGrpSpPr>
        <p:grpSpPr>
          <a:xfrm>
            <a:off x="8065374" y="3482066"/>
            <a:ext cx="439656" cy="403565"/>
            <a:chOff x="8771024" y="3659470"/>
            <a:chExt cx="439828" cy="438305"/>
          </a:xfrm>
        </p:grpSpPr>
        <p:pic>
          <p:nvPicPr>
            <p:cNvPr id="105" name="图片 104" descr="组 5352567"/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8966188" y="3926590"/>
              <a:ext cx="244664" cy="171185"/>
            </a:xfrm>
            <a:prstGeom prst="rect">
              <a:avLst/>
            </a:prstGeom>
          </p:spPr>
        </p:pic>
        <p:pic>
          <p:nvPicPr>
            <p:cNvPr id="106" name="图片 105" descr="组 5352566"/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8771024" y="3661463"/>
              <a:ext cx="248720" cy="174022"/>
            </a:xfrm>
            <a:prstGeom prst="rect">
              <a:avLst/>
            </a:prstGeom>
          </p:spPr>
        </p:pic>
        <p:sp>
          <p:nvSpPr>
            <p:cNvPr id="107" name="Oval 5"/>
            <p:cNvSpPr/>
            <p:nvPr/>
          </p:nvSpPr>
          <p:spPr>
            <a:xfrm>
              <a:off x="8778852" y="3659470"/>
              <a:ext cx="432000" cy="432000"/>
            </a:xfrm>
            <a:prstGeom prst="ellipse">
              <a:avLst/>
            </a:prstGeom>
            <a:noFill/>
            <a:ln>
              <a:solidFill>
                <a:srgbClr val="445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/>
              <a:endParaRPr lang="zh-CN" altLang="en-US" sz="1799">
                <a:solidFill>
                  <a:srgbClr val="666666"/>
                </a:solidFill>
              </a:endParaRPr>
            </a:p>
          </p:txBody>
        </p:sp>
      </p:grpSp>
      <p:grpSp>
        <p:nvGrpSpPr>
          <p:cNvPr id="108" name="Group 9"/>
          <p:cNvGrpSpPr/>
          <p:nvPr/>
        </p:nvGrpSpPr>
        <p:grpSpPr>
          <a:xfrm>
            <a:off x="5137419" y="2907155"/>
            <a:ext cx="2717654" cy="1240004"/>
            <a:chOff x="5227820" y="3075686"/>
            <a:chExt cx="2808000" cy="1308471"/>
          </a:xfrm>
        </p:grpSpPr>
        <p:pic>
          <p:nvPicPr>
            <p:cNvPr id="109" name="图片 108" descr="组 5352557"/>
            <p:cNvPicPr>
              <a:picLocks noChangeAspect="1"/>
            </p:cNvPicPr>
            <p:nvPr/>
          </p:nvPicPr>
          <p:blipFill rotWithShape="1">
            <a:blip r:embed="rId67"/>
            <a:srcRect l="24177" t="32646" r="33190" b="35014"/>
            <a:stretch/>
          </p:blipFill>
          <p:spPr>
            <a:xfrm>
              <a:off x="6754402" y="3462242"/>
              <a:ext cx="492632" cy="331596"/>
            </a:xfrm>
            <a:prstGeom prst="rect">
              <a:avLst/>
            </a:prstGeom>
          </p:spPr>
        </p:pic>
        <p:pic>
          <p:nvPicPr>
            <p:cNvPr id="110" name="图片 109" descr="视频"/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6199874" y="3147524"/>
              <a:ext cx="111375" cy="99479"/>
            </a:xfrm>
            <a:prstGeom prst="rect">
              <a:avLst/>
            </a:prstGeom>
          </p:spPr>
        </p:pic>
        <p:pic>
          <p:nvPicPr>
            <p:cNvPr id="111" name="图片 110" descr="协作用户"/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6433417" y="3147524"/>
              <a:ext cx="117210" cy="99479"/>
            </a:xfrm>
            <a:prstGeom prst="rect">
              <a:avLst/>
            </a:prstGeom>
          </p:spPr>
        </p:pic>
        <p:pic>
          <p:nvPicPr>
            <p:cNvPr id="112" name="图片 111" descr="音乐"/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6672795" y="3147524"/>
              <a:ext cx="85590" cy="99479"/>
            </a:xfrm>
            <a:prstGeom prst="rect">
              <a:avLst/>
            </a:prstGeom>
          </p:spPr>
        </p:pic>
        <p:pic>
          <p:nvPicPr>
            <p:cNvPr id="113" name="图片 112" descr="组 5352558"/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5750194" y="3462319"/>
              <a:ext cx="664065" cy="331596"/>
            </a:xfrm>
            <a:prstGeom prst="rect">
              <a:avLst/>
            </a:prstGeom>
          </p:spPr>
        </p:pic>
        <p:sp>
          <p:nvSpPr>
            <p:cNvPr id="114" name="文本框 113"/>
            <p:cNvSpPr txBox="1"/>
            <p:nvPr/>
          </p:nvSpPr>
          <p:spPr>
            <a:xfrm>
              <a:off x="5887930" y="3235526"/>
              <a:ext cx="1234902" cy="259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12"/>
              <a:r>
                <a:rPr lang="en-US" sz="10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Telco VAS</a:t>
              </a:r>
              <a:endParaRPr sz="1000" spc="2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6546456" y="3741962"/>
              <a:ext cx="1098454" cy="259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sz="10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Intelligent </a:t>
              </a:r>
              <a:r>
                <a:rPr lang="en-US" sz="10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O&amp;M</a:t>
              </a:r>
              <a:endParaRPr sz="1000" spc="2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  <a:sym typeface="+mn-ea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5679867" y="3743400"/>
              <a:ext cx="810259" cy="2598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sz="10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Cloud Core</a:t>
              </a: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5411648" y="3962120"/>
              <a:ext cx="1211442" cy="422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112"/>
              <a:r>
                <a:rPr sz="10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Heterogeneous Computing</a:t>
              </a: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6671040" y="4165168"/>
              <a:ext cx="289852" cy="1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4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CPU</a:t>
              </a: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077750" y="4165168"/>
              <a:ext cx="294821" cy="1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4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GPU</a:t>
              </a:r>
            </a:p>
          </p:txBody>
        </p:sp>
        <p:sp>
          <p:nvSpPr>
            <p:cNvPr id="120" name="文本框 119"/>
            <p:cNvSpPr txBox="1"/>
            <p:nvPr/>
          </p:nvSpPr>
          <p:spPr>
            <a:xfrm>
              <a:off x="7424626" y="4165168"/>
              <a:ext cx="319003" cy="1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4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FPGA</a:t>
              </a:r>
            </a:p>
          </p:txBody>
        </p:sp>
        <p:sp>
          <p:nvSpPr>
            <p:cNvPr id="121" name="文本框 120"/>
            <p:cNvSpPr txBox="1"/>
            <p:nvPr/>
          </p:nvSpPr>
          <p:spPr>
            <a:xfrm>
              <a:off x="5763160" y="3661909"/>
              <a:ext cx="278589" cy="1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300" spc="2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Slice</a:t>
              </a:r>
            </a:p>
          </p:txBody>
        </p:sp>
        <p:sp>
          <p:nvSpPr>
            <p:cNvPr id="122" name="文本框 121"/>
            <p:cNvSpPr txBox="1"/>
            <p:nvPr/>
          </p:nvSpPr>
          <p:spPr>
            <a:xfrm>
              <a:off x="5951121" y="3663172"/>
              <a:ext cx="278589" cy="1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300" spc="2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Slice</a:t>
              </a: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6139079" y="3663172"/>
              <a:ext cx="278589" cy="14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14112"/>
              <a:r>
                <a:rPr lang="en-US" sz="300" spc="2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  <a:sym typeface="+mn-ea"/>
                </a:rPr>
                <a:t>Slice</a:t>
              </a:r>
            </a:p>
          </p:txBody>
        </p:sp>
        <p:sp>
          <p:nvSpPr>
            <p:cNvPr id="124" name="Freeform 8"/>
            <p:cNvSpPr>
              <a:spLocks/>
            </p:cNvSpPr>
            <p:nvPr/>
          </p:nvSpPr>
          <p:spPr bwMode="auto">
            <a:xfrm>
              <a:off x="5227820" y="3075686"/>
              <a:ext cx="2808000" cy="1260065"/>
            </a:xfrm>
            <a:custGeom>
              <a:avLst/>
              <a:gdLst/>
              <a:ahLst/>
              <a:cxnLst>
                <a:cxn ang="0">
                  <a:pos x="5492" y="1876"/>
                </a:cxn>
                <a:cxn ang="0">
                  <a:pos x="5426" y="1682"/>
                </a:cxn>
                <a:cxn ang="0">
                  <a:pos x="5326" y="1506"/>
                </a:cxn>
                <a:cxn ang="0">
                  <a:pos x="5198" y="1350"/>
                </a:cxn>
                <a:cxn ang="0">
                  <a:pos x="5046" y="1220"/>
                </a:cxn>
                <a:cxn ang="0">
                  <a:pos x="4874" y="1116"/>
                </a:cxn>
                <a:cxn ang="0">
                  <a:pos x="4682" y="1042"/>
                </a:cxn>
                <a:cxn ang="0">
                  <a:pos x="4476" y="1004"/>
                </a:cxn>
                <a:cxn ang="0">
                  <a:pos x="4302" y="1002"/>
                </a:cxn>
                <a:cxn ang="0">
                  <a:pos x="4184" y="898"/>
                </a:cxn>
                <a:cxn ang="0">
                  <a:pos x="4060" y="694"/>
                </a:cxn>
                <a:cxn ang="0">
                  <a:pos x="3908" y="512"/>
                </a:cxn>
                <a:cxn ang="0">
                  <a:pos x="3732" y="352"/>
                </a:cxn>
                <a:cxn ang="0">
                  <a:pos x="3534" y="218"/>
                </a:cxn>
                <a:cxn ang="0">
                  <a:pos x="3316" y="114"/>
                </a:cxn>
                <a:cxn ang="0">
                  <a:pos x="3084" y="42"/>
                </a:cxn>
                <a:cxn ang="0">
                  <a:pos x="2838" y="4"/>
                </a:cxn>
                <a:cxn ang="0">
                  <a:pos x="2630" y="2"/>
                </a:cxn>
                <a:cxn ang="0">
                  <a:pos x="2318" y="46"/>
                </a:cxn>
                <a:cxn ang="0">
                  <a:pos x="2026" y="146"/>
                </a:cxn>
                <a:cxn ang="0">
                  <a:pos x="1764" y="296"/>
                </a:cxn>
                <a:cxn ang="0">
                  <a:pos x="1532" y="490"/>
                </a:cxn>
                <a:cxn ang="0">
                  <a:pos x="1340" y="724"/>
                </a:cxn>
                <a:cxn ang="0">
                  <a:pos x="1194" y="988"/>
                </a:cxn>
                <a:cxn ang="0">
                  <a:pos x="1096" y="1280"/>
                </a:cxn>
                <a:cxn ang="0">
                  <a:pos x="1058" y="1514"/>
                </a:cxn>
                <a:cxn ang="0">
                  <a:pos x="908" y="1500"/>
                </a:cxn>
                <a:cxn ang="0">
                  <a:pos x="770" y="1510"/>
                </a:cxn>
                <a:cxn ang="0">
                  <a:pos x="596" y="1556"/>
                </a:cxn>
                <a:cxn ang="0">
                  <a:pos x="436" y="1632"/>
                </a:cxn>
                <a:cxn ang="0">
                  <a:pos x="296" y="1736"/>
                </a:cxn>
                <a:cxn ang="0">
                  <a:pos x="180" y="1864"/>
                </a:cxn>
                <a:cxn ang="0">
                  <a:pos x="90" y="2014"/>
                </a:cxn>
                <a:cxn ang="0">
                  <a:pos x="28" y="2182"/>
                </a:cxn>
                <a:cxn ang="0">
                  <a:pos x="0" y="2362"/>
                </a:cxn>
                <a:cxn ang="0">
                  <a:pos x="4" y="2500"/>
                </a:cxn>
                <a:cxn ang="0">
                  <a:pos x="40" y="2678"/>
                </a:cxn>
                <a:cxn ang="0">
                  <a:pos x="110" y="2840"/>
                </a:cxn>
                <a:cxn ang="0">
                  <a:pos x="206" y="2986"/>
                </a:cxn>
                <a:cxn ang="0">
                  <a:pos x="330" y="3108"/>
                </a:cxn>
                <a:cxn ang="0">
                  <a:pos x="474" y="3206"/>
                </a:cxn>
                <a:cxn ang="0">
                  <a:pos x="638" y="3276"/>
                </a:cxn>
                <a:cxn ang="0">
                  <a:pos x="814" y="3312"/>
                </a:cxn>
                <a:cxn ang="0">
                  <a:pos x="5486" y="3316"/>
                </a:cxn>
                <a:cxn ang="0">
                  <a:pos x="5620" y="3302"/>
                </a:cxn>
                <a:cxn ang="0">
                  <a:pos x="5746" y="3264"/>
                </a:cxn>
                <a:cxn ang="0">
                  <a:pos x="5860" y="3202"/>
                </a:cxn>
                <a:cxn ang="0">
                  <a:pos x="5958" y="3120"/>
                </a:cxn>
                <a:cxn ang="0">
                  <a:pos x="6040" y="3022"/>
                </a:cxn>
                <a:cxn ang="0">
                  <a:pos x="6102" y="2908"/>
                </a:cxn>
                <a:cxn ang="0">
                  <a:pos x="6140" y="2782"/>
                </a:cxn>
                <a:cxn ang="0">
                  <a:pos x="6154" y="2646"/>
                </a:cxn>
                <a:cxn ang="0">
                  <a:pos x="6146" y="2548"/>
                </a:cxn>
                <a:cxn ang="0">
                  <a:pos x="6116" y="2422"/>
                </a:cxn>
                <a:cxn ang="0">
                  <a:pos x="6062" y="2308"/>
                </a:cxn>
                <a:cxn ang="0">
                  <a:pos x="5988" y="2206"/>
                </a:cxn>
                <a:cxn ang="0">
                  <a:pos x="5898" y="2120"/>
                </a:cxn>
                <a:cxn ang="0">
                  <a:pos x="5792" y="2054"/>
                </a:cxn>
                <a:cxn ang="0">
                  <a:pos x="5674" y="2006"/>
                </a:cxn>
                <a:cxn ang="0">
                  <a:pos x="5546" y="1982"/>
                </a:cxn>
              </a:cxnLst>
              <a:rect l="0" t="0" r="r" b="b"/>
              <a:pathLst>
                <a:path w="6154" h="3316">
                  <a:moveTo>
                    <a:pt x="5512" y="1980"/>
                  </a:moveTo>
                  <a:lnTo>
                    <a:pt x="5512" y="1980"/>
                  </a:lnTo>
                  <a:lnTo>
                    <a:pt x="5504" y="1928"/>
                  </a:lnTo>
                  <a:lnTo>
                    <a:pt x="5492" y="1876"/>
                  </a:lnTo>
                  <a:lnTo>
                    <a:pt x="5478" y="1826"/>
                  </a:lnTo>
                  <a:lnTo>
                    <a:pt x="5462" y="1778"/>
                  </a:lnTo>
                  <a:lnTo>
                    <a:pt x="5446" y="1730"/>
                  </a:lnTo>
                  <a:lnTo>
                    <a:pt x="5426" y="1682"/>
                  </a:lnTo>
                  <a:lnTo>
                    <a:pt x="5404" y="1636"/>
                  </a:lnTo>
                  <a:lnTo>
                    <a:pt x="5380" y="1592"/>
                  </a:lnTo>
                  <a:lnTo>
                    <a:pt x="5354" y="1548"/>
                  </a:lnTo>
                  <a:lnTo>
                    <a:pt x="5326" y="1506"/>
                  </a:lnTo>
                  <a:lnTo>
                    <a:pt x="5296" y="1466"/>
                  </a:lnTo>
                  <a:lnTo>
                    <a:pt x="5266" y="1426"/>
                  </a:lnTo>
                  <a:lnTo>
                    <a:pt x="5234" y="1388"/>
                  </a:lnTo>
                  <a:lnTo>
                    <a:pt x="5198" y="1350"/>
                  </a:lnTo>
                  <a:lnTo>
                    <a:pt x="5162" y="1316"/>
                  </a:lnTo>
                  <a:lnTo>
                    <a:pt x="5126" y="1282"/>
                  </a:lnTo>
                  <a:lnTo>
                    <a:pt x="5086" y="1250"/>
                  </a:lnTo>
                  <a:lnTo>
                    <a:pt x="5046" y="1220"/>
                  </a:lnTo>
                  <a:lnTo>
                    <a:pt x="5006" y="1190"/>
                  </a:lnTo>
                  <a:lnTo>
                    <a:pt x="4962" y="1164"/>
                  </a:lnTo>
                  <a:lnTo>
                    <a:pt x="4918" y="1138"/>
                  </a:lnTo>
                  <a:lnTo>
                    <a:pt x="4874" y="1116"/>
                  </a:lnTo>
                  <a:lnTo>
                    <a:pt x="4826" y="1094"/>
                  </a:lnTo>
                  <a:lnTo>
                    <a:pt x="4780" y="1074"/>
                  </a:lnTo>
                  <a:lnTo>
                    <a:pt x="4732" y="1058"/>
                  </a:lnTo>
                  <a:lnTo>
                    <a:pt x="4682" y="1042"/>
                  </a:lnTo>
                  <a:lnTo>
                    <a:pt x="4632" y="1030"/>
                  </a:lnTo>
                  <a:lnTo>
                    <a:pt x="4580" y="1020"/>
                  </a:lnTo>
                  <a:lnTo>
                    <a:pt x="4528" y="1010"/>
                  </a:lnTo>
                  <a:lnTo>
                    <a:pt x="4476" y="1004"/>
                  </a:lnTo>
                  <a:lnTo>
                    <a:pt x="4422" y="1002"/>
                  </a:lnTo>
                  <a:lnTo>
                    <a:pt x="4368" y="1000"/>
                  </a:lnTo>
                  <a:lnTo>
                    <a:pt x="4368" y="1000"/>
                  </a:lnTo>
                  <a:lnTo>
                    <a:pt x="4302" y="1002"/>
                  </a:lnTo>
                  <a:lnTo>
                    <a:pt x="4236" y="1008"/>
                  </a:lnTo>
                  <a:lnTo>
                    <a:pt x="4236" y="1008"/>
                  </a:lnTo>
                  <a:lnTo>
                    <a:pt x="4212" y="952"/>
                  </a:lnTo>
                  <a:lnTo>
                    <a:pt x="4184" y="898"/>
                  </a:lnTo>
                  <a:lnTo>
                    <a:pt x="4156" y="846"/>
                  </a:lnTo>
                  <a:lnTo>
                    <a:pt x="4126" y="794"/>
                  </a:lnTo>
                  <a:lnTo>
                    <a:pt x="4094" y="744"/>
                  </a:lnTo>
                  <a:lnTo>
                    <a:pt x="4060" y="694"/>
                  </a:lnTo>
                  <a:lnTo>
                    <a:pt x="4024" y="646"/>
                  </a:lnTo>
                  <a:lnTo>
                    <a:pt x="3988" y="600"/>
                  </a:lnTo>
                  <a:lnTo>
                    <a:pt x="3948" y="554"/>
                  </a:lnTo>
                  <a:lnTo>
                    <a:pt x="3908" y="512"/>
                  </a:lnTo>
                  <a:lnTo>
                    <a:pt x="3866" y="470"/>
                  </a:lnTo>
                  <a:lnTo>
                    <a:pt x="3822" y="428"/>
                  </a:lnTo>
                  <a:lnTo>
                    <a:pt x="3778" y="390"/>
                  </a:lnTo>
                  <a:lnTo>
                    <a:pt x="3732" y="352"/>
                  </a:lnTo>
                  <a:lnTo>
                    <a:pt x="3684" y="316"/>
                  </a:lnTo>
                  <a:lnTo>
                    <a:pt x="3636" y="282"/>
                  </a:lnTo>
                  <a:lnTo>
                    <a:pt x="3586" y="248"/>
                  </a:lnTo>
                  <a:lnTo>
                    <a:pt x="3534" y="218"/>
                  </a:lnTo>
                  <a:lnTo>
                    <a:pt x="3482" y="190"/>
                  </a:lnTo>
                  <a:lnTo>
                    <a:pt x="3428" y="162"/>
                  </a:lnTo>
                  <a:lnTo>
                    <a:pt x="3372" y="138"/>
                  </a:lnTo>
                  <a:lnTo>
                    <a:pt x="3316" y="114"/>
                  </a:lnTo>
                  <a:lnTo>
                    <a:pt x="3260" y="92"/>
                  </a:lnTo>
                  <a:lnTo>
                    <a:pt x="3202" y="74"/>
                  </a:lnTo>
                  <a:lnTo>
                    <a:pt x="3144" y="56"/>
                  </a:lnTo>
                  <a:lnTo>
                    <a:pt x="3084" y="42"/>
                  </a:lnTo>
                  <a:lnTo>
                    <a:pt x="3024" y="30"/>
                  </a:lnTo>
                  <a:lnTo>
                    <a:pt x="2962" y="18"/>
                  </a:lnTo>
                  <a:lnTo>
                    <a:pt x="2900" y="10"/>
                  </a:lnTo>
                  <a:lnTo>
                    <a:pt x="2838" y="4"/>
                  </a:lnTo>
                  <a:lnTo>
                    <a:pt x="2774" y="0"/>
                  </a:lnTo>
                  <a:lnTo>
                    <a:pt x="2710" y="0"/>
                  </a:lnTo>
                  <a:lnTo>
                    <a:pt x="2710" y="0"/>
                  </a:lnTo>
                  <a:lnTo>
                    <a:pt x="2630" y="2"/>
                  </a:lnTo>
                  <a:lnTo>
                    <a:pt x="2550" y="8"/>
                  </a:lnTo>
                  <a:lnTo>
                    <a:pt x="2472" y="16"/>
                  </a:lnTo>
                  <a:lnTo>
                    <a:pt x="2394" y="30"/>
                  </a:lnTo>
                  <a:lnTo>
                    <a:pt x="2318" y="46"/>
                  </a:lnTo>
                  <a:lnTo>
                    <a:pt x="2242" y="66"/>
                  </a:lnTo>
                  <a:lnTo>
                    <a:pt x="2168" y="90"/>
                  </a:lnTo>
                  <a:lnTo>
                    <a:pt x="2096" y="116"/>
                  </a:lnTo>
                  <a:lnTo>
                    <a:pt x="2026" y="146"/>
                  </a:lnTo>
                  <a:lnTo>
                    <a:pt x="1958" y="180"/>
                  </a:lnTo>
                  <a:lnTo>
                    <a:pt x="1892" y="216"/>
                  </a:lnTo>
                  <a:lnTo>
                    <a:pt x="1826" y="256"/>
                  </a:lnTo>
                  <a:lnTo>
                    <a:pt x="1764" y="296"/>
                  </a:lnTo>
                  <a:lnTo>
                    <a:pt x="1702" y="342"/>
                  </a:lnTo>
                  <a:lnTo>
                    <a:pt x="1644" y="388"/>
                  </a:lnTo>
                  <a:lnTo>
                    <a:pt x="1586" y="438"/>
                  </a:lnTo>
                  <a:lnTo>
                    <a:pt x="1532" y="490"/>
                  </a:lnTo>
                  <a:lnTo>
                    <a:pt x="1480" y="546"/>
                  </a:lnTo>
                  <a:lnTo>
                    <a:pt x="1432" y="602"/>
                  </a:lnTo>
                  <a:lnTo>
                    <a:pt x="1386" y="662"/>
                  </a:lnTo>
                  <a:lnTo>
                    <a:pt x="1340" y="724"/>
                  </a:lnTo>
                  <a:lnTo>
                    <a:pt x="1300" y="786"/>
                  </a:lnTo>
                  <a:lnTo>
                    <a:pt x="1262" y="852"/>
                  </a:lnTo>
                  <a:lnTo>
                    <a:pt x="1226" y="920"/>
                  </a:lnTo>
                  <a:lnTo>
                    <a:pt x="1194" y="988"/>
                  </a:lnTo>
                  <a:lnTo>
                    <a:pt x="1164" y="1058"/>
                  </a:lnTo>
                  <a:lnTo>
                    <a:pt x="1138" y="1132"/>
                  </a:lnTo>
                  <a:lnTo>
                    <a:pt x="1116" y="1204"/>
                  </a:lnTo>
                  <a:lnTo>
                    <a:pt x="1096" y="1280"/>
                  </a:lnTo>
                  <a:lnTo>
                    <a:pt x="1080" y="1356"/>
                  </a:lnTo>
                  <a:lnTo>
                    <a:pt x="1068" y="1434"/>
                  </a:lnTo>
                  <a:lnTo>
                    <a:pt x="1058" y="1514"/>
                  </a:lnTo>
                  <a:lnTo>
                    <a:pt x="1058" y="1514"/>
                  </a:lnTo>
                  <a:lnTo>
                    <a:pt x="1022" y="1508"/>
                  </a:lnTo>
                  <a:lnTo>
                    <a:pt x="984" y="1504"/>
                  </a:lnTo>
                  <a:lnTo>
                    <a:pt x="946" y="1500"/>
                  </a:lnTo>
                  <a:lnTo>
                    <a:pt x="908" y="1500"/>
                  </a:lnTo>
                  <a:lnTo>
                    <a:pt x="908" y="1500"/>
                  </a:lnTo>
                  <a:lnTo>
                    <a:pt x="860" y="1502"/>
                  </a:lnTo>
                  <a:lnTo>
                    <a:pt x="814" y="1504"/>
                  </a:lnTo>
                  <a:lnTo>
                    <a:pt x="770" y="1510"/>
                  </a:lnTo>
                  <a:lnTo>
                    <a:pt x="724" y="1518"/>
                  </a:lnTo>
                  <a:lnTo>
                    <a:pt x="680" y="1528"/>
                  </a:lnTo>
                  <a:lnTo>
                    <a:pt x="638" y="1540"/>
                  </a:lnTo>
                  <a:lnTo>
                    <a:pt x="596" y="1556"/>
                  </a:lnTo>
                  <a:lnTo>
                    <a:pt x="554" y="1572"/>
                  </a:lnTo>
                  <a:lnTo>
                    <a:pt x="514" y="1590"/>
                  </a:lnTo>
                  <a:lnTo>
                    <a:pt x="474" y="1610"/>
                  </a:lnTo>
                  <a:lnTo>
                    <a:pt x="436" y="1632"/>
                  </a:lnTo>
                  <a:lnTo>
                    <a:pt x="400" y="1656"/>
                  </a:lnTo>
                  <a:lnTo>
                    <a:pt x="364" y="1680"/>
                  </a:lnTo>
                  <a:lnTo>
                    <a:pt x="330" y="1708"/>
                  </a:lnTo>
                  <a:lnTo>
                    <a:pt x="296" y="1736"/>
                  </a:lnTo>
                  <a:lnTo>
                    <a:pt x="266" y="1766"/>
                  </a:lnTo>
                  <a:lnTo>
                    <a:pt x="236" y="1798"/>
                  </a:lnTo>
                  <a:lnTo>
                    <a:pt x="206" y="1830"/>
                  </a:lnTo>
                  <a:lnTo>
                    <a:pt x="180" y="1864"/>
                  </a:lnTo>
                  <a:lnTo>
                    <a:pt x="154" y="1900"/>
                  </a:lnTo>
                  <a:lnTo>
                    <a:pt x="130" y="1938"/>
                  </a:lnTo>
                  <a:lnTo>
                    <a:pt x="110" y="1976"/>
                  </a:lnTo>
                  <a:lnTo>
                    <a:pt x="90" y="2014"/>
                  </a:lnTo>
                  <a:lnTo>
                    <a:pt x="70" y="2054"/>
                  </a:lnTo>
                  <a:lnTo>
                    <a:pt x="54" y="2096"/>
                  </a:lnTo>
                  <a:lnTo>
                    <a:pt x="40" y="2138"/>
                  </a:lnTo>
                  <a:lnTo>
                    <a:pt x="28" y="2182"/>
                  </a:lnTo>
                  <a:lnTo>
                    <a:pt x="18" y="2224"/>
                  </a:lnTo>
                  <a:lnTo>
                    <a:pt x="10" y="2270"/>
                  </a:lnTo>
                  <a:lnTo>
                    <a:pt x="4" y="2316"/>
                  </a:lnTo>
                  <a:lnTo>
                    <a:pt x="0" y="2362"/>
                  </a:lnTo>
                  <a:lnTo>
                    <a:pt x="0" y="2408"/>
                  </a:lnTo>
                  <a:lnTo>
                    <a:pt x="0" y="2408"/>
                  </a:lnTo>
                  <a:lnTo>
                    <a:pt x="0" y="2454"/>
                  </a:lnTo>
                  <a:lnTo>
                    <a:pt x="4" y="2500"/>
                  </a:lnTo>
                  <a:lnTo>
                    <a:pt x="10" y="2546"/>
                  </a:lnTo>
                  <a:lnTo>
                    <a:pt x="18" y="2590"/>
                  </a:lnTo>
                  <a:lnTo>
                    <a:pt x="28" y="2634"/>
                  </a:lnTo>
                  <a:lnTo>
                    <a:pt x="40" y="2678"/>
                  </a:lnTo>
                  <a:lnTo>
                    <a:pt x="54" y="2720"/>
                  </a:lnTo>
                  <a:lnTo>
                    <a:pt x="70" y="2762"/>
                  </a:lnTo>
                  <a:lnTo>
                    <a:pt x="90" y="2802"/>
                  </a:lnTo>
                  <a:lnTo>
                    <a:pt x="110" y="2840"/>
                  </a:lnTo>
                  <a:lnTo>
                    <a:pt x="130" y="2878"/>
                  </a:lnTo>
                  <a:lnTo>
                    <a:pt x="154" y="2916"/>
                  </a:lnTo>
                  <a:lnTo>
                    <a:pt x="180" y="2952"/>
                  </a:lnTo>
                  <a:lnTo>
                    <a:pt x="206" y="2986"/>
                  </a:lnTo>
                  <a:lnTo>
                    <a:pt x="236" y="3018"/>
                  </a:lnTo>
                  <a:lnTo>
                    <a:pt x="266" y="3050"/>
                  </a:lnTo>
                  <a:lnTo>
                    <a:pt x="296" y="3080"/>
                  </a:lnTo>
                  <a:lnTo>
                    <a:pt x="330" y="3108"/>
                  </a:lnTo>
                  <a:lnTo>
                    <a:pt x="364" y="3136"/>
                  </a:lnTo>
                  <a:lnTo>
                    <a:pt x="400" y="3160"/>
                  </a:lnTo>
                  <a:lnTo>
                    <a:pt x="436" y="3184"/>
                  </a:lnTo>
                  <a:lnTo>
                    <a:pt x="474" y="3206"/>
                  </a:lnTo>
                  <a:lnTo>
                    <a:pt x="514" y="3226"/>
                  </a:lnTo>
                  <a:lnTo>
                    <a:pt x="554" y="3244"/>
                  </a:lnTo>
                  <a:lnTo>
                    <a:pt x="596" y="3260"/>
                  </a:lnTo>
                  <a:lnTo>
                    <a:pt x="638" y="3276"/>
                  </a:lnTo>
                  <a:lnTo>
                    <a:pt x="680" y="3288"/>
                  </a:lnTo>
                  <a:lnTo>
                    <a:pt x="724" y="3298"/>
                  </a:lnTo>
                  <a:lnTo>
                    <a:pt x="770" y="3306"/>
                  </a:lnTo>
                  <a:lnTo>
                    <a:pt x="814" y="3312"/>
                  </a:lnTo>
                  <a:lnTo>
                    <a:pt x="860" y="3314"/>
                  </a:lnTo>
                  <a:lnTo>
                    <a:pt x="908" y="3316"/>
                  </a:lnTo>
                  <a:lnTo>
                    <a:pt x="5486" y="3316"/>
                  </a:lnTo>
                  <a:lnTo>
                    <a:pt x="5486" y="3316"/>
                  </a:lnTo>
                  <a:lnTo>
                    <a:pt x="5520" y="3316"/>
                  </a:lnTo>
                  <a:lnTo>
                    <a:pt x="5554" y="3312"/>
                  </a:lnTo>
                  <a:lnTo>
                    <a:pt x="5588" y="3308"/>
                  </a:lnTo>
                  <a:lnTo>
                    <a:pt x="5620" y="3302"/>
                  </a:lnTo>
                  <a:lnTo>
                    <a:pt x="5652" y="3294"/>
                  </a:lnTo>
                  <a:lnTo>
                    <a:pt x="5684" y="3286"/>
                  </a:lnTo>
                  <a:lnTo>
                    <a:pt x="5716" y="3276"/>
                  </a:lnTo>
                  <a:lnTo>
                    <a:pt x="5746" y="3264"/>
                  </a:lnTo>
                  <a:lnTo>
                    <a:pt x="5776" y="3250"/>
                  </a:lnTo>
                  <a:lnTo>
                    <a:pt x="5804" y="3236"/>
                  </a:lnTo>
                  <a:lnTo>
                    <a:pt x="5832" y="3220"/>
                  </a:lnTo>
                  <a:lnTo>
                    <a:pt x="5860" y="3202"/>
                  </a:lnTo>
                  <a:lnTo>
                    <a:pt x="5886" y="3184"/>
                  </a:lnTo>
                  <a:lnTo>
                    <a:pt x="5910" y="3164"/>
                  </a:lnTo>
                  <a:lnTo>
                    <a:pt x="5934" y="3142"/>
                  </a:lnTo>
                  <a:lnTo>
                    <a:pt x="5958" y="3120"/>
                  </a:lnTo>
                  <a:lnTo>
                    <a:pt x="5980" y="3096"/>
                  </a:lnTo>
                  <a:lnTo>
                    <a:pt x="6002" y="3072"/>
                  </a:lnTo>
                  <a:lnTo>
                    <a:pt x="6022" y="3048"/>
                  </a:lnTo>
                  <a:lnTo>
                    <a:pt x="6040" y="3022"/>
                  </a:lnTo>
                  <a:lnTo>
                    <a:pt x="6058" y="2994"/>
                  </a:lnTo>
                  <a:lnTo>
                    <a:pt x="6074" y="2966"/>
                  </a:lnTo>
                  <a:lnTo>
                    <a:pt x="6088" y="2938"/>
                  </a:lnTo>
                  <a:lnTo>
                    <a:pt x="6102" y="2908"/>
                  </a:lnTo>
                  <a:lnTo>
                    <a:pt x="6114" y="2878"/>
                  </a:lnTo>
                  <a:lnTo>
                    <a:pt x="6124" y="2846"/>
                  </a:lnTo>
                  <a:lnTo>
                    <a:pt x="6134" y="2814"/>
                  </a:lnTo>
                  <a:lnTo>
                    <a:pt x="6140" y="2782"/>
                  </a:lnTo>
                  <a:lnTo>
                    <a:pt x="6146" y="2748"/>
                  </a:lnTo>
                  <a:lnTo>
                    <a:pt x="6150" y="2716"/>
                  </a:lnTo>
                  <a:lnTo>
                    <a:pt x="6154" y="2682"/>
                  </a:lnTo>
                  <a:lnTo>
                    <a:pt x="6154" y="2646"/>
                  </a:lnTo>
                  <a:lnTo>
                    <a:pt x="6154" y="2646"/>
                  </a:lnTo>
                  <a:lnTo>
                    <a:pt x="6154" y="2614"/>
                  </a:lnTo>
                  <a:lnTo>
                    <a:pt x="6150" y="2580"/>
                  </a:lnTo>
                  <a:lnTo>
                    <a:pt x="6146" y="2548"/>
                  </a:lnTo>
                  <a:lnTo>
                    <a:pt x="6142" y="2516"/>
                  </a:lnTo>
                  <a:lnTo>
                    <a:pt x="6134" y="2484"/>
                  </a:lnTo>
                  <a:lnTo>
                    <a:pt x="6126" y="2452"/>
                  </a:lnTo>
                  <a:lnTo>
                    <a:pt x="6116" y="2422"/>
                  </a:lnTo>
                  <a:lnTo>
                    <a:pt x="6104" y="2392"/>
                  </a:lnTo>
                  <a:lnTo>
                    <a:pt x="6092" y="2364"/>
                  </a:lnTo>
                  <a:lnTo>
                    <a:pt x="6078" y="2336"/>
                  </a:lnTo>
                  <a:lnTo>
                    <a:pt x="6062" y="2308"/>
                  </a:lnTo>
                  <a:lnTo>
                    <a:pt x="6046" y="2282"/>
                  </a:lnTo>
                  <a:lnTo>
                    <a:pt x="6028" y="2256"/>
                  </a:lnTo>
                  <a:lnTo>
                    <a:pt x="6008" y="2230"/>
                  </a:lnTo>
                  <a:lnTo>
                    <a:pt x="5988" y="2206"/>
                  </a:lnTo>
                  <a:lnTo>
                    <a:pt x="5968" y="2184"/>
                  </a:lnTo>
                  <a:lnTo>
                    <a:pt x="5946" y="2162"/>
                  </a:lnTo>
                  <a:lnTo>
                    <a:pt x="5922" y="2140"/>
                  </a:lnTo>
                  <a:lnTo>
                    <a:pt x="5898" y="2120"/>
                  </a:lnTo>
                  <a:lnTo>
                    <a:pt x="5872" y="2102"/>
                  </a:lnTo>
                  <a:lnTo>
                    <a:pt x="5846" y="2084"/>
                  </a:lnTo>
                  <a:lnTo>
                    <a:pt x="5820" y="2068"/>
                  </a:lnTo>
                  <a:lnTo>
                    <a:pt x="5792" y="2054"/>
                  </a:lnTo>
                  <a:lnTo>
                    <a:pt x="5764" y="2040"/>
                  </a:lnTo>
                  <a:lnTo>
                    <a:pt x="5734" y="2026"/>
                  </a:lnTo>
                  <a:lnTo>
                    <a:pt x="5704" y="2016"/>
                  </a:lnTo>
                  <a:lnTo>
                    <a:pt x="5674" y="2006"/>
                  </a:lnTo>
                  <a:lnTo>
                    <a:pt x="5642" y="1998"/>
                  </a:lnTo>
                  <a:lnTo>
                    <a:pt x="5612" y="1990"/>
                  </a:lnTo>
                  <a:lnTo>
                    <a:pt x="5578" y="1986"/>
                  </a:lnTo>
                  <a:lnTo>
                    <a:pt x="5546" y="1982"/>
                  </a:lnTo>
                  <a:lnTo>
                    <a:pt x="5512" y="1980"/>
                  </a:lnTo>
                  <a:lnTo>
                    <a:pt x="5512" y="1980"/>
                  </a:lnTo>
                  <a:close/>
                </a:path>
              </a:pathLst>
            </a:custGeom>
            <a:noFill/>
            <a:ln w="25400" cap="flat" cmpd="sng" algn="ctr">
              <a:solidFill>
                <a:srgbClr val="898989"/>
              </a:solidFill>
              <a:prstDash val="solid"/>
            </a:ln>
            <a:effectLst/>
          </p:spPr>
          <p:txBody>
            <a:bodyPr wrap="square" anchor="b"/>
            <a:lstStyle/>
            <a:p>
              <a:pPr algn="ctr" defTabSz="456926">
                <a:lnSpc>
                  <a:spcPct val="130000"/>
                </a:lnSpc>
              </a:pPr>
              <a:endParaRPr lang="en-US" altLang="zh-CN" sz="1399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125" name="图片 382" descr="组 5352557"/>
            <p:cNvPicPr>
              <a:picLocks noChangeAspect="1"/>
            </p:cNvPicPr>
            <p:nvPr/>
          </p:nvPicPr>
          <p:blipFill rotWithShape="1">
            <a:blip r:embed="rId67"/>
            <a:srcRect t="82318" r="23840"/>
            <a:stretch/>
          </p:blipFill>
          <p:spPr>
            <a:xfrm>
              <a:off x="6740742" y="3974940"/>
              <a:ext cx="965255" cy="198854"/>
            </a:xfrm>
            <a:prstGeom prst="rect">
              <a:avLst/>
            </a:prstGeom>
          </p:spPr>
        </p:pic>
      </p:grpSp>
      <p:grpSp>
        <p:nvGrpSpPr>
          <p:cNvPr id="126" name="Group 7"/>
          <p:cNvGrpSpPr/>
          <p:nvPr/>
        </p:nvGrpSpPr>
        <p:grpSpPr>
          <a:xfrm>
            <a:off x="3882228" y="4279184"/>
            <a:ext cx="4539877" cy="1151543"/>
            <a:chOff x="3796633" y="4449277"/>
            <a:chExt cx="4541650" cy="1477766"/>
          </a:xfrm>
        </p:grpSpPr>
        <p:sp>
          <p:nvSpPr>
            <p:cNvPr id="127" name="AutoShape 30"/>
            <p:cNvSpPr>
              <a:spLocks noChangeArrowheads="1"/>
            </p:cNvSpPr>
            <p:nvPr/>
          </p:nvSpPr>
          <p:spPr bwMode="auto">
            <a:xfrm rot="5400000">
              <a:off x="5964977" y="2576958"/>
              <a:ext cx="269341" cy="4153022"/>
            </a:xfrm>
            <a:prstGeom prst="can">
              <a:avLst>
                <a:gd name="adj" fmla="val 35210"/>
              </a:avLst>
            </a:prstGeom>
            <a:noFill/>
            <a:ln w="12700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vert270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/>
              <a:r>
                <a:rPr lang="en-US" altLang="zh-CN" sz="1050" kern="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/>
                </a:rPr>
                <a:t>E2E SRv6</a:t>
              </a:r>
              <a:endParaRPr lang="zh-CN" altLang="en-US" sz="105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/>
              </a:endParaRPr>
            </a:p>
          </p:txBody>
        </p:sp>
        <p:sp>
          <p:nvSpPr>
            <p:cNvPr id="128" name="文本框 204"/>
            <p:cNvSpPr txBox="1"/>
            <p:nvPr/>
          </p:nvSpPr>
          <p:spPr>
            <a:xfrm>
              <a:off x="4669944" y="5503439"/>
              <a:ext cx="2706699" cy="335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880">
                <a:defRPr/>
              </a:pPr>
              <a:r>
                <a:rPr lang="en-US" altLang="zh-CN" sz="1100" kern="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Fiber 200G/400G OTN</a:t>
              </a:r>
              <a:endParaRPr lang="zh-CN" altLang="en-US" sz="11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29" name="文本框 217"/>
            <p:cNvSpPr txBox="1"/>
            <p:nvPr/>
          </p:nvSpPr>
          <p:spPr>
            <a:xfrm>
              <a:off x="5489610" y="4981087"/>
              <a:ext cx="758204" cy="20727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indent="-457261" algn="ctr">
                <a:buClr>
                  <a:srgbClr val="990000"/>
                </a:buClr>
                <a:defRPr sz="900">
                  <a:solidFill>
                    <a:prstClr val="white"/>
                  </a:solidFill>
                  <a:latin typeface="Akkurat Pro Light" pitchFamily="34" charset="0"/>
                </a:defRPr>
              </a:lvl1pPr>
            </a:lstStyle>
            <a:p>
              <a:pPr defTabSz="914112"/>
              <a:r>
                <a:rPr lang="en-US" altLang="zh-CN" sz="105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IP Fabric</a:t>
              </a:r>
              <a:endParaRPr lang="zh-CN" altLang="en-US" sz="105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30" name="椭圆 9"/>
            <p:cNvSpPr/>
            <p:nvPr>
              <p:custDataLst>
                <p:tags r:id="rId8"/>
              </p:custDataLst>
            </p:nvPr>
          </p:nvSpPr>
          <p:spPr bwMode="auto">
            <a:xfrm>
              <a:off x="3949597" y="4828009"/>
              <a:ext cx="3821433" cy="927576"/>
            </a:xfrm>
            <a:prstGeom prst="ellipse">
              <a:avLst/>
            </a:prstGeom>
            <a:noFill/>
            <a:ln w="12700" cap="flat" cmpd="sng" algn="ctr">
              <a:gradFill flip="none" rotWithShape="1">
                <a:gsLst>
                  <a:gs pos="0">
                    <a:srgbClr val="FF3399"/>
                  </a:gs>
                  <a:gs pos="25000">
                    <a:srgbClr val="FF6633"/>
                  </a:gs>
                  <a:gs pos="50000">
                    <a:srgbClr val="FFFF00"/>
                  </a:gs>
                  <a:gs pos="75000">
                    <a:srgbClr val="01A78F"/>
                  </a:gs>
                  <a:gs pos="100000">
                    <a:srgbClr val="3366FF"/>
                  </a:gs>
                </a:gsLst>
                <a:lin ang="0" scaled="1"/>
              </a:gradFill>
              <a:prstDash val="solid"/>
            </a:ln>
            <a:effectLst/>
          </p:spPr>
          <p:txBody>
            <a:bodyPr vert="horz" wrap="square" lIns="91374" tIns="45688" rIns="91374" bIns="45688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defTabSz="1218662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99" kern="0">
                <a:solidFill>
                  <a:prstClr val="black"/>
                </a:solidFill>
                <a:latin typeface="+mn-lt"/>
                <a:ea typeface="微软雅黑" panose="020B0503020204020204" pitchFamily="34" charset="-122"/>
                <a:sym typeface="+mn-lt"/>
              </a:endParaRPr>
            </a:p>
          </p:txBody>
        </p:sp>
        <p:grpSp>
          <p:nvGrpSpPr>
            <p:cNvPr id="131" name="Group 206"/>
            <p:cNvGrpSpPr/>
            <p:nvPr/>
          </p:nvGrpSpPr>
          <p:grpSpPr>
            <a:xfrm>
              <a:off x="4735197" y="4981582"/>
              <a:ext cx="2380268" cy="620432"/>
              <a:chOff x="4007677" y="4467164"/>
              <a:chExt cx="2380268" cy="673577"/>
            </a:xfrm>
          </p:grpSpPr>
          <p:grpSp>
            <p:nvGrpSpPr>
              <p:cNvPr id="146" name="组合 42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4007677" y="4475137"/>
                <a:ext cx="260442" cy="165299"/>
                <a:chOff x="20269369" y="487324"/>
                <a:chExt cx="908612" cy="1174615"/>
              </a:xfrm>
            </p:grpSpPr>
            <p:sp>
              <p:nvSpPr>
                <p:cNvPr id="194" name="椭圆 43"/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5" name="椭圆 44"/>
                <p:cNvSpPr/>
                <p:nvPr>
                  <p:custDataLst>
                    <p:tags r:id="rId58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6" name="椭圆 45"/>
                <p:cNvSpPr/>
                <p:nvPr>
                  <p:custDataLst>
                    <p:tags r:id="rId59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7" name="椭圆 46"/>
                <p:cNvSpPr/>
                <p:nvPr>
                  <p:custDataLst>
                    <p:tags r:id="rId60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47" name="组合 47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4007677" y="4975442"/>
                <a:ext cx="260442" cy="165299"/>
                <a:chOff x="20269369" y="487324"/>
                <a:chExt cx="908612" cy="1174615"/>
              </a:xfrm>
            </p:grpSpPr>
            <p:sp>
              <p:nvSpPr>
                <p:cNvPr id="190" name="椭圆 48"/>
                <p:cNvSpPr/>
                <p:nvPr>
                  <p:custDataLst>
                    <p:tags r:id="rId53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1" name="椭圆 49"/>
                <p:cNvSpPr/>
                <p:nvPr>
                  <p:custDataLst>
                    <p:tags r:id="rId54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2" name="椭圆 50"/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93" name="椭圆 51"/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48" name="组合 52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4007677" y="4725288"/>
                <a:ext cx="260442" cy="165299"/>
                <a:chOff x="20269369" y="487324"/>
                <a:chExt cx="908612" cy="1174615"/>
              </a:xfrm>
            </p:grpSpPr>
            <p:sp>
              <p:nvSpPr>
                <p:cNvPr id="186" name="椭圆 53"/>
                <p:cNvSpPr/>
                <p:nvPr>
                  <p:custDataLst>
                    <p:tags r:id="rId49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7" name="椭圆 54"/>
                <p:cNvSpPr/>
                <p:nvPr>
                  <p:custDataLst>
                    <p:tags r:id="rId50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8" name="椭圆 55"/>
                <p:cNvSpPr/>
                <p:nvPr>
                  <p:custDataLst>
                    <p:tags r:id="rId51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9" name="椭圆 56"/>
                <p:cNvSpPr/>
                <p:nvPr>
                  <p:custDataLst>
                    <p:tags r:id="rId52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cxnSp>
            <p:nvCxnSpPr>
              <p:cNvPr id="149" name="直接连接符 57"/>
              <p:cNvCxnSpPr>
                <a:stCxn id="195" idx="6"/>
                <a:endCxn id="184" idx="2"/>
              </p:cNvCxnSpPr>
              <p:nvPr>
                <p:custDataLst>
                  <p:tags r:id="rId12"/>
                </p:custDataLst>
              </p:nvPr>
            </p:nvCxnSpPr>
            <p:spPr>
              <a:xfrm>
                <a:off x="4229051" y="4557787"/>
                <a:ext cx="898192" cy="15116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0" name="直接连接符 58"/>
              <p:cNvCxnSpPr>
                <a:stCxn id="190" idx="6"/>
                <a:endCxn id="185" idx="2"/>
              </p:cNvCxnSpPr>
              <p:nvPr>
                <p:custDataLst>
                  <p:tags r:id="rId13"/>
                </p:custDataLst>
              </p:nvPr>
            </p:nvCxnSpPr>
            <p:spPr>
              <a:xfrm flipV="1">
                <a:off x="4268119" y="4708953"/>
                <a:ext cx="885539" cy="34913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1" name="直接连接符 59"/>
              <p:cNvCxnSpPr>
                <a:stCxn id="186" idx="6"/>
                <a:endCxn id="185" idx="2"/>
              </p:cNvCxnSpPr>
              <p:nvPr>
                <p:custDataLst>
                  <p:tags r:id="rId14"/>
                </p:custDataLst>
              </p:nvPr>
            </p:nvCxnSpPr>
            <p:spPr>
              <a:xfrm flipV="1">
                <a:off x="4268119" y="4708953"/>
                <a:ext cx="885539" cy="9898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2" name="直接连接符 60"/>
              <p:cNvCxnSpPr>
                <a:stCxn id="186" idx="6"/>
                <a:endCxn id="180" idx="2"/>
              </p:cNvCxnSpPr>
              <p:nvPr>
                <p:custDataLst>
                  <p:tags r:id="rId15"/>
                </p:custDataLst>
              </p:nvPr>
            </p:nvCxnSpPr>
            <p:spPr>
              <a:xfrm>
                <a:off x="4268119" y="4807938"/>
                <a:ext cx="859124" cy="15496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3" name="直接连接符 61"/>
              <p:cNvCxnSpPr>
                <a:stCxn id="190" idx="6"/>
                <a:endCxn id="181" idx="2"/>
              </p:cNvCxnSpPr>
              <p:nvPr>
                <p:custDataLst>
                  <p:tags r:id="rId16"/>
                </p:custDataLst>
              </p:nvPr>
            </p:nvCxnSpPr>
            <p:spPr>
              <a:xfrm flipV="1">
                <a:off x="4268119" y="4962906"/>
                <a:ext cx="885539" cy="9518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4" name="直接连接符 62"/>
              <p:cNvCxnSpPr>
                <a:stCxn id="195" idx="6"/>
                <a:endCxn id="181" idx="2"/>
              </p:cNvCxnSpPr>
              <p:nvPr>
                <p:custDataLst>
                  <p:tags r:id="rId17"/>
                </p:custDataLst>
              </p:nvPr>
            </p:nvCxnSpPr>
            <p:spPr>
              <a:xfrm>
                <a:off x="4229051" y="4557787"/>
                <a:ext cx="924607" cy="40511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5" name="直接连接符 63"/>
              <p:cNvCxnSpPr>
                <a:stCxn id="177" idx="2"/>
                <a:endCxn id="185" idx="6"/>
              </p:cNvCxnSpPr>
              <p:nvPr>
                <p:custDataLst>
                  <p:tags r:id="rId18"/>
                </p:custDataLst>
              </p:nvPr>
            </p:nvCxnSpPr>
            <p:spPr>
              <a:xfrm flipH="1" flipV="1">
                <a:off x="5231049" y="4708953"/>
                <a:ext cx="987980" cy="34913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6" name="直接连接符 64"/>
              <p:cNvCxnSpPr>
                <a:stCxn id="171" idx="2"/>
                <a:endCxn id="184" idx="6"/>
              </p:cNvCxnSpPr>
              <p:nvPr>
                <p:custDataLst>
                  <p:tags r:id="rId19"/>
                </p:custDataLst>
              </p:nvPr>
            </p:nvCxnSpPr>
            <p:spPr>
              <a:xfrm flipH="1" flipV="1">
                <a:off x="5257463" y="4708954"/>
                <a:ext cx="909104" cy="9499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7" name="直接连接符 65"/>
              <p:cNvCxnSpPr>
                <a:stCxn id="169" idx="1"/>
                <a:endCxn id="185" idx="6"/>
              </p:cNvCxnSpPr>
              <p:nvPr>
                <p:custDataLst>
                  <p:tags r:id="rId20"/>
                </p:custDataLst>
              </p:nvPr>
            </p:nvCxnSpPr>
            <p:spPr>
              <a:xfrm flipH="1">
                <a:off x="5231049" y="4532268"/>
                <a:ext cx="999140" cy="17668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8" name="直接连接符 66"/>
              <p:cNvCxnSpPr>
                <a:stCxn id="169" idx="2"/>
                <a:endCxn id="181" idx="5"/>
              </p:cNvCxnSpPr>
              <p:nvPr>
                <p:custDataLst>
                  <p:tags r:id="rId21"/>
                </p:custDataLst>
              </p:nvPr>
            </p:nvCxnSpPr>
            <p:spPr>
              <a:xfrm flipH="1">
                <a:off x="5219715" y="4549801"/>
                <a:ext cx="999140" cy="430637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59" name="直接连接符 67"/>
              <p:cNvCxnSpPr>
                <a:stCxn id="171" idx="2"/>
              </p:cNvCxnSpPr>
              <p:nvPr>
                <p:custDataLst>
                  <p:tags r:id="rId22"/>
                </p:custDataLst>
              </p:nvPr>
            </p:nvCxnSpPr>
            <p:spPr>
              <a:xfrm flipH="1">
                <a:off x="5231050" y="4803951"/>
                <a:ext cx="935517" cy="15895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cxnSp>
            <p:nvCxnSpPr>
              <p:cNvPr id="160" name="直接连接符 68"/>
              <p:cNvCxnSpPr>
                <a:stCxn id="177" idx="6"/>
                <a:endCxn id="180" idx="6"/>
              </p:cNvCxnSpPr>
              <p:nvPr>
                <p:custDataLst>
                  <p:tags r:id="rId23"/>
                </p:custDataLst>
              </p:nvPr>
            </p:nvCxnSpPr>
            <p:spPr>
              <a:xfrm flipH="1" flipV="1">
                <a:off x="5257463" y="4962907"/>
                <a:ext cx="1038957" cy="95184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ysDash"/>
              </a:ln>
              <a:effectLst/>
            </p:spPr>
          </p:cxnSp>
          <p:grpSp>
            <p:nvGrpSpPr>
              <p:cNvPr id="161" name="组合 69"/>
              <p:cNvGrpSpPr/>
              <p:nvPr>
                <p:custDataLst>
                  <p:tags r:id="rId24"/>
                </p:custDataLst>
              </p:nvPr>
            </p:nvGrpSpPr>
            <p:grpSpPr>
              <a:xfrm>
                <a:off x="5062132" y="4626304"/>
                <a:ext cx="260442" cy="165299"/>
                <a:chOff x="20269369" y="487324"/>
                <a:chExt cx="908612" cy="1174615"/>
              </a:xfrm>
            </p:grpSpPr>
            <p:sp>
              <p:nvSpPr>
                <p:cNvPr id="182" name="椭圆 70"/>
                <p:cNvSpPr/>
                <p:nvPr>
                  <p:custDataLst>
                    <p:tags r:id="rId45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3" name="椭圆 71"/>
                <p:cNvSpPr/>
                <p:nvPr>
                  <p:custDataLst>
                    <p:tags r:id="rId46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4" name="椭圆 72"/>
                <p:cNvSpPr/>
                <p:nvPr>
                  <p:custDataLst>
                    <p:tags r:id="rId47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5" name="椭圆 73"/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62" name="组合 74"/>
              <p:cNvGrpSpPr/>
              <p:nvPr>
                <p:custDataLst>
                  <p:tags r:id="rId25"/>
                </p:custDataLst>
              </p:nvPr>
            </p:nvGrpSpPr>
            <p:grpSpPr>
              <a:xfrm>
                <a:off x="5062132" y="4880257"/>
                <a:ext cx="260442" cy="165299"/>
                <a:chOff x="20269369" y="487324"/>
                <a:chExt cx="908612" cy="1174615"/>
              </a:xfrm>
            </p:grpSpPr>
            <p:sp>
              <p:nvSpPr>
                <p:cNvPr id="178" name="椭圆 75"/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9" name="椭圆 76"/>
                <p:cNvSpPr/>
                <p:nvPr>
                  <p:custDataLst>
                    <p:tags r:id="rId42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0" name="椭圆 77"/>
                <p:cNvSpPr/>
                <p:nvPr>
                  <p:custDataLst>
                    <p:tags r:id="rId43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81" name="椭圆 78"/>
                <p:cNvSpPr/>
                <p:nvPr>
                  <p:custDataLst>
                    <p:tags r:id="rId44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63" name="组合 79"/>
              <p:cNvGrpSpPr/>
              <p:nvPr>
                <p:custDataLst>
                  <p:tags r:id="rId26"/>
                </p:custDataLst>
              </p:nvPr>
            </p:nvGrpSpPr>
            <p:grpSpPr>
              <a:xfrm>
                <a:off x="6127503" y="4975442"/>
                <a:ext cx="260442" cy="165299"/>
                <a:chOff x="20269369" y="487324"/>
                <a:chExt cx="908612" cy="1174615"/>
              </a:xfrm>
            </p:grpSpPr>
            <p:sp>
              <p:nvSpPr>
                <p:cNvPr id="174" name="椭圆 80"/>
                <p:cNvSpPr/>
                <p:nvPr>
                  <p:custDataLst>
                    <p:tags r:id="rId37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5" name="椭圆 81"/>
                <p:cNvSpPr/>
                <p:nvPr>
                  <p:custDataLst>
                    <p:tags r:id="rId38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6" name="椭圆 82"/>
                <p:cNvSpPr/>
                <p:nvPr>
                  <p:custDataLst>
                    <p:tags r:id="rId39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7" name="椭圆 83"/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64" name="组合 84"/>
              <p:cNvGrpSpPr/>
              <p:nvPr>
                <p:custDataLst>
                  <p:tags r:id="rId27"/>
                </p:custDataLst>
              </p:nvPr>
            </p:nvGrpSpPr>
            <p:grpSpPr>
              <a:xfrm>
                <a:off x="6127503" y="4721301"/>
                <a:ext cx="260442" cy="165299"/>
                <a:chOff x="20269369" y="487324"/>
                <a:chExt cx="908612" cy="1174615"/>
              </a:xfrm>
            </p:grpSpPr>
            <p:sp>
              <p:nvSpPr>
                <p:cNvPr id="170" name="椭圆 85"/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20269369" y="487324"/>
                  <a:ext cx="908612" cy="1174615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1" name="椭圆 86"/>
                <p:cNvSpPr/>
                <p:nvPr>
                  <p:custDataLst>
                    <p:tags r:id="rId34"/>
                  </p:custDataLst>
                </p:nvPr>
              </p:nvSpPr>
              <p:spPr>
                <a:xfrm>
                  <a:off x="20405654" y="663515"/>
                  <a:ext cx="636029" cy="822233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2" name="椭圆 87"/>
                <p:cNvSpPr/>
                <p:nvPr>
                  <p:custDataLst>
                    <p:tags r:id="rId35"/>
                  </p:custDataLst>
                </p:nvPr>
              </p:nvSpPr>
              <p:spPr>
                <a:xfrm>
                  <a:off x="20496523" y="780976"/>
                  <a:ext cx="454303" cy="58731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73" name="椭圆 88"/>
                <p:cNvSpPr/>
                <p:nvPr>
                  <p:custDataLst>
                    <p:tags r:id="rId36"/>
                  </p:custDataLst>
                </p:nvPr>
              </p:nvSpPr>
              <p:spPr>
                <a:xfrm>
                  <a:off x="20588680" y="898437"/>
                  <a:ext cx="269996" cy="35238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  <p:grpSp>
            <p:nvGrpSpPr>
              <p:cNvPr id="165" name="组合 89"/>
              <p:cNvGrpSpPr/>
              <p:nvPr>
                <p:custDataLst>
                  <p:tags r:id="rId28"/>
                </p:custDataLst>
              </p:nvPr>
            </p:nvGrpSpPr>
            <p:grpSpPr>
              <a:xfrm>
                <a:off x="6127503" y="4467164"/>
                <a:ext cx="260442" cy="165299"/>
                <a:chOff x="7021493" y="4571481"/>
                <a:chExt cx="119421" cy="81463"/>
              </a:xfrm>
            </p:grpSpPr>
            <p:sp>
              <p:nvSpPr>
                <p:cNvPr id="166" name="椭圆 90"/>
                <p:cNvSpPr/>
                <p:nvPr>
                  <p:custDataLst>
                    <p:tags r:id="rId29"/>
                  </p:custDataLst>
                </p:nvPr>
              </p:nvSpPr>
              <p:spPr>
                <a:xfrm>
                  <a:off x="7021493" y="4571481"/>
                  <a:ext cx="119421" cy="81463"/>
                </a:xfrm>
                <a:prstGeom prst="ellipse">
                  <a:avLst/>
                </a:prstGeom>
                <a:solidFill>
                  <a:srgbClr val="00FFFF">
                    <a:alpha val="1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67" name="椭圆 91"/>
                <p:cNvSpPr/>
                <p:nvPr>
                  <p:custDataLst>
                    <p:tags r:id="rId30"/>
                  </p:custDataLst>
                </p:nvPr>
              </p:nvSpPr>
              <p:spPr>
                <a:xfrm>
                  <a:off x="7039396" y="4583714"/>
                  <a:ext cx="83595" cy="57025"/>
                </a:xfrm>
                <a:prstGeom prst="ellipse">
                  <a:avLst/>
                </a:prstGeom>
                <a:solidFill>
                  <a:srgbClr val="00FFFF">
                    <a:alpha val="35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68" name="椭圆 92"/>
                <p:cNvSpPr/>
                <p:nvPr>
                  <p:custDataLst>
                    <p:tags r:id="rId31"/>
                  </p:custDataLst>
                </p:nvPr>
              </p:nvSpPr>
              <p:spPr>
                <a:xfrm>
                  <a:off x="7051294" y="4591895"/>
                  <a:ext cx="59711" cy="40732"/>
                </a:xfrm>
                <a:prstGeom prst="ellipse">
                  <a:avLst/>
                </a:prstGeom>
                <a:solidFill>
                  <a:srgbClr val="00FFFF">
                    <a:alpha val="80000"/>
                  </a:srgb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  <p:sp>
              <p:nvSpPr>
                <p:cNvPr id="169" name="椭圆 93"/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7063381" y="4599987"/>
                  <a:ext cx="35486" cy="24439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218662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700" kern="0">
                    <a:solidFill>
                      <a:prstClr val="white"/>
                    </a:solidFill>
                    <a:latin typeface="+mn-lt"/>
                    <a:ea typeface="微软雅黑" panose="020B0503020204020204" pitchFamily="34" charset="-122"/>
                    <a:sym typeface="+mn-lt"/>
                  </a:endParaRPr>
                </a:p>
              </p:txBody>
            </p:sp>
          </p:grpSp>
        </p:grpSp>
        <p:grpSp>
          <p:nvGrpSpPr>
            <p:cNvPr id="132" name="组合 5475"/>
            <p:cNvGrpSpPr>
              <a:grpSpLocks noChangeAspect="1"/>
            </p:cNvGrpSpPr>
            <p:nvPr/>
          </p:nvGrpSpPr>
          <p:grpSpPr>
            <a:xfrm>
              <a:off x="4103759" y="5125999"/>
              <a:ext cx="280035" cy="331596"/>
              <a:chOff x="5964238" y="647700"/>
              <a:chExt cx="534987" cy="688975"/>
            </a:xfrm>
            <a:solidFill>
              <a:schemeClr val="bg2"/>
            </a:solidFill>
          </p:grpSpPr>
          <p:sp>
            <p:nvSpPr>
              <p:cNvPr id="140" name="Freeform 319"/>
              <p:cNvSpPr/>
              <p:nvPr/>
            </p:nvSpPr>
            <p:spPr bwMode="auto">
              <a:xfrm>
                <a:off x="5964238" y="647700"/>
                <a:ext cx="534987" cy="688975"/>
              </a:xfrm>
              <a:custGeom>
                <a:avLst/>
                <a:gdLst>
                  <a:gd name="T0" fmla="*/ 115 w 1236"/>
                  <a:gd name="T1" fmla="*/ 1568 h 1600"/>
                  <a:gd name="T2" fmla="*/ 115 w 1236"/>
                  <a:gd name="T3" fmla="*/ 1568 h 1600"/>
                  <a:gd name="T4" fmla="*/ 677 w 1236"/>
                  <a:gd name="T5" fmla="*/ 1568 h 1600"/>
                  <a:gd name="T6" fmla="*/ 736 w 1236"/>
                  <a:gd name="T7" fmla="*/ 1600 h 1600"/>
                  <a:gd name="T8" fmla="*/ 805 w 1236"/>
                  <a:gd name="T9" fmla="*/ 1531 h 1600"/>
                  <a:gd name="T10" fmla="*/ 736 w 1236"/>
                  <a:gd name="T11" fmla="*/ 1462 h 1600"/>
                  <a:gd name="T12" fmla="*/ 673 w 1236"/>
                  <a:gd name="T13" fmla="*/ 1501 h 1600"/>
                  <a:gd name="T14" fmla="*/ 115 w 1236"/>
                  <a:gd name="T15" fmla="*/ 1501 h 1600"/>
                  <a:gd name="T16" fmla="*/ 66 w 1236"/>
                  <a:gd name="T17" fmla="*/ 1461 h 1600"/>
                  <a:gd name="T18" fmla="*/ 66 w 1236"/>
                  <a:gd name="T19" fmla="*/ 106 h 1600"/>
                  <a:gd name="T20" fmla="*/ 115 w 1236"/>
                  <a:gd name="T21" fmla="*/ 66 h 1600"/>
                  <a:gd name="T22" fmla="*/ 1120 w 1236"/>
                  <a:gd name="T23" fmla="*/ 66 h 1600"/>
                  <a:gd name="T24" fmla="*/ 1169 w 1236"/>
                  <a:gd name="T25" fmla="*/ 106 h 1600"/>
                  <a:gd name="T26" fmla="*/ 1169 w 1236"/>
                  <a:gd name="T27" fmla="*/ 1461 h 1600"/>
                  <a:gd name="T28" fmla="*/ 1120 w 1236"/>
                  <a:gd name="T29" fmla="*/ 1501 h 1600"/>
                  <a:gd name="T30" fmla="*/ 1012 w 1236"/>
                  <a:gd name="T31" fmla="*/ 1501 h 1600"/>
                  <a:gd name="T32" fmla="*/ 950 w 1236"/>
                  <a:gd name="T33" fmla="*/ 1461 h 1600"/>
                  <a:gd name="T34" fmla="*/ 880 w 1236"/>
                  <a:gd name="T35" fmla="*/ 1530 h 1600"/>
                  <a:gd name="T36" fmla="*/ 950 w 1236"/>
                  <a:gd name="T37" fmla="*/ 1600 h 1600"/>
                  <a:gd name="T38" fmla="*/ 1008 w 1236"/>
                  <a:gd name="T39" fmla="*/ 1568 h 1600"/>
                  <a:gd name="T40" fmla="*/ 1120 w 1236"/>
                  <a:gd name="T41" fmla="*/ 1568 h 1600"/>
                  <a:gd name="T42" fmla="*/ 1236 w 1236"/>
                  <a:gd name="T43" fmla="*/ 1461 h 1600"/>
                  <a:gd name="T44" fmla="*/ 1236 w 1236"/>
                  <a:gd name="T45" fmla="*/ 106 h 1600"/>
                  <a:gd name="T46" fmla="*/ 1120 w 1236"/>
                  <a:gd name="T47" fmla="*/ 0 h 1600"/>
                  <a:gd name="T48" fmla="*/ 115 w 1236"/>
                  <a:gd name="T49" fmla="*/ 0 h 1600"/>
                  <a:gd name="T50" fmla="*/ 0 w 1236"/>
                  <a:gd name="T51" fmla="*/ 106 h 1600"/>
                  <a:gd name="T52" fmla="*/ 0 w 1236"/>
                  <a:gd name="T53" fmla="*/ 1461 h 1600"/>
                  <a:gd name="T54" fmla="*/ 115 w 1236"/>
                  <a:gd name="T55" fmla="*/ 1568 h 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236" h="1600">
                    <a:moveTo>
                      <a:pt x="115" y="1568"/>
                    </a:moveTo>
                    <a:lnTo>
                      <a:pt x="115" y="1568"/>
                    </a:lnTo>
                    <a:lnTo>
                      <a:pt x="677" y="1568"/>
                    </a:lnTo>
                    <a:cubicBezTo>
                      <a:pt x="689" y="1587"/>
                      <a:pt x="711" y="1600"/>
                      <a:pt x="736" y="1600"/>
                    </a:cubicBezTo>
                    <a:cubicBezTo>
                      <a:pt x="774" y="1600"/>
                      <a:pt x="805" y="1569"/>
                      <a:pt x="805" y="1531"/>
                    </a:cubicBezTo>
                    <a:cubicBezTo>
                      <a:pt x="805" y="1493"/>
                      <a:pt x="774" y="1462"/>
                      <a:pt x="736" y="1462"/>
                    </a:cubicBezTo>
                    <a:cubicBezTo>
                      <a:pt x="708" y="1462"/>
                      <a:pt x="684" y="1478"/>
                      <a:pt x="673" y="1501"/>
                    </a:cubicBezTo>
                    <a:lnTo>
                      <a:pt x="115" y="1501"/>
                    </a:lnTo>
                    <a:cubicBezTo>
                      <a:pt x="88" y="1501"/>
                      <a:pt x="66" y="1483"/>
                      <a:pt x="66" y="1461"/>
                    </a:cubicBezTo>
                    <a:lnTo>
                      <a:pt x="66" y="106"/>
                    </a:lnTo>
                    <a:cubicBezTo>
                      <a:pt x="66" y="84"/>
                      <a:pt x="88" y="66"/>
                      <a:pt x="115" y="66"/>
                    </a:cubicBezTo>
                    <a:lnTo>
                      <a:pt x="1120" y="66"/>
                    </a:lnTo>
                    <a:cubicBezTo>
                      <a:pt x="1147" y="66"/>
                      <a:pt x="1169" y="84"/>
                      <a:pt x="1169" y="106"/>
                    </a:cubicBezTo>
                    <a:lnTo>
                      <a:pt x="1169" y="1461"/>
                    </a:lnTo>
                    <a:cubicBezTo>
                      <a:pt x="1169" y="1483"/>
                      <a:pt x="1147" y="1501"/>
                      <a:pt x="1120" y="1501"/>
                    </a:cubicBezTo>
                    <a:lnTo>
                      <a:pt x="1012" y="1501"/>
                    </a:lnTo>
                    <a:cubicBezTo>
                      <a:pt x="1001" y="1477"/>
                      <a:pt x="977" y="1461"/>
                      <a:pt x="950" y="1461"/>
                    </a:cubicBezTo>
                    <a:cubicBezTo>
                      <a:pt x="911" y="1461"/>
                      <a:pt x="880" y="1492"/>
                      <a:pt x="880" y="1530"/>
                    </a:cubicBezTo>
                    <a:cubicBezTo>
                      <a:pt x="880" y="1568"/>
                      <a:pt x="911" y="1600"/>
                      <a:pt x="950" y="1600"/>
                    </a:cubicBezTo>
                    <a:cubicBezTo>
                      <a:pt x="974" y="1600"/>
                      <a:pt x="995" y="1587"/>
                      <a:pt x="1008" y="1568"/>
                    </a:cubicBezTo>
                    <a:lnTo>
                      <a:pt x="1120" y="1568"/>
                    </a:lnTo>
                    <a:cubicBezTo>
                      <a:pt x="1184" y="1568"/>
                      <a:pt x="1236" y="1520"/>
                      <a:pt x="1236" y="1461"/>
                    </a:cubicBezTo>
                    <a:lnTo>
                      <a:pt x="1236" y="106"/>
                    </a:lnTo>
                    <a:cubicBezTo>
                      <a:pt x="1236" y="47"/>
                      <a:pt x="1184" y="0"/>
                      <a:pt x="1120" y="0"/>
                    </a:cubicBezTo>
                    <a:lnTo>
                      <a:pt x="115" y="0"/>
                    </a:lnTo>
                    <a:cubicBezTo>
                      <a:pt x="51" y="0"/>
                      <a:pt x="0" y="47"/>
                      <a:pt x="0" y="106"/>
                    </a:cubicBezTo>
                    <a:lnTo>
                      <a:pt x="0" y="1461"/>
                    </a:lnTo>
                    <a:cubicBezTo>
                      <a:pt x="0" y="1520"/>
                      <a:pt x="51" y="1568"/>
                      <a:pt x="115" y="156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Freeform 320"/>
              <p:cNvSpPr/>
              <p:nvPr/>
            </p:nvSpPr>
            <p:spPr bwMode="auto">
              <a:xfrm>
                <a:off x="6069013" y="817563"/>
                <a:ext cx="120650" cy="101600"/>
              </a:xfrm>
              <a:custGeom>
                <a:avLst/>
                <a:gdLst>
                  <a:gd name="T0" fmla="*/ 142 w 277"/>
                  <a:gd name="T1" fmla="*/ 93 h 238"/>
                  <a:gd name="T2" fmla="*/ 142 w 277"/>
                  <a:gd name="T3" fmla="*/ 93 h 238"/>
                  <a:gd name="T4" fmla="*/ 0 w 277"/>
                  <a:gd name="T5" fmla="*/ 93 h 238"/>
                  <a:gd name="T6" fmla="*/ 0 w 277"/>
                  <a:gd name="T7" fmla="*/ 146 h 238"/>
                  <a:gd name="T8" fmla="*/ 142 w 277"/>
                  <a:gd name="T9" fmla="*/ 146 h 238"/>
                  <a:gd name="T10" fmla="*/ 142 w 277"/>
                  <a:gd name="T11" fmla="*/ 238 h 238"/>
                  <a:gd name="T12" fmla="*/ 277 w 277"/>
                  <a:gd name="T13" fmla="*/ 119 h 238"/>
                  <a:gd name="T14" fmla="*/ 142 w 277"/>
                  <a:gd name="T15" fmla="*/ 0 h 238"/>
                  <a:gd name="T16" fmla="*/ 142 w 277"/>
                  <a:gd name="T17" fmla="*/ 93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7" h="238">
                    <a:moveTo>
                      <a:pt x="142" y="93"/>
                    </a:moveTo>
                    <a:lnTo>
                      <a:pt x="142" y="93"/>
                    </a:lnTo>
                    <a:lnTo>
                      <a:pt x="0" y="93"/>
                    </a:lnTo>
                    <a:lnTo>
                      <a:pt x="0" y="146"/>
                    </a:lnTo>
                    <a:lnTo>
                      <a:pt x="142" y="146"/>
                    </a:lnTo>
                    <a:lnTo>
                      <a:pt x="142" y="238"/>
                    </a:lnTo>
                    <a:lnTo>
                      <a:pt x="277" y="119"/>
                    </a:lnTo>
                    <a:lnTo>
                      <a:pt x="142" y="0"/>
                    </a:lnTo>
                    <a:lnTo>
                      <a:pt x="142" y="9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2" name="Freeform 321"/>
              <p:cNvSpPr/>
              <p:nvPr/>
            </p:nvSpPr>
            <p:spPr bwMode="auto">
              <a:xfrm>
                <a:off x="6278563" y="817563"/>
                <a:ext cx="120650" cy="101600"/>
              </a:xfrm>
              <a:custGeom>
                <a:avLst/>
                <a:gdLst>
                  <a:gd name="T0" fmla="*/ 0 w 276"/>
                  <a:gd name="T1" fmla="*/ 119 h 238"/>
                  <a:gd name="T2" fmla="*/ 0 w 276"/>
                  <a:gd name="T3" fmla="*/ 119 h 238"/>
                  <a:gd name="T4" fmla="*/ 135 w 276"/>
                  <a:gd name="T5" fmla="*/ 238 h 238"/>
                  <a:gd name="T6" fmla="*/ 135 w 276"/>
                  <a:gd name="T7" fmla="*/ 146 h 238"/>
                  <a:gd name="T8" fmla="*/ 276 w 276"/>
                  <a:gd name="T9" fmla="*/ 146 h 238"/>
                  <a:gd name="T10" fmla="*/ 276 w 276"/>
                  <a:gd name="T11" fmla="*/ 93 h 238"/>
                  <a:gd name="T12" fmla="*/ 135 w 276"/>
                  <a:gd name="T13" fmla="*/ 93 h 238"/>
                  <a:gd name="T14" fmla="*/ 135 w 276"/>
                  <a:gd name="T15" fmla="*/ 0 h 238"/>
                  <a:gd name="T16" fmla="*/ 0 w 276"/>
                  <a:gd name="T17" fmla="*/ 119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6" h="238">
                    <a:moveTo>
                      <a:pt x="0" y="119"/>
                    </a:moveTo>
                    <a:lnTo>
                      <a:pt x="0" y="119"/>
                    </a:lnTo>
                    <a:lnTo>
                      <a:pt x="135" y="238"/>
                    </a:lnTo>
                    <a:lnTo>
                      <a:pt x="135" y="146"/>
                    </a:lnTo>
                    <a:lnTo>
                      <a:pt x="276" y="146"/>
                    </a:lnTo>
                    <a:lnTo>
                      <a:pt x="276" y="93"/>
                    </a:lnTo>
                    <a:lnTo>
                      <a:pt x="135" y="93"/>
                    </a:lnTo>
                    <a:lnTo>
                      <a:pt x="135" y="0"/>
                    </a:lnTo>
                    <a:lnTo>
                      <a:pt x="0" y="11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3" name="Freeform 322"/>
              <p:cNvSpPr/>
              <p:nvPr/>
            </p:nvSpPr>
            <p:spPr bwMode="auto">
              <a:xfrm>
                <a:off x="6183313" y="896938"/>
                <a:ext cx="101600" cy="119063"/>
              </a:xfrm>
              <a:custGeom>
                <a:avLst/>
                <a:gdLst>
                  <a:gd name="T0" fmla="*/ 93 w 238"/>
                  <a:gd name="T1" fmla="*/ 0 h 277"/>
                  <a:gd name="T2" fmla="*/ 93 w 238"/>
                  <a:gd name="T3" fmla="*/ 0 h 277"/>
                  <a:gd name="T4" fmla="*/ 93 w 238"/>
                  <a:gd name="T5" fmla="*/ 142 h 277"/>
                  <a:gd name="T6" fmla="*/ 0 w 238"/>
                  <a:gd name="T7" fmla="*/ 142 h 277"/>
                  <a:gd name="T8" fmla="*/ 119 w 238"/>
                  <a:gd name="T9" fmla="*/ 277 h 277"/>
                  <a:gd name="T10" fmla="*/ 238 w 238"/>
                  <a:gd name="T11" fmla="*/ 142 h 277"/>
                  <a:gd name="T12" fmla="*/ 146 w 238"/>
                  <a:gd name="T13" fmla="*/ 142 h 277"/>
                  <a:gd name="T14" fmla="*/ 146 w 238"/>
                  <a:gd name="T15" fmla="*/ 0 h 277"/>
                  <a:gd name="T16" fmla="*/ 93 w 238"/>
                  <a:gd name="T17" fmla="*/ 0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277">
                    <a:moveTo>
                      <a:pt x="93" y="0"/>
                    </a:moveTo>
                    <a:lnTo>
                      <a:pt x="93" y="0"/>
                    </a:lnTo>
                    <a:lnTo>
                      <a:pt x="93" y="142"/>
                    </a:lnTo>
                    <a:lnTo>
                      <a:pt x="0" y="142"/>
                    </a:lnTo>
                    <a:lnTo>
                      <a:pt x="119" y="277"/>
                    </a:lnTo>
                    <a:lnTo>
                      <a:pt x="238" y="142"/>
                    </a:lnTo>
                    <a:lnTo>
                      <a:pt x="146" y="142"/>
                    </a:lnTo>
                    <a:lnTo>
                      <a:pt x="146" y="0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4" name="Freeform 323"/>
              <p:cNvSpPr/>
              <p:nvPr/>
            </p:nvSpPr>
            <p:spPr bwMode="auto">
              <a:xfrm>
                <a:off x="6183313" y="720725"/>
                <a:ext cx="101600" cy="119063"/>
              </a:xfrm>
              <a:custGeom>
                <a:avLst/>
                <a:gdLst>
                  <a:gd name="T0" fmla="*/ 0 w 238"/>
                  <a:gd name="T1" fmla="*/ 135 h 277"/>
                  <a:gd name="T2" fmla="*/ 0 w 238"/>
                  <a:gd name="T3" fmla="*/ 135 h 277"/>
                  <a:gd name="T4" fmla="*/ 93 w 238"/>
                  <a:gd name="T5" fmla="*/ 135 h 277"/>
                  <a:gd name="T6" fmla="*/ 93 w 238"/>
                  <a:gd name="T7" fmla="*/ 277 h 277"/>
                  <a:gd name="T8" fmla="*/ 146 w 238"/>
                  <a:gd name="T9" fmla="*/ 277 h 277"/>
                  <a:gd name="T10" fmla="*/ 146 w 238"/>
                  <a:gd name="T11" fmla="*/ 135 h 277"/>
                  <a:gd name="T12" fmla="*/ 238 w 238"/>
                  <a:gd name="T13" fmla="*/ 135 h 277"/>
                  <a:gd name="T14" fmla="*/ 119 w 238"/>
                  <a:gd name="T15" fmla="*/ 0 h 277"/>
                  <a:gd name="T16" fmla="*/ 0 w 238"/>
                  <a:gd name="T17" fmla="*/ 135 h 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8" h="277">
                    <a:moveTo>
                      <a:pt x="0" y="135"/>
                    </a:moveTo>
                    <a:lnTo>
                      <a:pt x="0" y="135"/>
                    </a:lnTo>
                    <a:lnTo>
                      <a:pt x="93" y="135"/>
                    </a:lnTo>
                    <a:lnTo>
                      <a:pt x="93" y="277"/>
                    </a:lnTo>
                    <a:lnTo>
                      <a:pt x="146" y="277"/>
                    </a:lnTo>
                    <a:lnTo>
                      <a:pt x="146" y="135"/>
                    </a:lnTo>
                    <a:lnTo>
                      <a:pt x="238" y="135"/>
                    </a:lnTo>
                    <a:lnTo>
                      <a:pt x="119" y="0"/>
                    </a:lnTo>
                    <a:lnTo>
                      <a:pt x="0" y="135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  <p:sp>
            <p:nvSpPr>
              <p:cNvPr id="145" name="Freeform 324"/>
              <p:cNvSpPr>
                <a:spLocks noEditPoints="1"/>
              </p:cNvSpPr>
              <p:nvPr/>
            </p:nvSpPr>
            <p:spPr bwMode="auto">
              <a:xfrm>
                <a:off x="6040438" y="1060450"/>
                <a:ext cx="395287" cy="177800"/>
              </a:xfrm>
              <a:custGeom>
                <a:avLst/>
                <a:gdLst>
                  <a:gd name="T0" fmla="*/ 318 w 913"/>
                  <a:gd name="T1" fmla="*/ 207 h 414"/>
                  <a:gd name="T2" fmla="*/ 318 w 913"/>
                  <a:gd name="T3" fmla="*/ 207 h 414"/>
                  <a:gd name="T4" fmla="*/ 326 w 913"/>
                  <a:gd name="T5" fmla="*/ 160 h 414"/>
                  <a:gd name="T6" fmla="*/ 618 w 913"/>
                  <a:gd name="T7" fmla="*/ 160 h 414"/>
                  <a:gd name="T8" fmla="*/ 625 w 913"/>
                  <a:gd name="T9" fmla="*/ 207 h 414"/>
                  <a:gd name="T10" fmla="*/ 617 w 913"/>
                  <a:gd name="T11" fmla="*/ 255 h 414"/>
                  <a:gd name="T12" fmla="*/ 326 w 913"/>
                  <a:gd name="T13" fmla="*/ 255 h 414"/>
                  <a:gd name="T14" fmla="*/ 318 w 913"/>
                  <a:gd name="T15" fmla="*/ 207 h 414"/>
                  <a:gd name="T16" fmla="*/ 472 w 913"/>
                  <a:gd name="T17" fmla="*/ 54 h 414"/>
                  <a:gd name="T18" fmla="*/ 472 w 913"/>
                  <a:gd name="T19" fmla="*/ 54 h 414"/>
                  <a:gd name="T20" fmla="*/ 587 w 913"/>
                  <a:gd name="T21" fmla="*/ 106 h 414"/>
                  <a:gd name="T22" fmla="*/ 356 w 913"/>
                  <a:gd name="T23" fmla="*/ 106 h 414"/>
                  <a:gd name="T24" fmla="*/ 472 w 913"/>
                  <a:gd name="T25" fmla="*/ 54 h 414"/>
                  <a:gd name="T26" fmla="*/ 472 w 913"/>
                  <a:gd name="T27" fmla="*/ 360 h 414"/>
                  <a:gd name="T28" fmla="*/ 472 w 913"/>
                  <a:gd name="T29" fmla="*/ 360 h 414"/>
                  <a:gd name="T30" fmla="*/ 357 w 913"/>
                  <a:gd name="T31" fmla="*/ 309 h 414"/>
                  <a:gd name="T32" fmla="*/ 586 w 913"/>
                  <a:gd name="T33" fmla="*/ 309 h 414"/>
                  <a:gd name="T34" fmla="*/ 472 w 913"/>
                  <a:gd name="T35" fmla="*/ 360 h 414"/>
                  <a:gd name="T36" fmla="*/ 39 w 913"/>
                  <a:gd name="T37" fmla="*/ 309 h 414"/>
                  <a:gd name="T38" fmla="*/ 39 w 913"/>
                  <a:gd name="T39" fmla="*/ 309 h 414"/>
                  <a:gd name="T40" fmla="*/ 292 w 913"/>
                  <a:gd name="T41" fmla="*/ 309 h 414"/>
                  <a:gd name="T42" fmla="*/ 472 w 913"/>
                  <a:gd name="T43" fmla="*/ 414 h 414"/>
                  <a:gd name="T44" fmla="*/ 651 w 913"/>
                  <a:gd name="T45" fmla="*/ 309 h 414"/>
                  <a:gd name="T46" fmla="*/ 819 w 913"/>
                  <a:gd name="T47" fmla="*/ 309 h 414"/>
                  <a:gd name="T48" fmla="*/ 820 w 913"/>
                  <a:gd name="T49" fmla="*/ 365 h 414"/>
                  <a:gd name="T50" fmla="*/ 913 w 913"/>
                  <a:gd name="T51" fmla="*/ 283 h 414"/>
                  <a:gd name="T52" fmla="*/ 817 w 913"/>
                  <a:gd name="T53" fmla="*/ 199 h 414"/>
                  <a:gd name="T54" fmla="*/ 818 w 913"/>
                  <a:gd name="T55" fmla="*/ 255 h 414"/>
                  <a:gd name="T56" fmla="*/ 672 w 913"/>
                  <a:gd name="T57" fmla="*/ 255 h 414"/>
                  <a:gd name="T58" fmla="*/ 678 w 913"/>
                  <a:gd name="T59" fmla="*/ 207 h 414"/>
                  <a:gd name="T60" fmla="*/ 673 w 913"/>
                  <a:gd name="T61" fmla="*/ 160 h 414"/>
                  <a:gd name="T62" fmla="*/ 883 w 913"/>
                  <a:gd name="T63" fmla="*/ 160 h 414"/>
                  <a:gd name="T64" fmla="*/ 883 w 913"/>
                  <a:gd name="T65" fmla="*/ 106 h 414"/>
                  <a:gd name="T66" fmla="*/ 652 w 913"/>
                  <a:gd name="T67" fmla="*/ 106 h 414"/>
                  <a:gd name="T68" fmla="*/ 472 w 913"/>
                  <a:gd name="T69" fmla="*/ 0 h 414"/>
                  <a:gd name="T70" fmla="*/ 291 w 913"/>
                  <a:gd name="T71" fmla="*/ 106 h 414"/>
                  <a:gd name="T72" fmla="*/ 94 w 913"/>
                  <a:gd name="T73" fmla="*/ 106 h 414"/>
                  <a:gd name="T74" fmla="*/ 95 w 913"/>
                  <a:gd name="T75" fmla="*/ 50 h 414"/>
                  <a:gd name="T76" fmla="*/ 0 w 913"/>
                  <a:gd name="T77" fmla="*/ 135 h 414"/>
                  <a:gd name="T78" fmla="*/ 93 w 913"/>
                  <a:gd name="T79" fmla="*/ 217 h 414"/>
                  <a:gd name="T80" fmla="*/ 94 w 913"/>
                  <a:gd name="T81" fmla="*/ 160 h 414"/>
                  <a:gd name="T82" fmla="*/ 271 w 913"/>
                  <a:gd name="T83" fmla="*/ 160 h 414"/>
                  <a:gd name="T84" fmla="*/ 265 w 913"/>
                  <a:gd name="T85" fmla="*/ 207 h 414"/>
                  <a:gd name="T86" fmla="*/ 271 w 913"/>
                  <a:gd name="T87" fmla="*/ 255 h 414"/>
                  <a:gd name="T88" fmla="*/ 39 w 913"/>
                  <a:gd name="T89" fmla="*/ 255 h 414"/>
                  <a:gd name="T90" fmla="*/ 39 w 913"/>
                  <a:gd name="T91" fmla="*/ 30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3" h="414">
                    <a:moveTo>
                      <a:pt x="318" y="207"/>
                    </a:moveTo>
                    <a:lnTo>
                      <a:pt x="318" y="207"/>
                    </a:lnTo>
                    <a:cubicBezTo>
                      <a:pt x="318" y="191"/>
                      <a:pt x="321" y="175"/>
                      <a:pt x="326" y="160"/>
                    </a:cubicBezTo>
                    <a:lnTo>
                      <a:pt x="618" y="160"/>
                    </a:lnTo>
                    <a:cubicBezTo>
                      <a:pt x="622" y="175"/>
                      <a:pt x="625" y="191"/>
                      <a:pt x="625" y="207"/>
                    </a:cubicBezTo>
                    <a:cubicBezTo>
                      <a:pt x="625" y="224"/>
                      <a:pt x="622" y="240"/>
                      <a:pt x="617" y="255"/>
                    </a:cubicBezTo>
                    <a:lnTo>
                      <a:pt x="326" y="255"/>
                    </a:lnTo>
                    <a:cubicBezTo>
                      <a:pt x="321" y="240"/>
                      <a:pt x="318" y="224"/>
                      <a:pt x="318" y="207"/>
                    </a:cubicBezTo>
                    <a:close/>
                    <a:moveTo>
                      <a:pt x="472" y="54"/>
                    </a:moveTo>
                    <a:lnTo>
                      <a:pt x="472" y="54"/>
                    </a:lnTo>
                    <a:cubicBezTo>
                      <a:pt x="518" y="54"/>
                      <a:pt x="559" y="74"/>
                      <a:pt x="587" y="106"/>
                    </a:cubicBezTo>
                    <a:lnTo>
                      <a:pt x="356" y="106"/>
                    </a:lnTo>
                    <a:cubicBezTo>
                      <a:pt x="384" y="74"/>
                      <a:pt x="426" y="54"/>
                      <a:pt x="472" y="54"/>
                    </a:cubicBezTo>
                    <a:close/>
                    <a:moveTo>
                      <a:pt x="472" y="360"/>
                    </a:moveTo>
                    <a:lnTo>
                      <a:pt x="472" y="360"/>
                    </a:lnTo>
                    <a:cubicBezTo>
                      <a:pt x="426" y="360"/>
                      <a:pt x="385" y="340"/>
                      <a:pt x="357" y="309"/>
                    </a:cubicBezTo>
                    <a:lnTo>
                      <a:pt x="586" y="309"/>
                    </a:lnTo>
                    <a:cubicBezTo>
                      <a:pt x="558" y="340"/>
                      <a:pt x="517" y="360"/>
                      <a:pt x="472" y="360"/>
                    </a:cubicBezTo>
                    <a:close/>
                    <a:moveTo>
                      <a:pt x="39" y="309"/>
                    </a:moveTo>
                    <a:lnTo>
                      <a:pt x="39" y="309"/>
                    </a:lnTo>
                    <a:lnTo>
                      <a:pt x="292" y="309"/>
                    </a:lnTo>
                    <a:cubicBezTo>
                      <a:pt x="328" y="371"/>
                      <a:pt x="395" y="414"/>
                      <a:pt x="472" y="414"/>
                    </a:cubicBezTo>
                    <a:cubicBezTo>
                      <a:pt x="549" y="414"/>
                      <a:pt x="616" y="371"/>
                      <a:pt x="651" y="309"/>
                    </a:cubicBezTo>
                    <a:lnTo>
                      <a:pt x="819" y="309"/>
                    </a:lnTo>
                    <a:lnTo>
                      <a:pt x="820" y="365"/>
                    </a:lnTo>
                    <a:lnTo>
                      <a:pt x="913" y="283"/>
                    </a:lnTo>
                    <a:lnTo>
                      <a:pt x="817" y="199"/>
                    </a:lnTo>
                    <a:lnTo>
                      <a:pt x="818" y="255"/>
                    </a:lnTo>
                    <a:lnTo>
                      <a:pt x="672" y="255"/>
                    </a:lnTo>
                    <a:cubicBezTo>
                      <a:pt x="676" y="240"/>
                      <a:pt x="678" y="224"/>
                      <a:pt x="678" y="207"/>
                    </a:cubicBezTo>
                    <a:cubicBezTo>
                      <a:pt x="678" y="191"/>
                      <a:pt x="676" y="175"/>
                      <a:pt x="673" y="160"/>
                    </a:cubicBezTo>
                    <a:lnTo>
                      <a:pt x="883" y="160"/>
                    </a:lnTo>
                    <a:lnTo>
                      <a:pt x="883" y="106"/>
                    </a:lnTo>
                    <a:lnTo>
                      <a:pt x="652" y="106"/>
                    </a:lnTo>
                    <a:cubicBezTo>
                      <a:pt x="617" y="43"/>
                      <a:pt x="549" y="0"/>
                      <a:pt x="472" y="0"/>
                    </a:cubicBezTo>
                    <a:cubicBezTo>
                      <a:pt x="394" y="0"/>
                      <a:pt x="327" y="43"/>
                      <a:pt x="291" y="106"/>
                    </a:cubicBezTo>
                    <a:lnTo>
                      <a:pt x="94" y="106"/>
                    </a:lnTo>
                    <a:lnTo>
                      <a:pt x="95" y="50"/>
                    </a:lnTo>
                    <a:lnTo>
                      <a:pt x="0" y="135"/>
                    </a:lnTo>
                    <a:lnTo>
                      <a:pt x="93" y="217"/>
                    </a:lnTo>
                    <a:lnTo>
                      <a:pt x="94" y="160"/>
                    </a:lnTo>
                    <a:lnTo>
                      <a:pt x="271" y="160"/>
                    </a:lnTo>
                    <a:cubicBezTo>
                      <a:pt x="267" y="175"/>
                      <a:pt x="265" y="191"/>
                      <a:pt x="265" y="207"/>
                    </a:cubicBezTo>
                    <a:cubicBezTo>
                      <a:pt x="265" y="224"/>
                      <a:pt x="267" y="240"/>
                      <a:pt x="271" y="255"/>
                    </a:cubicBezTo>
                    <a:lnTo>
                      <a:pt x="39" y="255"/>
                    </a:lnTo>
                    <a:lnTo>
                      <a:pt x="39" y="309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605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1" lang="zh-CN" altLang="en-US" sz="2139">
                  <a:solidFill>
                    <a:srgbClr val="1D1D1A"/>
                  </a:solidFill>
                  <a:latin typeface="+mn-lt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3" name="组合 201"/>
            <p:cNvGrpSpPr>
              <a:grpSpLocks noChangeAspect="1"/>
            </p:cNvGrpSpPr>
            <p:nvPr/>
          </p:nvGrpSpPr>
          <p:grpSpPr>
            <a:xfrm>
              <a:off x="7226519" y="5125999"/>
              <a:ext cx="309377" cy="331596"/>
              <a:chOff x="7875588" y="733425"/>
              <a:chExt cx="536574" cy="625476"/>
            </a:xfrm>
            <a:solidFill>
              <a:schemeClr val="bg2"/>
            </a:solidFill>
          </p:grpSpPr>
          <p:sp>
            <p:nvSpPr>
              <p:cNvPr id="135" name="Freeform 85"/>
              <p:cNvSpPr>
                <a:spLocks/>
              </p:cNvSpPr>
              <p:nvPr/>
            </p:nvSpPr>
            <p:spPr bwMode="auto">
              <a:xfrm>
                <a:off x="8066088" y="900113"/>
                <a:ext cx="152400" cy="88900"/>
              </a:xfrm>
              <a:custGeom>
                <a:avLst/>
                <a:gdLst>
                  <a:gd name="T0" fmla="*/ 307 w 350"/>
                  <a:gd name="T1" fmla="*/ 74 h 203"/>
                  <a:gd name="T2" fmla="*/ 307 w 350"/>
                  <a:gd name="T3" fmla="*/ 74 h 203"/>
                  <a:gd name="T4" fmla="*/ 202 w 350"/>
                  <a:gd name="T5" fmla="*/ 131 h 203"/>
                  <a:gd name="T6" fmla="*/ 202 w 350"/>
                  <a:gd name="T7" fmla="*/ 54 h 203"/>
                  <a:gd name="T8" fmla="*/ 258 w 350"/>
                  <a:gd name="T9" fmla="*/ 54 h 203"/>
                  <a:gd name="T10" fmla="*/ 258 w 350"/>
                  <a:gd name="T11" fmla="*/ 0 h 203"/>
                  <a:gd name="T12" fmla="*/ 175 w 350"/>
                  <a:gd name="T13" fmla="*/ 0 h 203"/>
                  <a:gd name="T14" fmla="*/ 148 w 350"/>
                  <a:gd name="T15" fmla="*/ 27 h 203"/>
                  <a:gd name="T16" fmla="*/ 148 w 350"/>
                  <a:gd name="T17" fmla="*/ 131 h 203"/>
                  <a:gd name="T18" fmla="*/ 43 w 350"/>
                  <a:gd name="T19" fmla="*/ 74 h 203"/>
                  <a:gd name="T20" fmla="*/ 7 w 350"/>
                  <a:gd name="T21" fmla="*/ 84 h 203"/>
                  <a:gd name="T22" fmla="*/ 17 w 350"/>
                  <a:gd name="T23" fmla="*/ 120 h 203"/>
                  <a:gd name="T24" fmla="*/ 162 w 350"/>
                  <a:gd name="T25" fmla="*/ 199 h 203"/>
                  <a:gd name="T26" fmla="*/ 163 w 350"/>
                  <a:gd name="T27" fmla="*/ 200 h 203"/>
                  <a:gd name="T28" fmla="*/ 167 w 350"/>
                  <a:gd name="T29" fmla="*/ 201 h 203"/>
                  <a:gd name="T30" fmla="*/ 168 w 350"/>
                  <a:gd name="T31" fmla="*/ 202 h 203"/>
                  <a:gd name="T32" fmla="*/ 169 w 350"/>
                  <a:gd name="T33" fmla="*/ 202 h 203"/>
                  <a:gd name="T34" fmla="*/ 175 w 350"/>
                  <a:gd name="T35" fmla="*/ 203 h 203"/>
                  <a:gd name="T36" fmla="*/ 175 w 350"/>
                  <a:gd name="T37" fmla="*/ 203 h 203"/>
                  <a:gd name="T38" fmla="*/ 175 w 350"/>
                  <a:gd name="T39" fmla="*/ 203 h 203"/>
                  <a:gd name="T40" fmla="*/ 175 w 350"/>
                  <a:gd name="T41" fmla="*/ 203 h 203"/>
                  <a:gd name="T42" fmla="*/ 181 w 350"/>
                  <a:gd name="T43" fmla="*/ 202 h 203"/>
                  <a:gd name="T44" fmla="*/ 182 w 350"/>
                  <a:gd name="T45" fmla="*/ 202 h 203"/>
                  <a:gd name="T46" fmla="*/ 183 w 350"/>
                  <a:gd name="T47" fmla="*/ 201 h 203"/>
                  <a:gd name="T48" fmla="*/ 187 w 350"/>
                  <a:gd name="T49" fmla="*/ 200 h 203"/>
                  <a:gd name="T50" fmla="*/ 188 w 350"/>
                  <a:gd name="T51" fmla="*/ 199 h 203"/>
                  <a:gd name="T52" fmla="*/ 333 w 350"/>
                  <a:gd name="T53" fmla="*/ 120 h 203"/>
                  <a:gd name="T54" fmla="*/ 343 w 350"/>
                  <a:gd name="T55" fmla="*/ 84 h 203"/>
                  <a:gd name="T56" fmla="*/ 307 w 350"/>
                  <a:gd name="T57" fmla="*/ 7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0" h="203">
                    <a:moveTo>
                      <a:pt x="307" y="74"/>
                    </a:moveTo>
                    <a:lnTo>
                      <a:pt x="307" y="74"/>
                    </a:lnTo>
                    <a:lnTo>
                      <a:pt x="202" y="131"/>
                    </a:lnTo>
                    <a:lnTo>
                      <a:pt x="202" y="54"/>
                    </a:lnTo>
                    <a:lnTo>
                      <a:pt x="258" y="54"/>
                    </a:lnTo>
                    <a:lnTo>
                      <a:pt x="258" y="0"/>
                    </a:lnTo>
                    <a:lnTo>
                      <a:pt x="175" y="0"/>
                    </a:lnTo>
                    <a:cubicBezTo>
                      <a:pt x="160" y="0"/>
                      <a:pt x="148" y="12"/>
                      <a:pt x="148" y="27"/>
                    </a:cubicBezTo>
                    <a:lnTo>
                      <a:pt x="148" y="131"/>
                    </a:lnTo>
                    <a:lnTo>
                      <a:pt x="43" y="74"/>
                    </a:lnTo>
                    <a:cubicBezTo>
                      <a:pt x="30" y="66"/>
                      <a:pt x="14" y="71"/>
                      <a:pt x="7" y="84"/>
                    </a:cubicBezTo>
                    <a:cubicBezTo>
                      <a:pt x="0" y="97"/>
                      <a:pt x="4" y="113"/>
                      <a:pt x="17" y="120"/>
                    </a:cubicBezTo>
                    <a:lnTo>
                      <a:pt x="162" y="199"/>
                    </a:lnTo>
                    <a:cubicBezTo>
                      <a:pt x="162" y="200"/>
                      <a:pt x="163" y="200"/>
                      <a:pt x="163" y="200"/>
                    </a:cubicBezTo>
                    <a:cubicBezTo>
                      <a:pt x="164" y="200"/>
                      <a:pt x="166" y="201"/>
                      <a:pt x="167" y="201"/>
                    </a:cubicBezTo>
                    <a:cubicBezTo>
                      <a:pt x="167" y="201"/>
                      <a:pt x="168" y="202"/>
                      <a:pt x="168" y="202"/>
                    </a:cubicBezTo>
                    <a:cubicBezTo>
                      <a:pt x="168" y="202"/>
                      <a:pt x="169" y="202"/>
                      <a:pt x="169" y="202"/>
                    </a:cubicBezTo>
                    <a:cubicBezTo>
                      <a:pt x="171" y="202"/>
                      <a:pt x="173" y="203"/>
                      <a:pt x="175" y="203"/>
                    </a:cubicBezTo>
                    <a:cubicBezTo>
                      <a:pt x="175" y="203"/>
                      <a:pt x="175" y="203"/>
                      <a:pt x="175" y="203"/>
                    </a:cubicBezTo>
                    <a:lnTo>
                      <a:pt x="175" y="203"/>
                    </a:lnTo>
                    <a:lnTo>
                      <a:pt x="175" y="203"/>
                    </a:lnTo>
                    <a:cubicBezTo>
                      <a:pt x="177" y="203"/>
                      <a:pt x="179" y="202"/>
                      <a:pt x="181" y="202"/>
                    </a:cubicBezTo>
                    <a:cubicBezTo>
                      <a:pt x="181" y="202"/>
                      <a:pt x="181" y="202"/>
                      <a:pt x="182" y="202"/>
                    </a:cubicBezTo>
                    <a:cubicBezTo>
                      <a:pt x="182" y="202"/>
                      <a:pt x="182" y="201"/>
                      <a:pt x="183" y="201"/>
                    </a:cubicBezTo>
                    <a:cubicBezTo>
                      <a:pt x="184" y="201"/>
                      <a:pt x="186" y="200"/>
                      <a:pt x="187" y="200"/>
                    </a:cubicBezTo>
                    <a:cubicBezTo>
                      <a:pt x="187" y="200"/>
                      <a:pt x="187" y="200"/>
                      <a:pt x="188" y="199"/>
                    </a:cubicBezTo>
                    <a:lnTo>
                      <a:pt x="333" y="120"/>
                    </a:lnTo>
                    <a:cubicBezTo>
                      <a:pt x="345" y="113"/>
                      <a:pt x="350" y="97"/>
                      <a:pt x="343" y="84"/>
                    </a:cubicBezTo>
                    <a:cubicBezTo>
                      <a:pt x="336" y="71"/>
                      <a:pt x="320" y="66"/>
                      <a:pt x="307" y="7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08204">
                  <a:defRPr/>
                </a:pPr>
                <a:endParaRPr lang="zh-CN" altLang="en-US" sz="2139" kern="0">
                  <a:solidFill>
                    <a:srgbClr val="1D1D1A"/>
                  </a:solidFill>
                  <a:latin typeface="+mn-lt"/>
                </a:endParaRPr>
              </a:p>
            </p:txBody>
          </p:sp>
          <p:sp>
            <p:nvSpPr>
              <p:cNvPr id="136" name="Freeform 86"/>
              <p:cNvSpPr>
                <a:spLocks/>
              </p:cNvSpPr>
              <p:nvPr/>
            </p:nvSpPr>
            <p:spPr bwMode="auto">
              <a:xfrm>
                <a:off x="8066088" y="777875"/>
                <a:ext cx="150812" cy="87313"/>
              </a:xfrm>
              <a:custGeom>
                <a:avLst/>
                <a:gdLst>
                  <a:gd name="T0" fmla="*/ 30 w 351"/>
                  <a:gd name="T1" fmla="*/ 132 h 200"/>
                  <a:gd name="T2" fmla="*/ 30 w 351"/>
                  <a:gd name="T3" fmla="*/ 132 h 200"/>
                  <a:gd name="T4" fmla="*/ 43 w 351"/>
                  <a:gd name="T5" fmla="*/ 129 h 200"/>
                  <a:gd name="T6" fmla="*/ 149 w 351"/>
                  <a:gd name="T7" fmla="*/ 72 h 200"/>
                  <a:gd name="T8" fmla="*/ 149 w 351"/>
                  <a:gd name="T9" fmla="*/ 147 h 200"/>
                  <a:gd name="T10" fmla="*/ 92 w 351"/>
                  <a:gd name="T11" fmla="*/ 147 h 200"/>
                  <a:gd name="T12" fmla="*/ 92 w 351"/>
                  <a:gd name="T13" fmla="*/ 200 h 200"/>
                  <a:gd name="T14" fmla="*/ 175 w 351"/>
                  <a:gd name="T15" fmla="*/ 200 h 200"/>
                  <a:gd name="T16" fmla="*/ 202 w 351"/>
                  <a:gd name="T17" fmla="*/ 173 h 200"/>
                  <a:gd name="T18" fmla="*/ 202 w 351"/>
                  <a:gd name="T19" fmla="*/ 72 h 200"/>
                  <a:gd name="T20" fmla="*/ 307 w 351"/>
                  <a:gd name="T21" fmla="*/ 129 h 200"/>
                  <a:gd name="T22" fmla="*/ 320 w 351"/>
                  <a:gd name="T23" fmla="*/ 132 h 200"/>
                  <a:gd name="T24" fmla="*/ 343 w 351"/>
                  <a:gd name="T25" fmla="*/ 119 h 200"/>
                  <a:gd name="T26" fmla="*/ 333 w 351"/>
                  <a:gd name="T27" fmla="*/ 82 h 200"/>
                  <a:gd name="T28" fmla="*/ 188 w 351"/>
                  <a:gd name="T29" fmla="*/ 3 h 200"/>
                  <a:gd name="T30" fmla="*/ 188 w 351"/>
                  <a:gd name="T31" fmla="*/ 3 h 200"/>
                  <a:gd name="T32" fmla="*/ 186 w 351"/>
                  <a:gd name="T33" fmla="*/ 3 h 200"/>
                  <a:gd name="T34" fmla="*/ 184 w 351"/>
                  <a:gd name="T35" fmla="*/ 2 h 200"/>
                  <a:gd name="T36" fmla="*/ 183 w 351"/>
                  <a:gd name="T37" fmla="*/ 1 h 200"/>
                  <a:gd name="T38" fmla="*/ 182 w 351"/>
                  <a:gd name="T39" fmla="*/ 1 h 200"/>
                  <a:gd name="T40" fmla="*/ 179 w 351"/>
                  <a:gd name="T41" fmla="*/ 0 h 200"/>
                  <a:gd name="T42" fmla="*/ 178 w 351"/>
                  <a:gd name="T43" fmla="*/ 0 h 200"/>
                  <a:gd name="T44" fmla="*/ 176 w 351"/>
                  <a:gd name="T45" fmla="*/ 0 h 200"/>
                  <a:gd name="T46" fmla="*/ 175 w 351"/>
                  <a:gd name="T47" fmla="*/ 0 h 200"/>
                  <a:gd name="T48" fmla="*/ 174 w 351"/>
                  <a:gd name="T49" fmla="*/ 0 h 200"/>
                  <a:gd name="T50" fmla="*/ 173 w 351"/>
                  <a:gd name="T51" fmla="*/ 0 h 200"/>
                  <a:gd name="T52" fmla="*/ 171 w 351"/>
                  <a:gd name="T53" fmla="*/ 0 h 200"/>
                  <a:gd name="T54" fmla="*/ 169 w 351"/>
                  <a:gd name="T55" fmla="*/ 1 h 200"/>
                  <a:gd name="T56" fmla="*/ 168 w 351"/>
                  <a:gd name="T57" fmla="*/ 1 h 200"/>
                  <a:gd name="T58" fmla="*/ 166 w 351"/>
                  <a:gd name="T59" fmla="*/ 2 h 200"/>
                  <a:gd name="T60" fmla="*/ 164 w 351"/>
                  <a:gd name="T61" fmla="*/ 3 h 200"/>
                  <a:gd name="T62" fmla="*/ 163 w 351"/>
                  <a:gd name="T63" fmla="*/ 3 h 200"/>
                  <a:gd name="T64" fmla="*/ 162 w 351"/>
                  <a:gd name="T65" fmla="*/ 3 h 200"/>
                  <a:gd name="T66" fmla="*/ 17 w 351"/>
                  <a:gd name="T67" fmla="*/ 82 h 200"/>
                  <a:gd name="T68" fmla="*/ 7 w 351"/>
                  <a:gd name="T69" fmla="*/ 119 h 200"/>
                  <a:gd name="T70" fmla="*/ 30 w 351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1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5" y="132"/>
                      <a:pt x="39" y="131"/>
                      <a:pt x="43" y="129"/>
                    </a:cubicBezTo>
                    <a:lnTo>
                      <a:pt x="149" y="72"/>
                    </a:lnTo>
                    <a:lnTo>
                      <a:pt x="149" y="147"/>
                    </a:lnTo>
                    <a:lnTo>
                      <a:pt x="92" y="147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2"/>
                    </a:lnTo>
                    <a:lnTo>
                      <a:pt x="307" y="129"/>
                    </a:lnTo>
                    <a:cubicBezTo>
                      <a:pt x="311" y="131"/>
                      <a:pt x="316" y="132"/>
                      <a:pt x="320" y="132"/>
                    </a:cubicBezTo>
                    <a:cubicBezTo>
                      <a:pt x="329" y="132"/>
                      <a:pt x="339" y="127"/>
                      <a:pt x="343" y="119"/>
                    </a:cubicBezTo>
                    <a:cubicBezTo>
                      <a:pt x="351" y="106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8" y="3"/>
                    </a:cubicBezTo>
                    <a:cubicBezTo>
                      <a:pt x="187" y="3"/>
                      <a:pt x="187" y="3"/>
                      <a:pt x="186" y="3"/>
                    </a:cubicBezTo>
                    <a:cubicBezTo>
                      <a:pt x="186" y="2"/>
                      <a:pt x="185" y="2"/>
                      <a:pt x="184" y="2"/>
                    </a:cubicBezTo>
                    <a:cubicBezTo>
                      <a:pt x="184" y="2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2" y="1"/>
                    </a:cubicBezTo>
                    <a:cubicBezTo>
                      <a:pt x="181" y="1"/>
                      <a:pt x="180" y="1"/>
                      <a:pt x="179" y="0"/>
                    </a:cubicBezTo>
                    <a:cubicBezTo>
                      <a:pt x="179" y="0"/>
                      <a:pt x="178" y="0"/>
                      <a:pt x="178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6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4" y="0"/>
                      <a:pt x="173" y="0"/>
                      <a:pt x="173" y="0"/>
                    </a:cubicBezTo>
                    <a:cubicBezTo>
                      <a:pt x="172" y="0"/>
                      <a:pt x="172" y="0"/>
                      <a:pt x="171" y="0"/>
                    </a:cubicBezTo>
                    <a:cubicBezTo>
                      <a:pt x="170" y="1"/>
                      <a:pt x="170" y="1"/>
                      <a:pt x="169" y="1"/>
                    </a:cubicBezTo>
                    <a:cubicBezTo>
                      <a:pt x="168" y="1"/>
                      <a:pt x="168" y="1"/>
                      <a:pt x="168" y="1"/>
                    </a:cubicBezTo>
                    <a:cubicBezTo>
                      <a:pt x="167" y="1"/>
                      <a:pt x="167" y="2"/>
                      <a:pt x="166" y="2"/>
                    </a:cubicBezTo>
                    <a:cubicBezTo>
                      <a:pt x="165" y="2"/>
                      <a:pt x="165" y="2"/>
                      <a:pt x="164" y="3"/>
                    </a:cubicBezTo>
                    <a:cubicBezTo>
                      <a:pt x="163" y="3"/>
                      <a:pt x="163" y="3"/>
                      <a:pt x="163" y="3"/>
                    </a:cubicBezTo>
                    <a:cubicBezTo>
                      <a:pt x="163" y="3"/>
                      <a:pt x="163" y="3"/>
                      <a:pt x="162" y="3"/>
                    </a:cubicBezTo>
                    <a:lnTo>
                      <a:pt x="17" y="82"/>
                    </a:lnTo>
                    <a:cubicBezTo>
                      <a:pt x="5" y="89"/>
                      <a:pt x="0" y="106"/>
                      <a:pt x="7" y="119"/>
                    </a:cubicBezTo>
                    <a:cubicBezTo>
                      <a:pt x="12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08204">
                  <a:defRPr/>
                </a:pPr>
                <a:endParaRPr lang="zh-CN" altLang="en-US" sz="2139" kern="0">
                  <a:solidFill>
                    <a:srgbClr val="1D1D1A"/>
                  </a:solidFill>
                  <a:latin typeface="+mn-lt"/>
                </a:endParaRPr>
              </a:p>
            </p:txBody>
          </p:sp>
          <p:sp>
            <p:nvSpPr>
              <p:cNvPr id="137" name="Freeform 87"/>
              <p:cNvSpPr>
                <a:spLocks/>
              </p:cNvSpPr>
              <p:nvPr/>
            </p:nvSpPr>
            <p:spPr bwMode="auto">
              <a:xfrm>
                <a:off x="7961313" y="835025"/>
                <a:ext cx="139700" cy="93663"/>
              </a:xfrm>
              <a:custGeom>
                <a:avLst/>
                <a:gdLst>
                  <a:gd name="T0" fmla="*/ 0 w 324"/>
                  <a:gd name="T1" fmla="*/ 111 h 216"/>
                  <a:gd name="T2" fmla="*/ 0 w 324"/>
                  <a:gd name="T3" fmla="*/ 111 h 216"/>
                  <a:gd name="T4" fmla="*/ 0 w 324"/>
                  <a:gd name="T5" fmla="*/ 112 h 216"/>
                  <a:gd name="T6" fmla="*/ 0 w 324"/>
                  <a:gd name="T7" fmla="*/ 114 h 216"/>
                  <a:gd name="T8" fmla="*/ 1 w 324"/>
                  <a:gd name="T9" fmla="*/ 116 h 216"/>
                  <a:gd name="T10" fmla="*/ 1 w 324"/>
                  <a:gd name="T11" fmla="*/ 117 h 216"/>
                  <a:gd name="T12" fmla="*/ 2 w 324"/>
                  <a:gd name="T13" fmla="*/ 119 h 216"/>
                  <a:gd name="T14" fmla="*/ 3 w 324"/>
                  <a:gd name="T15" fmla="*/ 121 h 216"/>
                  <a:gd name="T16" fmla="*/ 3 w 324"/>
                  <a:gd name="T17" fmla="*/ 122 h 216"/>
                  <a:gd name="T18" fmla="*/ 3 w 324"/>
                  <a:gd name="T19" fmla="*/ 123 h 216"/>
                  <a:gd name="T20" fmla="*/ 4 w 324"/>
                  <a:gd name="T21" fmla="*/ 123 h 216"/>
                  <a:gd name="T22" fmla="*/ 5 w 324"/>
                  <a:gd name="T23" fmla="*/ 125 h 216"/>
                  <a:gd name="T24" fmla="*/ 7 w 324"/>
                  <a:gd name="T25" fmla="*/ 127 h 216"/>
                  <a:gd name="T26" fmla="*/ 7 w 324"/>
                  <a:gd name="T27" fmla="*/ 128 h 216"/>
                  <a:gd name="T28" fmla="*/ 8 w 324"/>
                  <a:gd name="T29" fmla="*/ 129 h 216"/>
                  <a:gd name="T30" fmla="*/ 9 w 324"/>
                  <a:gd name="T31" fmla="*/ 129 h 216"/>
                  <a:gd name="T32" fmla="*/ 10 w 324"/>
                  <a:gd name="T33" fmla="*/ 131 h 216"/>
                  <a:gd name="T34" fmla="*/ 13 w 324"/>
                  <a:gd name="T35" fmla="*/ 132 h 216"/>
                  <a:gd name="T36" fmla="*/ 13 w 324"/>
                  <a:gd name="T37" fmla="*/ 133 h 216"/>
                  <a:gd name="T38" fmla="*/ 14 w 324"/>
                  <a:gd name="T39" fmla="*/ 133 h 216"/>
                  <a:gd name="T40" fmla="*/ 157 w 324"/>
                  <a:gd name="T41" fmla="*/ 213 h 216"/>
                  <a:gd name="T42" fmla="*/ 170 w 324"/>
                  <a:gd name="T43" fmla="*/ 216 h 216"/>
                  <a:gd name="T44" fmla="*/ 193 w 324"/>
                  <a:gd name="T45" fmla="*/ 203 h 216"/>
                  <a:gd name="T46" fmla="*/ 183 w 324"/>
                  <a:gd name="T47" fmla="*/ 166 h 216"/>
                  <a:gd name="T48" fmla="*/ 129 w 324"/>
                  <a:gd name="T49" fmla="*/ 136 h 216"/>
                  <a:gd name="T50" fmla="*/ 271 w 324"/>
                  <a:gd name="T51" fmla="*/ 136 h 216"/>
                  <a:gd name="T52" fmla="*/ 271 w 324"/>
                  <a:gd name="T53" fmla="*/ 176 h 216"/>
                  <a:gd name="T54" fmla="*/ 324 w 324"/>
                  <a:gd name="T55" fmla="*/ 176 h 216"/>
                  <a:gd name="T56" fmla="*/ 324 w 324"/>
                  <a:gd name="T57" fmla="*/ 110 h 216"/>
                  <a:gd name="T58" fmla="*/ 297 w 324"/>
                  <a:gd name="T59" fmla="*/ 83 h 216"/>
                  <a:gd name="T60" fmla="*/ 129 w 324"/>
                  <a:gd name="T61" fmla="*/ 83 h 216"/>
                  <a:gd name="T62" fmla="*/ 183 w 324"/>
                  <a:gd name="T63" fmla="*/ 53 h 216"/>
                  <a:gd name="T64" fmla="*/ 193 w 324"/>
                  <a:gd name="T65" fmla="*/ 17 h 216"/>
                  <a:gd name="T66" fmla="*/ 157 w 324"/>
                  <a:gd name="T67" fmla="*/ 7 h 216"/>
                  <a:gd name="T68" fmla="*/ 14 w 324"/>
                  <a:gd name="T69" fmla="*/ 87 h 216"/>
                  <a:gd name="T70" fmla="*/ 13 w 324"/>
                  <a:gd name="T71" fmla="*/ 87 h 216"/>
                  <a:gd name="T72" fmla="*/ 11 w 324"/>
                  <a:gd name="T73" fmla="*/ 88 h 216"/>
                  <a:gd name="T74" fmla="*/ 10 w 324"/>
                  <a:gd name="T75" fmla="*/ 89 h 216"/>
                  <a:gd name="T76" fmla="*/ 9 w 324"/>
                  <a:gd name="T77" fmla="*/ 90 h 216"/>
                  <a:gd name="T78" fmla="*/ 7 w 324"/>
                  <a:gd name="T79" fmla="*/ 92 h 216"/>
                  <a:gd name="T80" fmla="*/ 6 w 324"/>
                  <a:gd name="T81" fmla="*/ 93 h 216"/>
                  <a:gd name="T82" fmla="*/ 5 w 324"/>
                  <a:gd name="T83" fmla="*/ 94 h 216"/>
                  <a:gd name="T84" fmla="*/ 4 w 324"/>
                  <a:gd name="T85" fmla="*/ 96 h 216"/>
                  <a:gd name="T86" fmla="*/ 3 w 324"/>
                  <a:gd name="T87" fmla="*/ 97 h 216"/>
                  <a:gd name="T88" fmla="*/ 3 w 324"/>
                  <a:gd name="T89" fmla="*/ 97 h 216"/>
                  <a:gd name="T90" fmla="*/ 3 w 324"/>
                  <a:gd name="T91" fmla="*/ 99 h 216"/>
                  <a:gd name="T92" fmla="*/ 2 w 324"/>
                  <a:gd name="T93" fmla="*/ 101 h 216"/>
                  <a:gd name="T94" fmla="*/ 1 w 324"/>
                  <a:gd name="T95" fmla="*/ 102 h 216"/>
                  <a:gd name="T96" fmla="*/ 1 w 324"/>
                  <a:gd name="T97" fmla="*/ 103 h 216"/>
                  <a:gd name="T98" fmla="*/ 0 w 324"/>
                  <a:gd name="T99" fmla="*/ 106 h 216"/>
                  <a:gd name="T100" fmla="*/ 0 w 324"/>
                  <a:gd name="T101" fmla="*/ 107 h 216"/>
                  <a:gd name="T102" fmla="*/ 0 w 324"/>
                  <a:gd name="T103" fmla="*/ 109 h 216"/>
                  <a:gd name="T104" fmla="*/ 0 w 324"/>
                  <a:gd name="T105" fmla="*/ 110 h 216"/>
                  <a:gd name="T106" fmla="*/ 0 w 324"/>
                  <a:gd name="T107" fmla="*/ 11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6">
                    <a:moveTo>
                      <a:pt x="0" y="111"/>
                    </a:moveTo>
                    <a:lnTo>
                      <a:pt x="0" y="111"/>
                    </a:lnTo>
                    <a:cubicBezTo>
                      <a:pt x="0" y="111"/>
                      <a:pt x="0" y="112"/>
                      <a:pt x="0" y="112"/>
                    </a:cubicBezTo>
                    <a:cubicBezTo>
                      <a:pt x="0" y="113"/>
                      <a:pt x="0" y="113"/>
                      <a:pt x="0" y="114"/>
                    </a:cubicBezTo>
                    <a:cubicBezTo>
                      <a:pt x="0" y="115"/>
                      <a:pt x="1" y="115"/>
                      <a:pt x="1" y="116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8"/>
                      <a:pt x="1" y="118"/>
                      <a:pt x="2" y="119"/>
                    </a:cubicBezTo>
                    <a:cubicBezTo>
                      <a:pt x="2" y="120"/>
                      <a:pt x="2" y="120"/>
                      <a:pt x="3" y="121"/>
                    </a:cubicBezTo>
                    <a:cubicBezTo>
                      <a:pt x="3" y="121"/>
                      <a:pt x="3" y="122"/>
                      <a:pt x="3" y="122"/>
                    </a:cubicBezTo>
                    <a:cubicBezTo>
                      <a:pt x="3" y="122"/>
                      <a:pt x="3" y="123"/>
                      <a:pt x="3" y="123"/>
                    </a:cubicBezTo>
                    <a:cubicBezTo>
                      <a:pt x="3" y="123"/>
                      <a:pt x="4" y="123"/>
                      <a:pt x="4" y="123"/>
                    </a:cubicBezTo>
                    <a:cubicBezTo>
                      <a:pt x="4" y="124"/>
                      <a:pt x="5" y="125"/>
                      <a:pt x="5" y="125"/>
                    </a:cubicBezTo>
                    <a:cubicBezTo>
                      <a:pt x="6" y="126"/>
                      <a:pt x="6" y="127"/>
                      <a:pt x="7" y="127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8" y="128"/>
                      <a:pt x="8" y="129"/>
                      <a:pt x="8" y="129"/>
                    </a:cubicBezTo>
                    <a:cubicBezTo>
                      <a:pt x="8" y="129"/>
                      <a:pt x="8" y="129"/>
                      <a:pt x="9" y="129"/>
                    </a:cubicBezTo>
                    <a:cubicBezTo>
                      <a:pt x="9" y="130"/>
                      <a:pt x="10" y="130"/>
                      <a:pt x="10" y="131"/>
                    </a:cubicBezTo>
                    <a:cubicBezTo>
                      <a:pt x="11" y="131"/>
                      <a:pt x="12" y="132"/>
                      <a:pt x="13" y="132"/>
                    </a:cubicBezTo>
                    <a:cubicBezTo>
                      <a:pt x="13" y="133"/>
                      <a:pt x="13" y="133"/>
                      <a:pt x="13" y="133"/>
                    </a:cubicBezTo>
                    <a:cubicBezTo>
                      <a:pt x="14" y="133"/>
                      <a:pt x="14" y="133"/>
                      <a:pt x="14" y="133"/>
                    </a:cubicBezTo>
                    <a:lnTo>
                      <a:pt x="157" y="213"/>
                    </a:lnTo>
                    <a:cubicBezTo>
                      <a:pt x="161" y="215"/>
                      <a:pt x="166" y="216"/>
                      <a:pt x="170" y="216"/>
                    </a:cubicBezTo>
                    <a:cubicBezTo>
                      <a:pt x="179" y="216"/>
                      <a:pt x="189" y="211"/>
                      <a:pt x="193" y="203"/>
                    </a:cubicBezTo>
                    <a:cubicBezTo>
                      <a:pt x="201" y="190"/>
                      <a:pt x="196" y="173"/>
                      <a:pt x="183" y="166"/>
                    </a:cubicBezTo>
                    <a:lnTo>
                      <a:pt x="129" y="136"/>
                    </a:lnTo>
                    <a:lnTo>
                      <a:pt x="271" y="136"/>
                    </a:lnTo>
                    <a:lnTo>
                      <a:pt x="271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5"/>
                      <a:pt x="312" y="83"/>
                      <a:pt x="297" y="83"/>
                    </a:cubicBezTo>
                    <a:lnTo>
                      <a:pt x="129" y="83"/>
                    </a:lnTo>
                    <a:lnTo>
                      <a:pt x="183" y="53"/>
                    </a:lnTo>
                    <a:cubicBezTo>
                      <a:pt x="196" y="46"/>
                      <a:pt x="201" y="30"/>
                      <a:pt x="193" y="17"/>
                    </a:cubicBezTo>
                    <a:cubicBezTo>
                      <a:pt x="186" y="4"/>
                      <a:pt x="170" y="0"/>
                      <a:pt x="157" y="7"/>
                    </a:cubicBezTo>
                    <a:lnTo>
                      <a:pt x="14" y="87"/>
                    </a:lnTo>
                    <a:cubicBezTo>
                      <a:pt x="13" y="87"/>
                      <a:pt x="13" y="87"/>
                      <a:pt x="13" y="87"/>
                    </a:cubicBezTo>
                    <a:cubicBezTo>
                      <a:pt x="12" y="88"/>
                      <a:pt x="12" y="88"/>
                      <a:pt x="11" y="88"/>
                    </a:cubicBezTo>
                    <a:cubicBezTo>
                      <a:pt x="11" y="89"/>
                      <a:pt x="10" y="89"/>
                      <a:pt x="10" y="89"/>
                    </a:cubicBezTo>
                    <a:cubicBezTo>
                      <a:pt x="9" y="90"/>
                      <a:pt x="9" y="90"/>
                      <a:pt x="9" y="90"/>
                    </a:cubicBezTo>
                    <a:cubicBezTo>
                      <a:pt x="8" y="91"/>
                      <a:pt x="8" y="91"/>
                      <a:pt x="7" y="92"/>
                    </a:cubicBezTo>
                    <a:cubicBezTo>
                      <a:pt x="7" y="92"/>
                      <a:pt x="6" y="93"/>
                      <a:pt x="6" y="93"/>
                    </a:cubicBezTo>
                    <a:cubicBezTo>
                      <a:pt x="6" y="93"/>
                      <a:pt x="5" y="94"/>
                      <a:pt x="5" y="94"/>
                    </a:cubicBezTo>
                    <a:cubicBezTo>
                      <a:pt x="5" y="95"/>
                      <a:pt x="4" y="95"/>
                      <a:pt x="4" y="96"/>
                    </a:cubicBezTo>
                    <a:cubicBezTo>
                      <a:pt x="4" y="96"/>
                      <a:pt x="3" y="97"/>
                      <a:pt x="3" y="97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9"/>
                    </a:cubicBezTo>
                    <a:cubicBezTo>
                      <a:pt x="2" y="99"/>
                      <a:pt x="2" y="100"/>
                      <a:pt x="2" y="101"/>
                    </a:cubicBezTo>
                    <a:cubicBezTo>
                      <a:pt x="1" y="101"/>
                      <a:pt x="1" y="102"/>
                      <a:pt x="1" y="102"/>
                    </a:cubicBezTo>
                    <a:cubicBezTo>
                      <a:pt x="1" y="103"/>
                      <a:pt x="1" y="103"/>
                      <a:pt x="1" y="103"/>
                    </a:cubicBezTo>
                    <a:cubicBezTo>
                      <a:pt x="1" y="104"/>
                      <a:pt x="0" y="105"/>
                      <a:pt x="0" y="106"/>
                    </a:cubicBezTo>
                    <a:cubicBezTo>
                      <a:pt x="0" y="106"/>
                      <a:pt x="0" y="107"/>
                      <a:pt x="0" y="107"/>
                    </a:cubicBezTo>
                    <a:cubicBezTo>
                      <a:pt x="0" y="108"/>
                      <a:pt x="0" y="108"/>
                      <a:pt x="0" y="109"/>
                    </a:cubicBezTo>
                    <a:cubicBezTo>
                      <a:pt x="0" y="109"/>
                      <a:pt x="0" y="109"/>
                      <a:pt x="0" y="110"/>
                    </a:cubicBezTo>
                    <a:cubicBezTo>
                      <a:pt x="0" y="110"/>
                      <a:pt x="0" y="111"/>
                      <a:pt x="0" y="11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08204">
                  <a:defRPr/>
                </a:pPr>
                <a:endParaRPr lang="zh-CN" altLang="en-US" sz="2139" kern="0">
                  <a:solidFill>
                    <a:srgbClr val="1D1D1A"/>
                  </a:solidFill>
                  <a:latin typeface="+mn-lt"/>
                </a:endParaRPr>
              </a:p>
            </p:txBody>
          </p:sp>
          <p:sp>
            <p:nvSpPr>
              <p:cNvPr id="138" name="Freeform 88"/>
              <p:cNvSpPr>
                <a:spLocks/>
              </p:cNvSpPr>
              <p:nvPr/>
            </p:nvSpPr>
            <p:spPr bwMode="auto">
              <a:xfrm>
                <a:off x="8181975" y="835025"/>
                <a:ext cx="141287" cy="93663"/>
              </a:xfrm>
              <a:custGeom>
                <a:avLst/>
                <a:gdLst>
                  <a:gd name="T0" fmla="*/ 141 w 324"/>
                  <a:gd name="T1" fmla="*/ 53 h 216"/>
                  <a:gd name="T2" fmla="*/ 141 w 324"/>
                  <a:gd name="T3" fmla="*/ 53 h 216"/>
                  <a:gd name="T4" fmla="*/ 195 w 324"/>
                  <a:gd name="T5" fmla="*/ 83 h 216"/>
                  <a:gd name="T6" fmla="*/ 54 w 324"/>
                  <a:gd name="T7" fmla="*/ 83 h 216"/>
                  <a:gd name="T8" fmla="*/ 54 w 324"/>
                  <a:gd name="T9" fmla="*/ 43 h 216"/>
                  <a:gd name="T10" fmla="*/ 0 w 324"/>
                  <a:gd name="T11" fmla="*/ 43 h 216"/>
                  <a:gd name="T12" fmla="*/ 0 w 324"/>
                  <a:gd name="T13" fmla="*/ 110 h 216"/>
                  <a:gd name="T14" fmla="*/ 27 w 324"/>
                  <a:gd name="T15" fmla="*/ 137 h 216"/>
                  <a:gd name="T16" fmla="*/ 195 w 324"/>
                  <a:gd name="T17" fmla="*/ 137 h 216"/>
                  <a:gd name="T18" fmla="*/ 141 w 324"/>
                  <a:gd name="T19" fmla="*/ 166 h 216"/>
                  <a:gd name="T20" fmla="*/ 131 w 324"/>
                  <a:gd name="T21" fmla="*/ 203 h 216"/>
                  <a:gd name="T22" fmla="*/ 154 w 324"/>
                  <a:gd name="T23" fmla="*/ 216 h 216"/>
                  <a:gd name="T24" fmla="*/ 167 w 324"/>
                  <a:gd name="T25" fmla="*/ 213 h 216"/>
                  <a:gd name="T26" fmla="*/ 310 w 324"/>
                  <a:gd name="T27" fmla="*/ 133 h 216"/>
                  <a:gd name="T28" fmla="*/ 311 w 324"/>
                  <a:gd name="T29" fmla="*/ 133 h 216"/>
                  <a:gd name="T30" fmla="*/ 311 w 324"/>
                  <a:gd name="T31" fmla="*/ 133 h 216"/>
                  <a:gd name="T32" fmla="*/ 314 w 324"/>
                  <a:gd name="T33" fmla="*/ 131 h 216"/>
                  <a:gd name="T34" fmla="*/ 316 w 324"/>
                  <a:gd name="T35" fmla="*/ 129 h 216"/>
                  <a:gd name="T36" fmla="*/ 316 w 324"/>
                  <a:gd name="T37" fmla="*/ 129 h 216"/>
                  <a:gd name="T38" fmla="*/ 317 w 324"/>
                  <a:gd name="T39" fmla="*/ 128 h 216"/>
                  <a:gd name="T40" fmla="*/ 317 w 324"/>
                  <a:gd name="T41" fmla="*/ 128 h 216"/>
                  <a:gd name="T42" fmla="*/ 319 w 324"/>
                  <a:gd name="T43" fmla="*/ 125 h 216"/>
                  <a:gd name="T44" fmla="*/ 320 w 324"/>
                  <a:gd name="T45" fmla="*/ 124 h 216"/>
                  <a:gd name="T46" fmla="*/ 321 w 324"/>
                  <a:gd name="T47" fmla="*/ 123 h 216"/>
                  <a:gd name="T48" fmla="*/ 321 w 324"/>
                  <a:gd name="T49" fmla="*/ 122 h 216"/>
                  <a:gd name="T50" fmla="*/ 322 w 324"/>
                  <a:gd name="T51" fmla="*/ 121 h 216"/>
                  <a:gd name="T52" fmla="*/ 322 w 324"/>
                  <a:gd name="T53" fmla="*/ 119 h 216"/>
                  <a:gd name="T54" fmla="*/ 323 w 324"/>
                  <a:gd name="T55" fmla="*/ 118 h 216"/>
                  <a:gd name="T56" fmla="*/ 323 w 324"/>
                  <a:gd name="T57" fmla="*/ 116 h 216"/>
                  <a:gd name="T58" fmla="*/ 324 w 324"/>
                  <a:gd name="T59" fmla="*/ 114 h 216"/>
                  <a:gd name="T60" fmla="*/ 324 w 324"/>
                  <a:gd name="T61" fmla="*/ 112 h 216"/>
                  <a:gd name="T62" fmla="*/ 324 w 324"/>
                  <a:gd name="T63" fmla="*/ 111 h 216"/>
                  <a:gd name="T64" fmla="*/ 324 w 324"/>
                  <a:gd name="T65" fmla="*/ 110 h 216"/>
                  <a:gd name="T66" fmla="*/ 324 w 324"/>
                  <a:gd name="T67" fmla="*/ 109 h 216"/>
                  <a:gd name="T68" fmla="*/ 324 w 324"/>
                  <a:gd name="T69" fmla="*/ 107 h 216"/>
                  <a:gd name="T70" fmla="*/ 324 w 324"/>
                  <a:gd name="T71" fmla="*/ 106 h 216"/>
                  <a:gd name="T72" fmla="*/ 323 w 324"/>
                  <a:gd name="T73" fmla="*/ 104 h 216"/>
                  <a:gd name="T74" fmla="*/ 323 w 324"/>
                  <a:gd name="T75" fmla="*/ 102 h 216"/>
                  <a:gd name="T76" fmla="*/ 322 w 324"/>
                  <a:gd name="T77" fmla="*/ 101 h 216"/>
                  <a:gd name="T78" fmla="*/ 322 w 324"/>
                  <a:gd name="T79" fmla="*/ 99 h 216"/>
                  <a:gd name="T80" fmla="*/ 321 w 324"/>
                  <a:gd name="T81" fmla="*/ 97 h 216"/>
                  <a:gd name="T82" fmla="*/ 321 w 324"/>
                  <a:gd name="T83" fmla="*/ 97 h 216"/>
                  <a:gd name="T84" fmla="*/ 320 w 324"/>
                  <a:gd name="T85" fmla="*/ 96 h 216"/>
                  <a:gd name="T86" fmla="*/ 319 w 324"/>
                  <a:gd name="T87" fmla="*/ 94 h 216"/>
                  <a:gd name="T88" fmla="*/ 318 w 324"/>
                  <a:gd name="T89" fmla="*/ 93 h 216"/>
                  <a:gd name="T90" fmla="*/ 317 w 324"/>
                  <a:gd name="T91" fmla="*/ 92 h 216"/>
                  <a:gd name="T92" fmla="*/ 316 w 324"/>
                  <a:gd name="T93" fmla="*/ 90 h 216"/>
                  <a:gd name="T94" fmla="*/ 314 w 324"/>
                  <a:gd name="T95" fmla="*/ 89 h 216"/>
                  <a:gd name="T96" fmla="*/ 313 w 324"/>
                  <a:gd name="T97" fmla="*/ 88 h 216"/>
                  <a:gd name="T98" fmla="*/ 311 w 324"/>
                  <a:gd name="T99" fmla="*/ 87 h 216"/>
                  <a:gd name="T100" fmla="*/ 310 w 324"/>
                  <a:gd name="T101" fmla="*/ 87 h 216"/>
                  <a:gd name="T102" fmla="*/ 167 w 324"/>
                  <a:gd name="T103" fmla="*/ 7 h 216"/>
                  <a:gd name="T104" fmla="*/ 131 w 324"/>
                  <a:gd name="T105" fmla="*/ 17 h 216"/>
                  <a:gd name="T106" fmla="*/ 141 w 324"/>
                  <a:gd name="T107" fmla="*/ 53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6">
                    <a:moveTo>
                      <a:pt x="141" y="53"/>
                    </a:moveTo>
                    <a:lnTo>
                      <a:pt x="141" y="53"/>
                    </a:lnTo>
                    <a:lnTo>
                      <a:pt x="195" y="83"/>
                    </a:lnTo>
                    <a:lnTo>
                      <a:pt x="54" y="83"/>
                    </a:lnTo>
                    <a:lnTo>
                      <a:pt x="54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5" y="137"/>
                    </a:lnTo>
                    <a:lnTo>
                      <a:pt x="141" y="166"/>
                    </a:lnTo>
                    <a:cubicBezTo>
                      <a:pt x="128" y="174"/>
                      <a:pt x="124" y="190"/>
                      <a:pt x="131" y="203"/>
                    </a:cubicBezTo>
                    <a:cubicBezTo>
                      <a:pt x="136" y="211"/>
                      <a:pt x="145" y="216"/>
                      <a:pt x="154" y="216"/>
                    </a:cubicBezTo>
                    <a:cubicBezTo>
                      <a:pt x="158" y="216"/>
                      <a:pt x="163" y="215"/>
                      <a:pt x="167" y="213"/>
                    </a:cubicBezTo>
                    <a:lnTo>
                      <a:pt x="310" y="133"/>
                    </a:ln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2"/>
                      <a:pt x="313" y="132"/>
                      <a:pt x="314" y="131"/>
                    </a:cubicBezTo>
                    <a:cubicBezTo>
                      <a:pt x="314" y="130"/>
                      <a:pt x="315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6" y="129"/>
                      <a:pt x="317" y="129"/>
                      <a:pt x="317" y="128"/>
                    </a:cubicBezTo>
                    <a:cubicBezTo>
                      <a:pt x="317" y="128"/>
                      <a:pt x="317" y="128"/>
                      <a:pt x="317" y="128"/>
                    </a:cubicBezTo>
                    <a:cubicBezTo>
                      <a:pt x="318" y="127"/>
                      <a:pt x="319" y="126"/>
                      <a:pt x="319" y="125"/>
                    </a:cubicBezTo>
                    <a:cubicBezTo>
                      <a:pt x="320" y="125"/>
                      <a:pt x="320" y="124"/>
                      <a:pt x="320" y="124"/>
                    </a:cubicBezTo>
                    <a:cubicBezTo>
                      <a:pt x="320" y="123"/>
                      <a:pt x="321" y="123"/>
                      <a:pt x="321" y="123"/>
                    </a:cubicBezTo>
                    <a:cubicBezTo>
                      <a:pt x="321" y="123"/>
                      <a:pt x="321" y="123"/>
                      <a:pt x="321" y="122"/>
                    </a:cubicBezTo>
                    <a:cubicBezTo>
                      <a:pt x="321" y="122"/>
                      <a:pt x="321" y="122"/>
                      <a:pt x="322" y="121"/>
                    </a:cubicBezTo>
                    <a:cubicBezTo>
                      <a:pt x="322" y="120"/>
                      <a:pt x="322" y="120"/>
                      <a:pt x="322" y="119"/>
                    </a:cubicBezTo>
                    <a:cubicBezTo>
                      <a:pt x="323" y="119"/>
                      <a:pt x="323" y="118"/>
                      <a:pt x="323" y="118"/>
                    </a:cubicBezTo>
                    <a:cubicBezTo>
                      <a:pt x="323" y="117"/>
                      <a:pt x="323" y="117"/>
                      <a:pt x="323" y="116"/>
                    </a:cubicBezTo>
                    <a:cubicBezTo>
                      <a:pt x="324" y="116"/>
                      <a:pt x="324" y="115"/>
                      <a:pt x="324" y="114"/>
                    </a:cubicBezTo>
                    <a:cubicBezTo>
                      <a:pt x="324" y="114"/>
                      <a:pt x="324" y="113"/>
                      <a:pt x="324" y="112"/>
                    </a:cubicBezTo>
                    <a:cubicBezTo>
                      <a:pt x="324" y="112"/>
                      <a:pt x="324" y="111"/>
                      <a:pt x="324" y="111"/>
                    </a:cubicBezTo>
                    <a:cubicBezTo>
                      <a:pt x="324" y="111"/>
                      <a:pt x="324" y="110"/>
                      <a:pt x="324" y="110"/>
                    </a:cubicBezTo>
                    <a:cubicBezTo>
                      <a:pt x="324" y="110"/>
                      <a:pt x="324" y="109"/>
                      <a:pt x="324" y="109"/>
                    </a:cubicBezTo>
                    <a:cubicBezTo>
                      <a:pt x="324" y="108"/>
                      <a:pt x="324" y="108"/>
                      <a:pt x="324" y="107"/>
                    </a:cubicBezTo>
                    <a:cubicBezTo>
                      <a:pt x="324" y="107"/>
                      <a:pt x="324" y="106"/>
                      <a:pt x="324" y="106"/>
                    </a:cubicBezTo>
                    <a:cubicBezTo>
                      <a:pt x="324" y="105"/>
                      <a:pt x="324" y="104"/>
                      <a:pt x="323" y="104"/>
                    </a:cubicBezTo>
                    <a:cubicBezTo>
                      <a:pt x="323" y="103"/>
                      <a:pt x="323" y="103"/>
                      <a:pt x="323" y="102"/>
                    </a:cubicBezTo>
                    <a:cubicBezTo>
                      <a:pt x="323" y="102"/>
                      <a:pt x="323" y="101"/>
                      <a:pt x="322" y="101"/>
                    </a:cubicBezTo>
                    <a:cubicBezTo>
                      <a:pt x="322" y="100"/>
                      <a:pt x="322" y="99"/>
                      <a:pt x="322" y="99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1" y="97"/>
                      <a:pt x="321" y="97"/>
                      <a:pt x="321" y="97"/>
                    </a:cubicBezTo>
                    <a:cubicBezTo>
                      <a:pt x="321" y="97"/>
                      <a:pt x="320" y="96"/>
                      <a:pt x="320" y="96"/>
                    </a:cubicBezTo>
                    <a:cubicBezTo>
                      <a:pt x="320" y="95"/>
                      <a:pt x="319" y="95"/>
                      <a:pt x="319" y="94"/>
                    </a:cubicBezTo>
                    <a:cubicBezTo>
                      <a:pt x="319" y="94"/>
                      <a:pt x="318" y="93"/>
                      <a:pt x="318" y="93"/>
                    </a:cubicBezTo>
                    <a:cubicBezTo>
                      <a:pt x="318" y="93"/>
                      <a:pt x="317" y="92"/>
                      <a:pt x="317" y="92"/>
                    </a:cubicBezTo>
                    <a:cubicBezTo>
                      <a:pt x="317" y="91"/>
                      <a:pt x="316" y="91"/>
                      <a:pt x="316" y="90"/>
                    </a:cubicBezTo>
                    <a:cubicBezTo>
                      <a:pt x="315" y="90"/>
                      <a:pt x="315" y="90"/>
                      <a:pt x="314" y="89"/>
                    </a:cubicBezTo>
                    <a:cubicBezTo>
                      <a:pt x="314" y="89"/>
                      <a:pt x="314" y="89"/>
                      <a:pt x="313" y="88"/>
                    </a:cubicBezTo>
                    <a:cubicBezTo>
                      <a:pt x="313" y="88"/>
                      <a:pt x="312" y="88"/>
                      <a:pt x="311" y="87"/>
                    </a:cubicBezTo>
                    <a:cubicBezTo>
                      <a:pt x="311" y="87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4"/>
                      <a:pt x="131" y="17"/>
                    </a:cubicBezTo>
                    <a:cubicBezTo>
                      <a:pt x="124" y="30"/>
                      <a:pt x="128" y="46"/>
                      <a:pt x="141" y="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08204">
                  <a:defRPr/>
                </a:pPr>
                <a:endParaRPr lang="zh-CN" altLang="en-US" sz="2139" kern="0">
                  <a:solidFill>
                    <a:srgbClr val="1D1D1A"/>
                  </a:solidFill>
                  <a:latin typeface="+mn-lt"/>
                </a:endParaRPr>
              </a:p>
            </p:txBody>
          </p:sp>
          <p:sp>
            <p:nvSpPr>
              <p:cNvPr id="139" name="Freeform 89"/>
              <p:cNvSpPr>
                <a:spLocks noEditPoints="1"/>
              </p:cNvSpPr>
              <p:nvPr/>
            </p:nvSpPr>
            <p:spPr bwMode="auto">
              <a:xfrm>
                <a:off x="7875588" y="733425"/>
                <a:ext cx="536574" cy="625476"/>
              </a:xfrm>
              <a:custGeom>
                <a:avLst/>
                <a:gdLst>
                  <a:gd name="T0" fmla="*/ 620 w 1240"/>
                  <a:gd name="T1" fmla="*/ 937 h 1436"/>
                  <a:gd name="T2" fmla="*/ 620 w 1240"/>
                  <a:gd name="T3" fmla="*/ 937 h 1436"/>
                  <a:gd name="T4" fmla="*/ 1173 w 1240"/>
                  <a:gd name="T5" fmla="*/ 750 h 1436"/>
                  <a:gd name="T6" fmla="*/ 1173 w 1240"/>
                  <a:gd name="T7" fmla="*/ 819 h 1436"/>
                  <a:gd name="T8" fmla="*/ 620 w 1240"/>
                  <a:gd name="T9" fmla="*/ 1098 h 1436"/>
                  <a:gd name="T10" fmla="*/ 66 w 1240"/>
                  <a:gd name="T11" fmla="*/ 819 h 1436"/>
                  <a:gd name="T12" fmla="*/ 66 w 1240"/>
                  <a:gd name="T13" fmla="*/ 750 h 1436"/>
                  <a:gd name="T14" fmla="*/ 620 w 1240"/>
                  <a:gd name="T15" fmla="*/ 937 h 1436"/>
                  <a:gd name="T16" fmla="*/ 620 w 1240"/>
                  <a:gd name="T17" fmla="*/ 689 h 1436"/>
                  <a:gd name="T18" fmla="*/ 620 w 1240"/>
                  <a:gd name="T19" fmla="*/ 689 h 1436"/>
                  <a:gd name="T20" fmla="*/ 1173 w 1240"/>
                  <a:gd name="T21" fmla="*/ 502 h 1436"/>
                  <a:gd name="T22" fmla="*/ 1173 w 1240"/>
                  <a:gd name="T23" fmla="*/ 589 h 1436"/>
                  <a:gd name="T24" fmla="*/ 1173 w 1240"/>
                  <a:gd name="T25" fmla="*/ 592 h 1436"/>
                  <a:gd name="T26" fmla="*/ 620 w 1240"/>
                  <a:gd name="T27" fmla="*/ 870 h 1436"/>
                  <a:gd name="T28" fmla="*/ 66 w 1240"/>
                  <a:gd name="T29" fmla="*/ 592 h 1436"/>
                  <a:gd name="T30" fmla="*/ 66 w 1240"/>
                  <a:gd name="T31" fmla="*/ 589 h 1436"/>
                  <a:gd name="T32" fmla="*/ 66 w 1240"/>
                  <a:gd name="T33" fmla="*/ 502 h 1436"/>
                  <a:gd name="T34" fmla="*/ 620 w 1240"/>
                  <a:gd name="T35" fmla="*/ 689 h 1436"/>
                  <a:gd name="T36" fmla="*/ 620 w 1240"/>
                  <a:gd name="T37" fmla="*/ 66 h 1436"/>
                  <a:gd name="T38" fmla="*/ 620 w 1240"/>
                  <a:gd name="T39" fmla="*/ 66 h 1436"/>
                  <a:gd name="T40" fmla="*/ 1173 w 1240"/>
                  <a:gd name="T41" fmla="*/ 344 h 1436"/>
                  <a:gd name="T42" fmla="*/ 620 w 1240"/>
                  <a:gd name="T43" fmla="*/ 622 h 1436"/>
                  <a:gd name="T44" fmla="*/ 66 w 1240"/>
                  <a:gd name="T45" fmla="*/ 344 h 1436"/>
                  <a:gd name="T46" fmla="*/ 620 w 1240"/>
                  <a:gd name="T47" fmla="*/ 66 h 1436"/>
                  <a:gd name="T48" fmla="*/ 446 w 1240"/>
                  <a:gd name="T49" fmla="*/ 1383 h 1436"/>
                  <a:gd name="T50" fmla="*/ 446 w 1240"/>
                  <a:gd name="T51" fmla="*/ 1383 h 1436"/>
                  <a:gd name="T52" fmla="*/ 513 w 1240"/>
                  <a:gd name="T53" fmla="*/ 1436 h 1436"/>
                  <a:gd name="T54" fmla="*/ 583 w 1240"/>
                  <a:gd name="T55" fmla="*/ 1366 h 1436"/>
                  <a:gd name="T56" fmla="*/ 513 w 1240"/>
                  <a:gd name="T57" fmla="*/ 1297 h 1436"/>
                  <a:gd name="T58" fmla="*/ 463 w 1240"/>
                  <a:gd name="T59" fmla="*/ 1319 h 1436"/>
                  <a:gd name="T60" fmla="*/ 66 w 1240"/>
                  <a:gd name="T61" fmla="*/ 1052 h 1436"/>
                  <a:gd name="T62" fmla="*/ 66 w 1240"/>
                  <a:gd name="T63" fmla="*/ 977 h 1436"/>
                  <a:gd name="T64" fmla="*/ 620 w 1240"/>
                  <a:gd name="T65" fmla="*/ 1164 h 1436"/>
                  <a:gd name="T66" fmla="*/ 1173 w 1240"/>
                  <a:gd name="T67" fmla="*/ 978 h 1436"/>
                  <a:gd name="T68" fmla="*/ 1173 w 1240"/>
                  <a:gd name="T69" fmla="*/ 1052 h 1436"/>
                  <a:gd name="T70" fmla="*/ 777 w 1240"/>
                  <a:gd name="T71" fmla="*/ 1319 h 1436"/>
                  <a:gd name="T72" fmla="*/ 726 w 1240"/>
                  <a:gd name="T73" fmla="*/ 1297 h 1436"/>
                  <a:gd name="T74" fmla="*/ 657 w 1240"/>
                  <a:gd name="T75" fmla="*/ 1366 h 1436"/>
                  <a:gd name="T76" fmla="*/ 726 w 1240"/>
                  <a:gd name="T77" fmla="*/ 1436 h 1436"/>
                  <a:gd name="T78" fmla="*/ 793 w 1240"/>
                  <a:gd name="T79" fmla="*/ 1383 h 1436"/>
                  <a:gd name="T80" fmla="*/ 1240 w 1240"/>
                  <a:gd name="T81" fmla="*/ 1052 h 1436"/>
                  <a:gd name="T82" fmla="*/ 1240 w 1240"/>
                  <a:gd name="T83" fmla="*/ 594 h 1436"/>
                  <a:gd name="T84" fmla="*/ 1240 w 1240"/>
                  <a:gd name="T85" fmla="*/ 589 h 1436"/>
                  <a:gd name="T86" fmla="*/ 1240 w 1240"/>
                  <a:gd name="T87" fmla="*/ 362 h 1436"/>
                  <a:gd name="T88" fmla="*/ 1240 w 1240"/>
                  <a:gd name="T89" fmla="*/ 356 h 1436"/>
                  <a:gd name="T90" fmla="*/ 1240 w 1240"/>
                  <a:gd name="T91" fmla="*/ 344 h 1436"/>
                  <a:gd name="T92" fmla="*/ 620 w 1240"/>
                  <a:gd name="T93" fmla="*/ 0 h 1436"/>
                  <a:gd name="T94" fmla="*/ 0 w 1240"/>
                  <a:gd name="T95" fmla="*/ 344 h 1436"/>
                  <a:gd name="T96" fmla="*/ 0 w 1240"/>
                  <a:gd name="T97" fmla="*/ 356 h 1436"/>
                  <a:gd name="T98" fmla="*/ 0 w 1240"/>
                  <a:gd name="T99" fmla="*/ 362 h 1436"/>
                  <a:gd name="T100" fmla="*/ 0 w 1240"/>
                  <a:gd name="T101" fmla="*/ 589 h 1436"/>
                  <a:gd name="T102" fmla="*/ 0 w 1240"/>
                  <a:gd name="T103" fmla="*/ 592 h 1436"/>
                  <a:gd name="T104" fmla="*/ 0 w 1240"/>
                  <a:gd name="T105" fmla="*/ 819 h 1436"/>
                  <a:gd name="T106" fmla="*/ 0 w 1240"/>
                  <a:gd name="T107" fmla="*/ 821 h 1436"/>
                  <a:gd name="T108" fmla="*/ 0 w 1240"/>
                  <a:gd name="T109" fmla="*/ 822 h 1436"/>
                  <a:gd name="T110" fmla="*/ 0 w 1240"/>
                  <a:gd name="T111" fmla="*/ 1052 h 1436"/>
                  <a:gd name="T112" fmla="*/ 446 w 1240"/>
                  <a:gd name="T113" fmla="*/ 1383 h 1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40" h="1436">
                    <a:moveTo>
                      <a:pt x="620" y="937"/>
                    </a:moveTo>
                    <a:lnTo>
                      <a:pt x="620" y="937"/>
                    </a:lnTo>
                    <a:cubicBezTo>
                      <a:pt x="865" y="937"/>
                      <a:pt x="1072" y="862"/>
                      <a:pt x="1173" y="750"/>
                    </a:cubicBezTo>
                    <a:lnTo>
                      <a:pt x="1173" y="819"/>
                    </a:lnTo>
                    <a:cubicBezTo>
                      <a:pt x="1173" y="970"/>
                      <a:pt x="920" y="1098"/>
                      <a:pt x="620" y="1098"/>
                    </a:cubicBezTo>
                    <a:cubicBezTo>
                      <a:pt x="320" y="1098"/>
                      <a:pt x="66" y="970"/>
                      <a:pt x="66" y="819"/>
                    </a:cubicBezTo>
                    <a:lnTo>
                      <a:pt x="66" y="750"/>
                    </a:lnTo>
                    <a:cubicBezTo>
                      <a:pt x="168" y="862"/>
                      <a:pt x="375" y="937"/>
                      <a:pt x="620" y="937"/>
                    </a:cubicBezTo>
                    <a:close/>
                    <a:moveTo>
                      <a:pt x="620" y="689"/>
                    </a:moveTo>
                    <a:lnTo>
                      <a:pt x="620" y="689"/>
                    </a:lnTo>
                    <a:cubicBezTo>
                      <a:pt x="865" y="689"/>
                      <a:pt x="1072" y="614"/>
                      <a:pt x="1173" y="502"/>
                    </a:cubicBezTo>
                    <a:lnTo>
                      <a:pt x="1173" y="589"/>
                    </a:lnTo>
                    <a:lnTo>
                      <a:pt x="1173" y="592"/>
                    </a:lnTo>
                    <a:cubicBezTo>
                      <a:pt x="1173" y="743"/>
                      <a:pt x="920" y="870"/>
                      <a:pt x="620" y="870"/>
                    </a:cubicBezTo>
                    <a:cubicBezTo>
                      <a:pt x="320" y="870"/>
                      <a:pt x="66" y="743"/>
                      <a:pt x="66" y="592"/>
                    </a:cubicBezTo>
                    <a:lnTo>
                      <a:pt x="66" y="589"/>
                    </a:lnTo>
                    <a:lnTo>
                      <a:pt x="66" y="502"/>
                    </a:lnTo>
                    <a:cubicBezTo>
                      <a:pt x="168" y="614"/>
                      <a:pt x="375" y="689"/>
                      <a:pt x="620" y="689"/>
                    </a:cubicBezTo>
                    <a:close/>
                    <a:moveTo>
                      <a:pt x="620" y="66"/>
                    </a:moveTo>
                    <a:lnTo>
                      <a:pt x="620" y="66"/>
                    </a:lnTo>
                    <a:cubicBezTo>
                      <a:pt x="920" y="66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6"/>
                      <a:pt x="620" y="66"/>
                    </a:cubicBezTo>
                    <a:close/>
                    <a:moveTo>
                      <a:pt x="446" y="1383"/>
                    </a:moveTo>
                    <a:lnTo>
                      <a:pt x="446" y="1383"/>
                    </a:lnTo>
                    <a:cubicBezTo>
                      <a:pt x="454" y="1413"/>
                      <a:pt x="481" y="1436"/>
                      <a:pt x="513" y="1436"/>
                    </a:cubicBezTo>
                    <a:cubicBezTo>
                      <a:pt x="552" y="1436"/>
                      <a:pt x="583" y="1404"/>
                      <a:pt x="583" y="1366"/>
                    </a:cubicBezTo>
                    <a:cubicBezTo>
                      <a:pt x="583" y="1328"/>
                      <a:pt x="552" y="1297"/>
                      <a:pt x="513" y="1297"/>
                    </a:cubicBezTo>
                    <a:cubicBezTo>
                      <a:pt x="493" y="1297"/>
                      <a:pt x="475" y="1305"/>
                      <a:pt x="463" y="1319"/>
                    </a:cubicBezTo>
                    <a:cubicBezTo>
                      <a:pt x="233" y="1284"/>
                      <a:pt x="66" y="1174"/>
                      <a:pt x="66" y="1052"/>
                    </a:cubicBezTo>
                    <a:lnTo>
                      <a:pt x="66" y="977"/>
                    </a:lnTo>
                    <a:cubicBezTo>
                      <a:pt x="168" y="1089"/>
                      <a:pt x="375" y="1164"/>
                      <a:pt x="620" y="1164"/>
                    </a:cubicBezTo>
                    <a:cubicBezTo>
                      <a:pt x="865" y="1164"/>
                      <a:pt x="1072" y="1089"/>
                      <a:pt x="1173" y="978"/>
                    </a:cubicBezTo>
                    <a:lnTo>
                      <a:pt x="1173" y="1052"/>
                    </a:lnTo>
                    <a:cubicBezTo>
                      <a:pt x="1173" y="1174"/>
                      <a:pt x="1007" y="1284"/>
                      <a:pt x="777" y="1319"/>
                    </a:cubicBezTo>
                    <a:cubicBezTo>
                      <a:pt x="764" y="1305"/>
                      <a:pt x="746" y="1297"/>
                      <a:pt x="726" y="1297"/>
                    </a:cubicBezTo>
                    <a:cubicBezTo>
                      <a:pt x="688" y="1297"/>
                      <a:pt x="657" y="1328"/>
                      <a:pt x="657" y="1366"/>
                    </a:cubicBezTo>
                    <a:cubicBezTo>
                      <a:pt x="657" y="1404"/>
                      <a:pt x="688" y="1436"/>
                      <a:pt x="726" y="1436"/>
                    </a:cubicBezTo>
                    <a:cubicBezTo>
                      <a:pt x="758" y="1436"/>
                      <a:pt x="785" y="1413"/>
                      <a:pt x="793" y="1383"/>
                    </a:cubicBezTo>
                    <a:cubicBezTo>
                      <a:pt x="1056" y="1342"/>
                      <a:pt x="1240" y="1209"/>
                      <a:pt x="1240" y="1052"/>
                    </a:cubicBezTo>
                    <a:lnTo>
                      <a:pt x="1240" y="594"/>
                    </a:lnTo>
                    <a:lnTo>
                      <a:pt x="1240" y="589"/>
                    </a:lnTo>
                    <a:lnTo>
                      <a:pt x="1240" y="362"/>
                    </a:lnTo>
                    <a:cubicBezTo>
                      <a:pt x="1240" y="360"/>
                      <a:pt x="1240" y="358"/>
                      <a:pt x="1240" y="356"/>
                    </a:cubicBezTo>
                    <a:cubicBezTo>
                      <a:pt x="1240" y="352"/>
                      <a:pt x="1240" y="348"/>
                      <a:pt x="1240" y="344"/>
                    </a:cubicBezTo>
                    <a:cubicBezTo>
                      <a:pt x="1240" y="151"/>
                      <a:pt x="968" y="0"/>
                      <a:pt x="620" y="0"/>
                    </a:cubicBezTo>
                    <a:cubicBezTo>
                      <a:pt x="272" y="0"/>
                      <a:pt x="0" y="151"/>
                      <a:pt x="0" y="344"/>
                    </a:cubicBezTo>
                    <a:cubicBezTo>
                      <a:pt x="0" y="348"/>
                      <a:pt x="0" y="352"/>
                      <a:pt x="0" y="356"/>
                    </a:cubicBezTo>
                    <a:cubicBezTo>
                      <a:pt x="0" y="358"/>
                      <a:pt x="0" y="360"/>
                      <a:pt x="0" y="362"/>
                    </a:cubicBezTo>
                    <a:lnTo>
                      <a:pt x="0" y="589"/>
                    </a:lnTo>
                    <a:lnTo>
                      <a:pt x="0" y="592"/>
                    </a:lnTo>
                    <a:lnTo>
                      <a:pt x="0" y="819"/>
                    </a:lnTo>
                    <a:cubicBezTo>
                      <a:pt x="0" y="820"/>
                      <a:pt x="0" y="821"/>
                      <a:pt x="0" y="821"/>
                    </a:cubicBezTo>
                    <a:cubicBezTo>
                      <a:pt x="0" y="821"/>
                      <a:pt x="0" y="822"/>
                      <a:pt x="0" y="822"/>
                    </a:cubicBezTo>
                    <a:lnTo>
                      <a:pt x="0" y="1052"/>
                    </a:lnTo>
                    <a:cubicBezTo>
                      <a:pt x="0" y="1208"/>
                      <a:pt x="184" y="1342"/>
                      <a:pt x="446" y="138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608204">
                  <a:defRPr/>
                </a:pPr>
                <a:endParaRPr lang="zh-CN" altLang="en-US" sz="2139" kern="0">
                  <a:solidFill>
                    <a:srgbClr val="1D1D1A"/>
                  </a:solidFill>
                  <a:latin typeface="+mn-lt"/>
                </a:endParaRPr>
              </a:p>
            </p:txBody>
          </p:sp>
        </p:grpSp>
        <p:sp>
          <p:nvSpPr>
            <p:cNvPr id="134" name="圆柱形 118"/>
            <p:cNvSpPr/>
            <p:nvPr/>
          </p:nvSpPr>
          <p:spPr>
            <a:xfrm rot="5400000">
              <a:off x="5328575" y="2917335"/>
              <a:ext cx="1477766" cy="4541650"/>
            </a:xfrm>
            <a:prstGeom prst="can">
              <a:avLst>
                <a:gd name="adj" fmla="val 40789"/>
              </a:avLst>
            </a:prstGeom>
            <a:noFill/>
            <a:ln w="28575" cap="flat" cmpd="sng" algn="ctr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368" tIns="45684" rIns="91368" bIns="456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668">
                <a:defRPr/>
              </a:pPr>
              <a:endParaRPr lang="en-US" altLang="zh-CN" sz="1798" kern="0">
                <a:solidFill>
                  <a:srgbClr val="FFFFFF"/>
                </a:solidFill>
                <a:latin typeface="+mn-lt"/>
                <a:ea typeface="微软雅黑" panose="020B0503020204020204" pitchFamily="34" charset="-122"/>
                <a:cs typeface="Arial"/>
              </a:endParaRPr>
            </a:p>
          </p:txBody>
        </p:sp>
      </p:grpSp>
      <p:sp>
        <p:nvSpPr>
          <p:cNvPr id="198" name="Freeform 8"/>
          <p:cNvSpPr>
            <a:spLocks/>
          </p:cNvSpPr>
          <p:nvPr/>
        </p:nvSpPr>
        <p:spPr bwMode="auto">
          <a:xfrm>
            <a:off x="3261201" y="4688904"/>
            <a:ext cx="503803" cy="265173"/>
          </a:xfrm>
          <a:custGeom>
            <a:avLst/>
            <a:gdLst/>
            <a:ahLst/>
            <a:cxnLst>
              <a:cxn ang="0">
                <a:pos x="5492" y="1876"/>
              </a:cxn>
              <a:cxn ang="0">
                <a:pos x="5426" y="1682"/>
              </a:cxn>
              <a:cxn ang="0">
                <a:pos x="5326" y="1506"/>
              </a:cxn>
              <a:cxn ang="0">
                <a:pos x="5198" y="1350"/>
              </a:cxn>
              <a:cxn ang="0">
                <a:pos x="5046" y="1220"/>
              </a:cxn>
              <a:cxn ang="0">
                <a:pos x="4874" y="1116"/>
              </a:cxn>
              <a:cxn ang="0">
                <a:pos x="4682" y="1042"/>
              </a:cxn>
              <a:cxn ang="0">
                <a:pos x="4476" y="1004"/>
              </a:cxn>
              <a:cxn ang="0">
                <a:pos x="4302" y="1002"/>
              </a:cxn>
              <a:cxn ang="0">
                <a:pos x="4184" y="898"/>
              </a:cxn>
              <a:cxn ang="0">
                <a:pos x="4060" y="694"/>
              </a:cxn>
              <a:cxn ang="0">
                <a:pos x="3908" y="512"/>
              </a:cxn>
              <a:cxn ang="0">
                <a:pos x="3732" y="352"/>
              </a:cxn>
              <a:cxn ang="0">
                <a:pos x="3534" y="218"/>
              </a:cxn>
              <a:cxn ang="0">
                <a:pos x="3316" y="114"/>
              </a:cxn>
              <a:cxn ang="0">
                <a:pos x="3084" y="42"/>
              </a:cxn>
              <a:cxn ang="0">
                <a:pos x="2838" y="4"/>
              </a:cxn>
              <a:cxn ang="0">
                <a:pos x="2630" y="2"/>
              </a:cxn>
              <a:cxn ang="0">
                <a:pos x="2318" y="46"/>
              </a:cxn>
              <a:cxn ang="0">
                <a:pos x="2026" y="146"/>
              </a:cxn>
              <a:cxn ang="0">
                <a:pos x="1764" y="296"/>
              </a:cxn>
              <a:cxn ang="0">
                <a:pos x="1532" y="490"/>
              </a:cxn>
              <a:cxn ang="0">
                <a:pos x="1340" y="724"/>
              </a:cxn>
              <a:cxn ang="0">
                <a:pos x="1194" y="988"/>
              </a:cxn>
              <a:cxn ang="0">
                <a:pos x="1096" y="1280"/>
              </a:cxn>
              <a:cxn ang="0">
                <a:pos x="1058" y="1514"/>
              </a:cxn>
              <a:cxn ang="0">
                <a:pos x="908" y="1500"/>
              </a:cxn>
              <a:cxn ang="0">
                <a:pos x="770" y="1510"/>
              </a:cxn>
              <a:cxn ang="0">
                <a:pos x="596" y="1556"/>
              </a:cxn>
              <a:cxn ang="0">
                <a:pos x="436" y="1632"/>
              </a:cxn>
              <a:cxn ang="0">
                <a:pos x="296" y="1736"/>
              </a:cxn>
              <a:cxn ang="0">
                <a:pos x="180" y="1864"/>
              </a:cxn>
              <a:cxn ang="0">
                <a:pos x="90" y="2014"/>
              </a:cxn>
              <a:cxn ang="0">
                <a:pos x="28" y="2182"/>
              </a:cxn>
              <a:cxn ang="0">
                <a:pos x="0" y="2362"/>
              </a:cxn>
              <a:cxn ang="0">
                <a:pos x="4" y="2500"/>
              </a:cxn>
              <a:cxn ang="0">
                <a:pos x="40" y="2678"/>
              </a:cxn>
              <a:cxn ang="0">
                <a:pos x="110" y="2840"/>
              </a:cxn>
              <a:cxn ang="0">
                <a:pos x="206" y="2986"/>
              </a:cxn>
              <a:cxn ang="0">
                <a:pos x="330" y="3108"/>
              </a:cxn>
              <a:cxn ang="0">
                <a:pos x="474" y="3206"/>
              </a:cxn>
              <a:cxn ang="0">
                <a:pos x="638" y="3276"/>
              </a:cxn>
              <a:cxn ang="0">
                <a:pos x="814" y="3312"/>
              </a:cxn>
              <a:cxn ang="0">
                <a:pos x="5486" y="3316"/>
              </a:cxn>
              <a:cxn ang="0">
                <a:pos x="5620" y="3302"/>
              </a:cxn>
              <a:cxn ang="0">
                <a:pos x="5746" y="3264"/>
              </a:cxn>
              <a:cxn ang="0">
                <a:pos x="5860" y="3202"/>
              </a:cxn>
              <a:cxn ang="0">
                <a:pos x="5958" y="3120"/>
              </a:cxn>
              <a:cxn ang="0">
                <a:pos x="6040" y="3022"/>
              </a:cxn>
              <a:cxn ang="0">
                <a:pos x="6102" y="2908"/>
              </a:cxn>
              <a:cxn ang="0">
                <a:pos x="6140" y="2782"/>
              </a:cxn>
              <a:cxn ang="0">
                <a:pos x="6154" y="2646"/>
              </a:cxn>
              <a:cxn ang="0">
                <a:pos x="6146" y="2548"/>
              </a:cxn>
              <a:cxn ang="0">
                <a:pos x="6116" y="2422"/>
              </a:cxn>
              <a:cxn ang="0">
                <a:pos x="6062" y="2308"/>
              </a:cxn>
              <a:cxn ang="0">
                <a:pos x="5988" y="2206"/>
              </a:cxn>
              <a:cxn ang="0">
                <a:pos x="5898" y="2120"/>
              </a:cxn>
              <a:cxn ang="0">
                <a:pos x="5792" y="2054"/>
              </a:cxn>
              <a:cxn ang="0">
                <a:pos x="5674" y="2006"/>
              </a:cxn>
              <a:cxn ang="0">
                <a:pos x="5546" y="1982"/>
              </a:cxn>
            </a:cxnLst>
            <a:rect l="0" t="0" r="r" b="b"/>
            <a:pathLst>
              <a:path w="6154" h="3316">
                <a:moveTo>
                  <a:pt x="5512" y="1980"/>
                </a:moveTo>
                <a:lnTo>
                  <a:pt x="5512" y="1980"/>
                </a:lnTo>
                <a:lnTo>
                  <a:pt x="5504" y="1928"/>
                </a:lnTo>
                <a:lnTo>
                  <a:pt x="5492" y="1876"/>
                </a:lnTo>
                <a:lnTo>
                  <a:pt x="5478" y="1826"/>
                </a:lnTo>
                <a:lnTo>
                  <a:pt x="5462" y="1778"/>
                </a:lnTo>
                <a:lnTo>
                  <a:pt x="5446" y="1730"/>
                </a:lnTo>
                <a:lnTo>
                  <a:pt x="5426" y="1682"/>
                </a:lnTo>
                <a:lnTo>
                  <a:pt x="5404" y="1636"/>
                </a:lnTo>
                <a:lnTo>
                  <a:pt x="5380" y="1592"/>
                </a:lnTo>
                <a:lnTo>
                  <a:pt x="5354" y="1548"/>
                </a:lnTo>
                <a:lnTo>
                  <a:pt x="5326" y="1506"/>
                </a:lnTo>
                <a:lnTo>
                  <a:pt x="5296" y="1466"/>
                </a:lnTo>
                <a:lnTo>
                  <a:pt x="5266" y="1426"/>
                </a:lnTo>
                <a:lnTo>
                  <a:pt x="5234" y="1388"/>
                </a:lnTo>
                <a:lnTo>
                  <a:pt x="5198" y="1350"/>
                </a:lnTo>
                <a:lnTo>
                  <a:pt x="5162" y="1316"/>
                </a:lnTo>
                <a:lnTo>
                  <a:pt x="5126" y="1282"/>
                </a:lnTo>
                <a:lnTo>
                  <a:pt x="5086" y="1250"/>
                </a:lnTo>
                <a:lnTo>
                  <a:pt x="5046" y="1220"/>
                </a:lnTo>
                <a:lnTo>
                  <a:pt x="5006" y="1190"/>
                </a:lnTo>
                <a:lnTo>
                  <a:pt x="4962" y="1164"/>
                </a:lnTo>
                <a:lnTo>
                  <a:pt x="4918" y="1138"/>
                </a:lnTo>
                <a:lnTo>
                  <a:pt x="4874" y="1116"/>
                </a:lnTo>
                <a:lnTo>
                  <a:pt x="4826" y="1094"/>
                </a:lnTo>
                <a:lnTo>
                  <a:pt x="4780" y="1074"/>
                </a:lnTo>
                <a:lnTo>
                  <a:pt x="4732" y="1058"/>
                </a:lnTo>
                <a:lnTo>
                  <a:pt x="4682" y="1042"/>
                </a:lnTo>
                <a:lnTo>
                  <a:pt x="4632" y="1030"/>
                </a:lnTo>
                <a:lnTo>
                  <a:pt x="4580" y="1020"/>
                </a:lnTo>
                <a:lnTo>
                  <a:pt x="4528" y="1010"/>
                </a:lnTo>
                <a:lnTo>
                  <a:pt x="4476" y="1004"/>
                </a:lnTo>
                <a:lnTo>
                  <a:pt x="4422" y="1002"/>
                </a:lnTo>
                <a:lnTo>
                  <a:pt x="4368" y="1000"/>
                </a:lnTo>
                <a:lnTo>
                  <a:pt x="4368" y="1000"/>
                </a:lnTo>
                <a:lnTo>
                  <a:pt x="4302" y="1002"/>
                </a:lnTo>
                <a:lnTo>
                  <a:pt x="4236" y="1008"/>
                </a:lnTo>
                <a:lnTo>
                  <a:pt x="4236" y="1008"/>
                </a:lnTo>
                <a:lnTo>
                  <a:pt x="4212" y="952"/>
                </a:lnTo>
                <a:lnTo>
                  <a:pt x="4184" y="898"/>
                </a:lnTo>
                <a:lnTo>
                  <a:pt x="4156" y="846"/>
                </a:lnTo>
                <a:lnTo>
                  <a:pt x="4126" y="794"/>
                </a:lnTo>
                <a:lnTo>
                  <a:pt x="4094" y="744"/>
                </a:lnTo>
                <a:lnTo>
                  <a:pt x="4060" y="694"/>
                </a:lnTo>
                <a:lnTo>
                  <a:pt x="4024" y="646"/>
                </a:lnTo>
                <a:lnTo>
                  <a:pt x="3988" y="600"/>
                </a:lnTo>
                <a:lnTo>
                  <a:pt x="3948" y="554"/>
                </a:lnTo>
                <a:lnTo>
                  <a:pt x="3908" y="512"/>
                </a:lnTo>
                <a:lnTo>
                  <a:pt x="3866" y="470"/>
                </a:lnTo>
                <a:lnTo>
                  <a:pt x="3822" y="428"/>
                </a:lnTo>
                <a:lnTo>
                  <a:pt x="3778" y="390"/>
                </a:lnTo>
                <a:lnTo>
                  <a:pt x="3732" y="352"/>
                </a:lnTo>
                <a:lnTo>
                  <a:pt x="3684" y="316"/>
                </a:lnTo>
                <a:lnTo>
                  <a:pt x="3636" y="282"/>
                </a:lnTo>
                <a:lnTo>
                  <a:pt x="3586" y="248"/>
                </a:lnTo>
                <a:lnTo>
                  <a:pt x="3534" y="218"/>
                </a:lnTo>
                <a:lnTo>
                  <a:pt x="3482" y="190"/>
                </a:lnTo>
                <a:lnTo>
                  <a:pt x="3428" y="162"/>
                </a:lnTo>
                <a:lnTo>
                  <a:pt x="3372" y="138"/>
                </a:lnTo>
                <a:lnTo>
                  <a:pt x="3316" y="114"/>
                </a:lnTo>
                <a:lnTo>
                  <a:pt x="3260" y="92"/>
                </a:lnTo>
                <a:lnTo>
                  <a:pt x="3202" y="74"/>
                </a:lnTo>
                <a:lnTo>
                  <a:pt x="3144" y="56"/>
                </a:lnTo>
                <a:lnTo>
                  <a:pt x="3084" y="42"/>
                </a:lnTo>
                <a:lnTo>
                  <a:pt x="3024" y="30"/>
                </a:lnTo>
                <a:lnTo>
                  <a:pt x="2962" y="18"/>
                </a:lnTo>
                <a:lnTo>
                  <a:pt x="2900" y="10"/>
                </a:lnTo>
                <a:lnTo>
                  <a:pt x="2838" y="4"/>
                </a:lnTo>
                <a:lnTo>
                  <a:pt x="2774" y="0"/>
                </a:lnTo>
                <a:lnTo>
                  <a:pt x="2710" y="0"/>
                </a:lnTo>
                <a:lnTo>
                  <a:pt x="2710" y="0"/>
                </a:lnTo>
                <a:lnTo>
                  <a:pt x="2630" y="2"/>
                </a:lnTo>
                <a:lnTo>
                  <a:pt x="2550" y="8"/>
                </a:lnTo>
                <a:lnTo>
                  <a:pt x="2472" y="16"/>
                </a:lnTo>
                <a:lnTo>
                  <a:pt x="2394" y="30"/>
                </a:lnTo>
                <a:lnTo>
                  <a:pt x="2318" y="46"/>
                </a:lnTo>
                <a:lnTo>
                  <a:pt x="2242" y="66"/>
                </a:lnTo>
                <a:lnTo>
                  <a:pt x="2168" y="90"/>
                </a:lnTo>
                <a:lnTo>
                  <a:pt x="2096" y="116"/>
                </a:lnTo>
                <a:lnTo>
                  <a:pt x="2026" y="146"/>
                </a:lnTo>
                <a:lnTo>
                  <a:pt x="1958" y="180"/>
                </a:lnTo>
                <a:lnTo>
                  <a:pt x="1892" y="216"/>
                </a:lnTo>
                <a:lnTo>
                  <a:pt x="1826" y="256"/>
                </a:lnTo>
                <a:lnTo>
                  <a:pt x="1764" y="296"/>
                </a:lnTo>
                <a:lnTo>
                  <a:pt x="1702" y="342"/>
                </a:lnTo>
                <a:lnTo>
                  <a:pt x="1644" y="388"/>
                </a:lnTo>
                <a:lnTo>
                  <a:pt x="1586" y="438"/>
                </a:lnTo>
                <a:lnTo>
                  <a:pt x="1532" y="490"/>
                </a:lnTo>
                <a:lnTo>
                  <a:pt x="1480" y="546"/>
                </a:lnTo>
                <a:lnTo>
                  <a:pt x="1432" y="602"/>
                </a:lnTo>
                <a:lnTo>
                  <a:pt x="1386" y="662"/>
                </a:lnTo>
                <a:lnTo>
                  <a:pt x="1340" y="724"/>
                </a:lnTo>
                <a:lnTo>
                  <a:pt x="1300" y="786"/>
                </a:lnTo>
                <a:lnTo>
                  <a:pt x="1262" y="852"/>
                </a:lnTo>
                <a:lnTo>
                  <a:pt x="1226" y="920"/>
                </a:lnTo>
                <a:lnTo>
                  <a:pt x="1194" y="988"/>
                </a:lnTo>
                <a:lnTo>
                  <a:pt x="1164" y="1058"/>
                </a:lnTo>
                <a:lnTo>
                  <a:pt x="1138" y="1132"/>
                </a:lnTo>
                <a:lnTo>
                  <a:pt x="1116" y="1204"/>
                </a:lnTo>
                <a:lnTo>
                  <a:pt x="1096" y="1280"/>
                </a:lnTo>
                <a:lnTo>
                  <a:pt x="1080" y="1356"/>
                </a:lnTo>
                <a:lnTo>
                  <a:pt x="1068" y="1434"/>
                </a:lnTo>
                <a:lnTo>
                  <a:pt x="1058" y="1514"/>
                </a:lnTo>
                <a:lnTo>
                  <a:pt x="1058" y="1514"/>
                </a:lnTo>
                <a:lnTo>
                  <a:pt x="1022" y="1508"/>
                </a:lnTo>
                <a:lnTo>
                  <a:pt x="984" y="1504"/>
                </a:lnTo>
                <a:lnTo>
                  <a:pt x="946" y="1500"/>
                </a:lnTo>
                <a:lnTo>
                  <a:pt x="908" y="1500"/>
                </a:lnTo>
                <a:lnTo>
                  <a:pt x="908" y="1500"/>
                </a:lnTo>
                <a:lnTo>
                  <a:pt x="860" y="1502"/>
                </a:lnTo>
                <a:lnTo>
                  <a:pt x="814" y="1504"/>
                </a:lnTo>
                <a:lnTo>
                  <a:pt x="770" y="1510"/>
                </a:lnTo>
                <a:lnTo>
                  <a:pt x="724" y="1518"/>
                </a:lnTo>
                <a:lnTo>
                  <a:pt x="680" y="1528"/>
                </a:lnTo>
                <a:lnTo>
                  <a:pt x="638" y="1540"/>
                </a:lnTo>
                <a:lnTo>
                  <a:pt x="596" y="1556"/>
                </a:lnTo>
                <a:lnTo>
                  <a:pt x="554" y="1572"/>
                </a:lnTo>
                <a:lnTo>
                  <a:pt x="514" y="1590"/>
                </a:lnTo>
                <a:lnTo>
                  <a:pt x="474" y="1610"/>
                </a:lnTo>
                <a:lnTo>
                  <a:pt x="436" y="1632"/>
                </a:lnTo>
                <a:lnTo>
                  <a:pt x="400" y="1656"/>
                </a:lnTo>
                <a:lnTo>
                  <a:pt x="364" y="1680"/>
                </a:lnTo>
                <a:lnTo>
                  <a:pt x="330" y="1708"/>
                </a:lnTo>
                <a:lnTo>
                  <a:pt x="296" y="1736"/>
                </a:lnTo>
                <a:lnTo>
                  <a:pt x="266" y="1766"/>
                </a:lnTo>
                <a:lnTo>
                  <a:pt x="236" y="1798"/>
                </a:lnTo>
                <a:lnTo>
                  <a:pt x="206" y="1830"/>
                </a:lnTo>
                <a:lnTo>
                  <a:pt x="180" y="1864"/>
                </a:lnTo>
                <a:lnTo>
                  <a:pt x="154" y="1900"/>
                </a:lnTo>
                <a:lnTo>
                  <a:pt x="130" y="1938"/>
                </a:lnTo>
                <a:lnTo>
                  <a:pt x="110" y="1976"/>
                </a:lnTo>
                <a:lnTo>
                  <a:pt x="90" y="2014"/>
                </a:lnTo>
                <a:lnTo>
                  <a:pt x="70" y="2054"/>
                </a:lnTo>
                <a:lnTo>
                  <a:pt x="54" y="2096"/>
                </a:lnTo>
                <a:lnTo>
                  <a:pt x="40" y="2138"/>
                </a:lnTo>
                <a:lnTo>
                  <a:pt x="28" y="2182"/>
                </a:lnTo>
                <a:lnTo>
                  <a:pt x="18" y="2224"/>
                </a:lnTo>
                <a:lnTo>
                  <a:pt x="10" y="2270"/>
                </a:lnTo>
                <a:lnTo>
                  <a:pt x="4" y="2316"/>
                </a:lnTo>
                <a:lnTo>
                  <a:pt x="0" y="2362"/>
                </a:lnTo>
                <a:lnTo>
                  <a:pt x="0" y="2408"/>
                </a:lnTo>
                <a:lnTo>
                  <a:pt x="0" y="2408"/>
                </a:lnTo>
                <a:lnTo>
                  <a:pt x="0" y="2454"/>
                </a:lnTo>
                <a:lnTo>
                  <a:pt x="4" y="2500"/>
                </a:lnTo>
                <a:lnTo>
                  <a:pt x="10" y="2546"/>
                </a:lnTo>
                <a:lnTo>
                  <a:pt x="18" y="2590"/>
                </a:lnTo>
                <a:lnTo>
                  <a:pt x="28" y="2634"/>
                </a:lnTo>
                <a:lnTo>
                  <a:pt x="40" y="2678"/>
                </a:lnTo>
                <a:lnTo>
                  <a:pt x="54" y="2720"/>
                </a:lnTo>
                <a:lnTo>
                  <a:pt x="70" y="2762"/>
                </a:lnTo>
                <a:lnTo>
                  <a:pt x="90" y="2802"/>
                </a:lnTo>
                <a:lnTo>
                  <a:pt x="110" y="2840"/>
                </a:lnTo>
                <a:lnTo>
                  <a:pt x="130" y="2878"/>
                </a:lnTo>
                <a:lnTo>
                  <a:pt x="154" y="2916"/>
                </a:lnTo>
                <a:lnTo>
                  <a:pt x="180" y="2952"/>
                </a:lnTo>
                <a:lnTo>
                  <a:pt x="206" y="2986"/>
                </a:lnTo>
                <a:lnTo>
                  <a:pt x="236" y="3018"/>
                </a:lnTo>
                <a:lnTo>
                  <a:pt x="266" y="3050"/>
                </a:lnTo>
                <a:lnTo>
                  <a:pt x="296" y="3080"/>
                </a:lnTo>
                <a:lnTo>
                  <a:pt x="330" y="3108"/>
                </a:lnTo>
                <a:lnTo>
                  <a:pt x="364" y="3136"/>
                </a:lnTo>
                <a:lnTo>
                  <a:pt x="400" y="3160"/>
                </a:lnTo>
                <a:lnTo>
                  <a:pt x="436" y="3184"/>
                </a:lnTo>
                <a:lnTo>
                  <a:pt x="474" y="3206"/>
                </a:lnTo>
                <a:lnTo>
                  <a:pt x="514" y="3226"/>
                </a:lnTo>
                <a:lnTo>
                  <a:pt x="554" y="3244"/>
                </a:lnTo>
                <a:lnTo>
                  <a:pt x="596" y="3260"/>
                </a:lnTo>
                <a:lnTo>
                  <a:pt x="638" y="3276"/>
                </a:lnTo>
                <a:lnTo>
                  <a:pt x="680" y="3288"/>
                </a:lnTo>
                <a:lnTo>
                  <a:pt x="724" y="3298"/>
                </a:lnTo>
                <a:lnTo>
                  <a:pt x="770" y="3306"/>
                </a:lnTo>
                <a:lnTo>
                  <a:pt x="814" y="3312"/>
                </a:lnTo>
                <a:lnTo>
                  <a:pt x="860" y="3314"/>
                </a:lnTo>
                <a:lnTo>
                  <a:pt x="908" y="3316"/>
                </a:lnTo>
                <a:lnTo>
                  <a:pt x="5486" y="3316"/>
                </a:lnTo>
                <a:lnTo>
                  <a:pt x="5486" y="3316"/>
                </a:lnTo>
                <a:lnTo>
                  <a:pt x="5520" y="3316"/>
                </a:lnTo>
                <a:lnTo>
                  <a:pt x="5554" y="3312"/>
                </a:lnTo>
                <a:lnTo>
                  <a:pt x="5588" y="3308"/>
                </a:lnTo>
                <a:lnTo>
                  <a:pt x="5620" y="3302"/>
                </a:lnTo>
                <a:lnTo>
                  <a:pt x="5652" y="3294"/>
                </a:lnTo>
                <a:lnTo>
                  <a:pt x="5684" y="3286"/>
                </a:lnTo>
                <a:lnTo>
                  <a:pt x="5716" y="3276"/>
                </a:lnTo>
                <a:lnTo>
                  <a:pt x="5746" y="3264"/>
                </a:lnTo>
                <a:lnTo>
                  <a:pt x="5776" y="3250"/>
                </a:lnTo>
                <a:lnTo>
                  <a:pt x="5804" y="3236"/>
                </a:lnTo>
                <a:lnTo>
                  <a:pt x="5832" y="3220"/>
                </a:lnTo>
                <a:lnTo>
                  <a:pt x="5860" y="3202"/>
                </a:lnTo>
                <a:lnTo>
                  <a:pt x="5886" y="3184"/>
                </a:lnTo>
                <a:lnTo>
                  <a:pt x="5910" y="3164"/>
                </a:lnTo>
                <a:lnTo>
                  <a:pt x="5934" y="3142"/>
                </a:lnTo>
                <a:lnTo>
                  <a:pt x="5958" y="3120"/>
                </a:lnTo>
                <a:lnTo>
                  <a:pt x="5980" y="3096"/>
                </a:lnTo>
                <a:lnTo>
                  <a:pt x="6002" y="3072"/>
                </a:lnTo>
                <a:lnTo>
                  <a:pt x="6022" y="3048"/>
                </a:lnTo>
                <a:lnTo>
                  <a:pt x="6040" y="3022"/>
                </a:lnTo>
                <a:lnTo>
                  <a:pt x="6058" y="2994"/>
                </a:lnTo>
                <a:lnTo>
                  <a:pt x="6074" y="2966"/>
                </a:lnTo>
                <a:lnTo>
                  <a:pt x="6088" y="2938"/>
                </a:lnTo>
                <a:lnTo>
                  <a:pt x="6102" y="2908"/>
                </a:lnTo>
                <a:lnTo>
                  <a:pt x="6114" y="2878"/>
                </a:lnTo>
                <a:lnTo>
                  <a:pt x="6124" y="2846"/>
                </a:lnTo>
                <a:lnTo>
                  <a:pt x="6134" y="2814"/>
                </a:lnTo>
                <a:lnTo>
                  <a:pt x="6140" y="2782"/>
                </a:lnTo>
                <a:lnTo>
                  <a:pt x="6146" y="2748"/>
                </a:lnTo>
                <a:lnTo>
                  <a:pt x="6150" y="2716"/>
                </a:lnTo>
                <a:lnTo>
                  <a:pt x="6154" y="2682"/>
                </a:lnTo>
                <a:lnTo>
                  <a:pt x="6154" y="2646"/>
                </a:lnTo>
                <a:lnTo>
                  <a:pt x="6154" y="2646"/>
                </a:lnTo>
                <a:lnTo>
                  <a:pt x="6154" y="2614"/>
                </a:lnTo>
                <a:lnTo>
                  <a:pt x="6150" y="2580"/>
                </a:lnTo>
                <a:lnTo>
                  <a:pt x="6146" y="2548"/>
                </a:lnTo>
                <a:lnTo>
                  <a:pt x="6142" y="2516"/>
                </a:lnTo>
                <a:lnTo>
                  <a:pt x="6134" y="2484"/>
                </a:lnTo>
                <a:lnTo>
                  <a:pt x="6126" y="2452"/>
                </a:lnTo>
                <a:lnTo>
                  <a:pt x="6116" y="2422"/>
                </a:lnTo>
                <a:lnTo>
                  <a:pt x="6104" y="2392"/>
                </a:lnTo>
                <a:lnTo>
                  <a:pt x="6092" y="2364"/>
                </a:lnTo>
                <a:lnTo>
                  <a:pt x="6078" y="2336"/>
                </a:lnTo>
                <a:lnTo>
                  <a:pt x="6062" y="2308"/>
                </a:lnTo>
                <a:lnTo>
                  <a:pt x="6046" y="2282"/>
                </a:lnTo>
                <a:lnTo>
                  <a:pt x="6028" y="2256"/>
                </a:lnTo>
                <a:lnTo>
                  <a:pt x="6008" y="2230"/>
                </a:lnTo>
                <a:lnTo>
                  <a:pt x="5988" y="2206"/>
                </a:lnTo>
                <a:lnTo>
                  <a:pt x="5968" y="2184"/>
                </a:lnTo>
                <a:lnTo>
                  <a:pt x="5946" y="2162"/>
                </a:lnTo>
                <a:lnTo>
                  <a:pt x="5922" y="2140"/>
                </a:lnTo>
                <a:lnTo>
                  <a:pt x="5898" y="2120"/>
                </a:lnTo>
                <a:lnTo>
                  <a:pt x="5872" y="2102"/>
                </a:lnTo>
                <a:lnTo>
                  <a:pt x="5846" y="2084"/>
                </a:lnTo>
                <a:lnTo>
                  <a:pt x="5820" y="2068"/>
                </a:lnTo>
                <a:lnTo>
                  <a:pt x="5792" y="2054"/>
                </a:lnTo>
                <a:lnTo>
                  <a:pt x="5764" y="2040"/>
                </a:lnTo>
                <a:lnTo>
                  <a:pt x="5734" y="2026"/>
                </a:lnTo>
                <a:lnTo>
                  <a:pt x="5704" y="2016"/>
                </a:lnTo>
                <a:lnTo>
                  <a:pt x="5674" y="2006"/>
                </a:lnTo>
                <a:lnTo>
                  <a:pt x="5642" y="1998"/>
                </a:lnTo>
                <a:lnTo>
                  <a:pt x="5612" y="1990"/>
                </a:lnTo>
                <a:lnTo>
                  <a:pt x="5578" y="1986"/>
                </a:lnTo>
                <a:lnTo>
                  <a:pt x="5546" y="1982"/>
                </a:lnTo>
                <a:lnTo>
                  <a:pt x="5512" y="1980"/>
                </a:lnTo>
                <a:lnTo>
                  <a:pt x="5512" y="1980"/>
                </a:lnTo>
                <a:close/>
              </a:path>
            </a:pathLst>
          </a:custGeom>
          <a:noFill/>
          <a:ln w="12700" cap="flat" cmpd="sng" algn="ctr">
            <a:solidFill>
              <a:srgbClr val="898989"/>
            </a:solidFill>
            <a:prstDash val="solid"/>
          </a:ln>
          <a:effectLst/>
        </p:spPr>
        <p:txBody>
          <a:bodyPr wrap="square" anchor="b"/>
          <a:lstStyle/>
          <a:p>
            <a:pPr algn="ctr" defTabSz="456926">
              <a:lnSpc>
                <a:spcPct val="130000"/>
              </a:lnSpc>
            </a:pPr>
            <a:r>
              <a:rPr lang="en-US" altLang="zh-CN" sz="9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MEC</a:t>
            </a:r>
          </a:p>
        </p:txBody>
      </p:sp>
      <p:sp>
        <p:nvSpPr>
          <p:cNvPr id="199" name="TextBox 208"/>
          <p:cNvSpPr txBox="1"/>
          <p:nvPr/>
        </p:nvSpPr>
        <p:spPr>
          <a:xfrm>
            <a:off x="1830084" y="3004173"/>
            <a:ext cx="1625846" cy="261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en-US" altLang="zh-CN" sz="11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5G </a:t>
            </a:r>
            <a:r>
              <a:rPr lang="en-US" altLang="zh-CN" sz="1100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en-US" altLang="zh-CN" sz="11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Digital </a:t>
            </a:r>
            <a:r>
              <a:rPr lang="en-US" altLang="zh-CN" sz="1100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Vertical</a:t>
            </a:r>
          </a:p>
        </p:txBody>
      </p:sp>
      <p:sp>
        <p:nvSpPr>
          <p:cNvPr id="200" name="椭圆 254"/>
          <p:cNvSpPr/>
          <p:nvPr/>
        </p:nvSpPr>
        <p:spPr>
          <a:xfrm>
            <a:off x="1635399" y="2936439"/>
            <a:ext cx="2015213" cy="795520"/>
          </a:xfrm>
          <a:prstGeom prst="ellipse">
            <a:avLst/>
          </a:prstGeom>
          <a:noFill/>
          <a:ln w="19050" cap="flat" cmpd="sng" algn="ctr">
            <a:solidFill>
              <a:srgbClr val="949494"/>
            </a:solidFill>
            <a:prstDash val="solid"/>
          </a:ln>
          <a:effectLst/>
        </p:spPr>
        <p:txBody>
          <a:bodyPr rtlCol="0" anchor="ctr"/>
          <a:lstStyle/>
          <a:p>
            <a:pPr algn="ctr" defTabSz="1218296">
              <a:defRPr/>
            </a:pPr>
            <a:endParaRPr lang="zh-CN" altLang="en-US" sz="2798" kern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1" name="TextBox 12"/>
          <p:cNvSpPr txBox="1"/>
          <p:nvPr/>
        </p:nvSpPr>
        <p:spPr>
          <a:xfrm>
            <a:off x="3054554" y="3271931"/>
            <a:ext cx="325730" cy="33823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90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pPr defTabSz="913668">
              <a:defRPr/>
            </a:pPr>
            <a:r>
              <a:rPr lang="en-US" altLang="zh-CN" sz="1598" kern="0" dirty="0">
                <a:solidFill>
                  <a:srgbClr val="1D1D1A"/>
                </a:solidFill>
                <a:latin typeface="+mn-lt"/>
              </a:rPr>
              <a:t>…</a:t>
            </a:r>
            <a:endParaRPr lang="zh-CN" altLang="en-US" sz="1598" kern="0" dirty="0">
              <a:solidFill>
                <a:srgbClr val="1D1D1A"/>
              </a:solidFill>
              <a:latin typeface="+mn-lt"/>
            </a:endParaRPr>
          </a:p>
        </p:txBody>
      </p:sp>
      <p:grpSp>
        <p:nvGrpSpPr>
          <p:cNvPr id="202" name="组合 646"/>
          <p:cNvGrpSpPr>
            <a:grpSpLocks noChangeAspect="1"/>
          </p:cNvGrpSpPr>
          <p:nvPr/>
        </p:nvGrpSpPr>
        <p:grpSpPr bwMode="auto">
          <a:xfrm>
            <a:off x="1980601" y="3384653"/>
            <a:ext cx="163949" cy="198880"/>
            <a:chOff x="1146175" y="1865313"/>
            <a:chExt cx="903287" cy="1190626"/>
          </a:xfrm>
        </p:grpSpPr>
        <p:sp>
          <p:nvSpPr>
            <p:cNvPr id="203" name="Oval 44"/>
            <p:cNvSpPr>
              <a:spLocks noChangeArrowheads="1"/>
            </p:cNvSpPr>
            <p:nvPr/>
          </p:nvSpPr>
          <p:spPr bwMode="auto">
            <a:xfrm>
              <a:off x="1622425" y="2959101"/>
              <a:ext cx="95250" cy="96838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4" name="Oval 45"/>
            <p:cNvSpPr>
              <a:spLocks noChangeArrowheads="1"/>
            </p:cNvSpPr>
            <p:nvPr/>
          </p:nvSpPr>
          <p:spPr bwMode="auto">
            <a:xfrm>
              <a:off x="1476375" y="2959101"/>
              <a:ext cx="95250" cy="96838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5" name="Freeform 79"/>
            <p:cNvSpPr>
              <a:spLocks/>
            </p:cNvSpPr>
            <p:nvPr/>
          </p:nvSpPr>
          <p:spPr bwMode="auto">
            <a:xfrm>
              <a:off x="1647825" y="2986088"/>
              <a:ext cx="361950" cy="42863"/>
            </a:xfrm>
            <a:custGeom>
              <a:avLst/>
              <a:gdLst>
                <a:gd name="T0" fmla="*/ 340377 w 151"/>
                <a:gd name="T1" fmla="*/ 42863 h 18"/>
                <a:gd name="T2" fmla="*/ 21573 w 151"/>
                <a:gd name="T3" fmla="*/ 42863 h 18"/>
                <a:gd name="T4" fmla="*/ 0 w 151"/>
                <a:gd name="T5" fmla="*/ 21432 h 18"/>
                <a:gd name="T6" fmla="*/ 21573 w 151"/>
                <a:gd name="T7" fmla="*/ 0 h 18"/>
                <a:gd name="T8" fmla="*/ 340377 w 151"/>
                <a:gd name="T9" fmla="*/ 0 h 18"/>
                <a:gd name="T10" fmla="*/ 361950 w 151"/>
                <a:gd name="T11" fmla="*/ 21432 h 18"/>
                <a:gd name="T12" fmla="*/ 340377 w 151"/>
                <a:gd name="T13" fmla="*/ 42863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1"/>
                <a:gd name="T22" fmla="*/ 0 h 18"/>
                <a:gd name="T23" fmla="*/ 151 w 151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1" h="18">
                  <a:moveTo>
                    <a:pt x="142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7" y="0"/>
                    <a:pt x="151" y="4"/>
                    <a:pt x="151" y="9"/>
                  </a:cubicBezTo>
                  <a:cubicBezTo>
                    <a:pt x="151" y="14"/>
                    <a:pt x="147" y="18"/>
                    <a:pt x="142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6" name="Freeform 80"/>
            <p:cNvSpPr>
              <a:spLocks/>
            </p:cNvSpPr>
            <p:nvPr/>
          </p:nvSpPr>
          <p:spPr bwMode="auto">
            <a:xfrm>
              <a:off x="1184275" y="2986088"/>
              <a:ext cx="358775" cy="42863"/>
            </a:xfrm>
            <a:custGeom>
              <a:avLst/>
              <a:gdLst>
                <a:gd name="T0" fmla="*/ 337249 w 150"/>
                <a:gd name="T1" fmla="*/ 42863 h 18"/>
                <a:gd name="T2" fmla="*/ 21527 w 150"/>
                <a:gd name="T3" fmla="*/ 42863 h 18"/>
                <a:gd name="T4" fmla="*/ 0 w 150"/>
                <a:gd name="T5" fmla="*/ 21432 h 18"/>
                <a:gd name="T6" fmla="*/ 21527 w 150"/>
                <a:gd name="T7" fmla="*/ 0 h 18"/>
                <a:gd name="T8" fmla="*/ 337249 w 150"/>
                <a:gd name="T9" fmla="*/ 0 h 18"/>
                <a:gd name="T10" fmla="*/ 358775 w 150"/>
                <a:gd name="T11" fmla="*/ 21432 h 18"/>
                <a:gd name="T12" fmla="*/ 337249 w 150"/>
                <a:gd name="T13" fmla="*/ 42863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0"/>
                <a:gd name="T22" fmla="*/ 0 h 18"/>
                <a:gd name="T23" fmla="*/ 150 w 150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0" h="18">
                  <a:moveTo>
                    <a:pt x="141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1" y="0"/>
                    <a:pt x="141" y="0"/>
                    <a:pt x="141" y="0"/>
                  </a:cubicBezTo>
                  <a:cubicBezTo>
                    <a:pt x="146" y="0"/>
                    <a:pt x="150" y="4"/>
                    <a:pt x="150" y="9"/>
                  </a:cubicBezTo>
                  <a:cubicBezTo>
                    <a:pt x="150" y="14"/>
                    <a:pt x="146" y="18"/>
                    <a:pt x="141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7" name="Freeform 85"/>
            <p:cNvSpPr>
              <a:spLocks/>
            </p:cNvSpPr>
            <p:nvPr/>
          </p:nvSpPr>
          <p:spPr bwMode="auto">
            <a:xfrm>
              <a:off x="1320800" y="2462213"/>
              <a:ext cx="146050" cy="566738"/>
            </a:xfrm>
            <a:custGeom>
              <a:avLst/>
              <a:gdLst>
                <a:gd name="T0" fmla="*/ 23943 w 61"/>
                <a:gd name="T1" fmla="*/ 566738 h 237"/>
                <a:gd name="T2" fmla="*/ 19154 w 61"/>
                <a:gd name="T3" fmla="*/ 566738 h 237"/>
                <a:gd name="T4" fmla="*/ 2394 w 61"/>
                <a:gd name="T5" fmla="*/ 540434 h 237"/>
                <a:gd name="T6" fmla="*/ 102953 w 61"/>
                <a:gd name="T7" fmla="*/ 21522 h 237"/>
                <a:gd name="T8" fmla="*/ 126896 w 61"/>
                <a:gd name="T9" fmla="*/ 2391 h 237"/>
                <a:gd name="T10" fmla="*/ 143656 w 61"/>
                <a:gd name="T11" fmla="*/ 28696 h 237"/>
                <a:gd name="T12" fmla="*/ 45491 w 61"/>
                <a:gd name="T13" fmla="*/ 549999 h 237"/>
                <a:gd name="T14" fmla="*/ 23943 w 61"/>
                <a:gd name="T15" fmla="*/ 566738 h 2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1"/>
                <a:gd name="T25" fmla="*/ 0 h 237"/>
                <a:gd name="T26" fmla="*/ 61 w 61"/>
                <a:gd name="T27" fmla="*/ 237 h 2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1" h="237">
                  <a:moveTo>
                    <a:pt x="10" y="237"/>
                  </a:moveTo>
                  <a:cubicBezTo>
                    <a:pt x="9" y="237"/>
                    <a:pt x="9" y="237"/>
                    <a:pt x="8" y="237"/>
                  </a:cubicBezTo>
                  <a:cubicBezTo>
                    <a:pt x="3" y="236"/>
                    <a:pt x="0" y="231"/>
                    <a:pt x="1" y="226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4" y="4"/>
                    <a:pt x="48" y="0"/>
                    <a:pt x="53" y="1"/>
                  </a:cubicBezTo>
                  <a:cubicBezTo>
                    <a:pt x="58" y="2"/>
                    <a:pt x="61" y="7"/>
                    <a:pt x="60" y="12"/>
                  </a:cubicBezTo>
                  <a:cubicBezTo>
                    <a:pt x="19" y="230"/>
                    <a:pt x="19" y="230"/>
                    <a:pt x="19" y="230"/>
                  </a:cubicBezTo>
                  <a:cubicBezTo>
                    <a:pt x="18" y="234"/>
                    <a:pt x="14" y="237"/>
                    <a:pt x="10" y="23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8" name="Freeform 86"/>
            <p:cNvSpPr>
              <a:spLocks/>
            </p:cNvSpPr>
            <p:nvPr/>
          </p:nvSpPr>
          <p:spPr bwMode="auto">
            <a:xfrm>
              <a:off x="1725612" y="2462213"/>
              <a:ext cx="147638" cy="566738"/>
            </a:xfrm>
            <a:custGeom>
              <a:avLst/>
              <a:gdLst>
                <a:gd name="T0" fmla="*/ 123825 w 62"/>
                <a:gd name="T1" fmla="*/ 566738 h 237"/>
                <a:gd name="T2" fmla="*/ 104775 w 62"/>
                <a:gd name="T3" fmla="*/ 549999 h 237"/>
                <a:gd name="T4" fmla="*/ 2381 w 62"/>
                <a:gd name="T5" fmla="*/ 28696 h 237"/>
                <a:gd name="T6" fmla="*/ 19050 w 62"/>
                <a:gd name="T7" fmla="*/ 2391 h 237"/>
                <a:gd name="T8" fmla="*/ 42863 w 62"/>
                <a:gd name="T9" fmla="*/ 19130 h 237"/>
                <a:gd name="T10" fmla="*/ 145257 w 62"/>
                <a:gd name="T11" fmla="*/ 540434 h 237"/>
                <a:gd name="T12" fmla="*/ 128588 w 62"/>
                <a:gd name="T13" fmla="*/ 566738 h 237"/>
                <a:gd name="T14" fmla="*/ 123825 w 62"/>
                <a:gd name="T15" fmla="*/ 566738 h 23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62"/>
                <a:gd name="T25" fmla="*/ 0 h 237"/>
                <a:gd name="T26" fmla="*/ 62 w 62"/>
                <a:gd name="T27" fmla="*/ 237 h 23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62" h="237">
                  <a:moveTo>
                    <a:pt x="52" y="237"/>
                  </a:moveTo>
                  <a:cubicBezTo>
                    <a:pt x="48" y="237"/>
                    <a:pt x="44" y="234"/>
                    <a:pt x="44" y="23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7"/>
                    <a:pt x="3" y="2"/>
                    <a:pt x="8" y="1"/>
                  </a:cubicBezTo>
                  <a:cubicBezTo>
                    <a:pt x="13" y="0"/>
                    <a:pt x="17" y="4"/>
                    <a:pt x="18" y="8"/>
                  </a:cubicBezTo>
                  <a:cubicBezTo>
                    <a:pt x="61" y="226"/>
                    <a:pt x="61" y="226"/>
                    <a:pt x="61" y="226"/>
                  </a:cubicBezTo>
                  <a:cubicBezTo>
                    <a:pt x="62" y="231"/>
                    <a:pt x="59" y="236"/>
                    <a:pt x="54" y="237"/>
                  </a:cubicBezTo>
                  <a:cubicBezTo>
                    <a:pt x="54" y="237"/>
                    <a:pt x="53" y="237"/>
                    <a:pt x="52" y="23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09" name="Freeform 87"/>
            <p:cNvSpPr>
              <a:spLocks noEditPoints="1"/>
            </p:cNvSpPr>
            <p:nvPr/>
          </p:nvSpPr>
          <p:spPr bwMode="auto">
            <a:xfrm>
              <a:off x="1428750" y="2166938"/>
              <a:ext cx="339725" cy="341313"/>
            </a:xfrm>
            <a:custGeom>
              <a:avLst/>
              <a:gdLst>
                <a:gd name="T0" fmla="*/ 318193 w 142"/>
                <a:gd name="T1" fmla="*/ 341313 h 143"/>
                <a:gd name="T2" fmla="*/ 21532 w 142"/>
                <a:gd name="T3" fmla="*/ 341313 h 143"/>
                <a:gd name="T4" fmla="*/ 0 w 142"/>
                <a:gd name="T5" fmla="*/ 319832 h 143"/>
                <a:gd name="T6" fmla="*/ 0 w 142"/>
                <a:gd name="T7" fmla="*/ 21481 h 143"/>
                <a:gd name="T8" fmla="*/ 21532 w 142"/>
                <a:gd name="T9" fmla="*/ 0 h 143"/>
                <a:gd name="T10" fmla="*/ 318193 w 142"/>
                <a:gd name="T11" fmla="*/ 0 h 143"/>
                <a:gd name="T12" fmla="*/ 339725 w 142"/>
                <a:gd name="T13" fmla="*/ 21481 h 143"/>
                <a:gd name="T14" fmla="*/ 339725 w 142"/>
                <a:gd name="T15" fmla="*/ 319832 h 143"/>
                <a:gd name="T16" fmla="*/ 318193 w 142"/>
                <a:gd name="T17" fmla="*/ 341313 h 143"/>
                <a:gd name="T18" fmla="*/ 43064 w 142"/>
                <a:gd name="T19" fmla="*/ 298351 h 143"/>
                <a:gd name="T20" fmla="*/ 296661 w 142"/>
                <a:gd name="T21" fmla="*/ 298351 h 143"/>
                <a:gd name="T22" fmla="*/ 296661 w 142"/>
                <a:gd name="T23" fmla="*/ 42962 h 143"/>
                <a:gd name="T24" fmla="*/ 43064 w 142"/>
                <a:gd name="T25" fmla="*/ 42962 h 143"/>
                <a:gd name="T26" fmla="*/ 43064 w 142"/>
                <a:gd name="T27" fmla="*/ 298351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2"/>
                <a:gd name="T43" fmla="*/ 0 h 143"/>
                <a:gd name="T44" fmla="*/ 142 w 142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2" h="143">
                  <a:moveTo>
                    <a:pt x="133" y="143"/>
                  </a:moveTo>
                  <a:cubicBezTo>
                    <a:pt x="9" y="143"/>
                    <a:pt x="9" y="143"/>
                    <a:pt x="9" y="143"/>
                  </a:cubicBezTo>
                  <a:cubicBezTo>
                    <a:pt x="4" y="143"/>
                    <a:pt x="0" y="139"/>
                    <a:pt x="0" y="13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0"/>
                    <a:pt x="142" y="4"/>
                    <a:pt x="142" y="9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9"/>
                    <a:pt x="138" y="143"/>
                    <a:pt x="133" y="143"/>
                  </a:cubicBezTo>
                  <a:close/>
                  <a:moveTo>
                    <a:pt x="18" y="125"/>
                  </a:moveTo>
                  <a:cubicBezTo>
                    <a:pt x="124" y="125"/>
                    <a:pt x="124" y="125"/>
                    <a:pt x="124" y="125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2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0" name="Freeform 88"/>
            <p:cNvSpPr>
              <a:spLocks/>
            </p:cNvSpPr>
            <p:nvPr/>
          </p:nvSpPr>
          <p:spPr bwMode="auto">
            <a:xfrm>
              <a:off x="1425575" y="2163763"/>
              <a:ext cx="344488" cy="344488"/>
            </a:xfrm>
            <a:custGeom>
              <a:avLst/>
              <a:gdLst>
                <a:gd name="T0" fmla="*/ 320565 w 144"/>
                <a:gd name="T1" fmla="*/ 344488 h 144"/>
                <a:gd name="T2" fmla="*/ 306212 w 144"/>
                <a:gd name="T3" fmla="*/ 337311 h 144"/>
                <a:gd name="T4" fmla="*/ 7177 w 144"/>
                <a:gd name="T5" fmla="*/ 40669 h 144"/>
                <a:gd name="T6" fmla="*/ 7177 w 144"/>
                <a:gd name="T7" fmla="*/ 9569 h 144"/>
                <a:gd name="T8" fmla="*/ 38276 w 144"/>
                <a:gd name="T9" fmla="*/ 9569 h 144"/>
                <a:gd name="T10" fmla="*/ 334919 w 144"/>
                <a:gd name="T11" fmla="*/ 306212 h 144"/>
                <a:gd name="T12" fmla="*/ 334919 w 144"/>
                <a:gd name="T13" fmla="*/ 337311 h 144"/>
                <a:gd name="T14" fmla="*/ 320565 w 144"/>
                <a:gd name="T15" fmla="*/ 344488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144"/>
                <a:gd name="T26" fmla="*/ 144 w 144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144">
                  <a:moveTo>
                    <a:pt x="134" y="144"/>
                  </a:moveTo>
                  <a:cubicBezTo>
                    <a:pt x="132" y="144"/>
                    <a:pt x="129" y="143"/>
                    <a:pt x="128" y="14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4" y="132"/>
                    <a:pt x="144" y="138"/>
                    <a:pt x="140" y="141"/>
                  </a:cubicBezTo>
                  <a:cubicBezTo>
                    <a:pt x="139" y="143"/>
                    <a:pt x="136" y="144"/>
                    <a:pt x="134" y="14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1" name="Freeform 89"/>
            <p:cNvSpPr>
              <a:spLocks/>
            </p:cNvSpPr>
            <p:nvPr/>
          </p:nvSpPr>
          <p:spPr bwMode="auto">
            <a:xfrm>
              <a:off x="1425575" y="2163763"/>
              <a:ext cx="344488" cy="344488"/>
            </a:xfrm>
            <a:custGeom>
              <a:avLst/>
              <a:gdLst>
                <a:gd name="T0" fmla="*/ 23923 w 144"/>
                <a:gd name="T1" fmla="*/ 344488 h 144"/>
                <a:gd name="T2" fmla="*/ 7177 w 144"/>
                <a:gd name="T3" fmla="*/ 339703 h 144"/>
                <a:gd name="T4" fmla="*/ 7177 w 144"/>
                <a:gd name="T5" fmla="*/ 308604 h 144"/>
                <a:gd name="T6" fmla="*/ 306212 w 144"/>
                <a:gd name="T7" fmla="*/ 9569 h 144"/>
                <a:gd name="T8" fmla="*/ 337311 w 144"/>
                <a:gd name="T9" fmla="*/ 9569 h 144"/>
                <a:gd name="T10" fmla="*/ 337311 w 144"/>
                <a:gd name="T11" fmla="*/ 40669 h 144"/>
                <a:gd name="T12" fmla="*/ 38276 w 144"/>
                <a:gd name="T13" fmla="*/ 339703 h 144"/>
                <a:gd name="T14" fmla="*/ 23923 w 144"/>
                <a:gd name="T15" fmla="*/ 344488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144"/>
                <a:gd name="T26" fmla="*/ 144 w 144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144">
                  <a:moveTo>
                    <a:pt x="10" y="144"/>
                  </a:moveTo>
                  <a:cubicBezTo>
                    <a:pt x="7" y="144"/>
                    <a:pt x="5" y="143"/>
                    <a:pt x="3" y="142"/>
                  </a:cubicBezTo>
                  <a:cubicBezTo>
                    <a:pt x="0" y="138"/>
                    <a:pt x="0" y="132"/>
                    <a:pt x="3" y="129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2" y="0"/>
                    <a:pt x="137" y="0"/>
                    <a:pt x="141" y="4"/>
                  </a:cubicBezTo>
                  <a:cubicBezTo>
                    <a:pt x="144" y="7"/>
                    <a:pt x="144" y="13"/>
                    <a:pt x="141" y="17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4" y="143"/>
                    <a:pt x="12" y="144"/>
                    <a:pt x="10" y="14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2" name="Freeform 90"/>
            <p:cNvSpPr>
              <a:spLocks/>
            </p:cNvSpPr>
            <p:nvPr/>
          </p:nvSpPr>
          <p:spPr bwMode="auto">
            <a:xfrm>
              <a:off x="1423987" y="2462213"/>
              <a:ext cx="398463" cy="304800"/>
            </a:xfrm>
            <a:custGeom>
              <a:avLst/>
              <a:gdLst>
                <a:gd name="T0" fmla="*/ 374603 w 167"/>
                <a:gd name="T1" fmla="*/ 304800 h 127"/>
                <a:gd name="T2" fmla="*/ 362673 w 167"/>
                <a:gd name="T3" fmla="*/ 302400 h 127"/>
                <a:gd name="T4" fmla="*/ 11930 w 167"/>
                <a:gd name="T5" fmla="*/ 40800 h 127"/>
                <a:gd name="T6" fmla="*/ 7158 w 167"/>
                <a:gd name="T7" fmla="*/ 12000 h 127"/>
                <a:gd name="T8" fmla="*/ 38176 w 167"/>
                <a:gd name="T9" fmla="*/ 7200 h 127"/>
                <a:gd name="T10" fmla="*/ 386533 w 167"/>
                <a:gd name="T11" fmla="*/ 266400 h 127"/>
                <a:gd name="T12" fmla="*/ 391305 w 167"/>
                <a:gd name="T13" fmla="*/ 297600 h 127"/>
                <a:gd name="T14" fmla="*/ 374603 w 167"/>
                <a:gd name="T15" fmla="*/ 304800 h 1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7"/>
                <a:gd name="T25" fmla="*/ 0 h 127"/>
                <a:gd name="T26" fmla="*/ 167 w 167"/>
                <a:gd name="T27" fmla="*/ 127 h 1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7" h="127">
                  <a:moveTo>
                    <a:pt x="157" y="127"/>
                  </a:moveTo>
                  <a:cubicBezTo>
                    <a:pt x="155" y="127"/>
                    <a:pt x="153" y="127"/>
                    <a:pt x="152" y="12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" y="15"/>
                    <a:pt x="0" y="9"/>
                    <a:pt x="3" y="5"/>
                  </a:cubicBezTo>
                  <a:cubicBezTo>
                    <a:pt x="6" y="1"/>
                    <a:pt x="12" y="0"/>
                    <a:pt x="16" y="3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6" y="114"/>
                    <a:pt x="167" y="120"/>
                    <a:pt x="164" y="124"/>
                  </a:cubicBezTo>
                  <a:cubicBezTo>
                    <a:pt x="162" y="126"/>
                    <a:pt x="160" y="127"/>
                    <a:pt x="157" y="12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3" name="Freeform 91"/>
            <p:cNvSpPr>
              <a:spLocks/>
            </p:cNvSpPr>
            <p:nvPr/>
          </p:nvSpPr>
          <p:spPr bwMode="auto">
            <a:xfrm>
              <a:off x="1373187" y="2462213"/>
              <a:ext cx="400050" cy="306388"/>
            </a:xfrm>
            <a:custGeom>
              <a:avLst/>
              <a:gdLst>
                <a:gd name="T0" fmla="*/ 23955 w 167"/>
                <a:gd name="T1" fmla="*/ 306388 h 128"/>
                <a:gd name="T2" fmla="*/ 7187 w 167"/>
                <a:gd name="T3" fmla="*/ 296813 h 128"/>
                <a:gd name="T4" fmla="*/ 11978 w 167"/>
                <a:gd name="T5" fmla="*/ 268090 h 128"/>
                <a:gd name="T6" fmla="*/ 361722 w 167"/>
                <a:gd name="T7" fmla="*/ 7181 h 128"/>
                <a:gd name="T8" fmla="*/ 392863 w 167"/>
                <a:gd name="T9" fmla="*/ 11968 h 128"/>
                <a:gd name="T10" fmla="*/ 388072 w 167"/>
                <a:gd name="T11" fmla="*/ 40692 h 128"/>
                <a:gd name="T12" fmla="*/ 35933 w 167"/>
                <a:gd name="T13" fmla="*/ 301601 h 128"/>
                <a:gd name="T14" fmla="*/ 23955 w 167"/>
                <a:gd name="T15" fmla="*/ 306388 h 1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7"/>
                <a:gd name="T25" fmla="*/ 0 h 128"/>
                <a:gd name="T26" fmla="*/ 167 w 167"/>
                <a:gd name="T27" fmla="*/ 128 h 1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7" h="128">
                  <a:moveTo>
                    <a:pt x="10" y="128"/>
                  </a:moveTo>
                  <a:cubicBezTo>
                    <a:pt x="7" y="128"/>
                    <a:pt x="5" y="127"/>
                    <a:pt x="3" y="124"/>
                  </a:cubicBezTo>
                  <a:cubicBezTo>
                    <a:pt x="0" y="120"/>
                    <a:pt x="1" y="115"/>
                    <a:pt x="5" y="112"/>
                  </a:cubicBezTo>
                  <a:cubicBezTo>
                    <a:pt x="151" y="3"/>
                    <a:pt x="151" y="3"/>
                    <a:pt x="151" y="3"/>
                  </a:cubicBezTo>
                  <a:cubicBezTo>
                    <a:pt x="155" y="0"/>
                    <a:pt x="161" y="1"/>
                    <a:pt x="164" y="5"/>
                  </a:cubicBezTo>
                  <a:cubicBezTo>
                    <a:pt x="167" y="9"/>
                    <a:pt x="166" y="14"/>
                    <a:pt x="162" y="17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4" y="127"/>
                    <a:pt x="12" y="128"/>
                    <a:pt x="10" y="12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4" name="Freeform 92"/>
            <p:cNvSpPr>
              <a:spLocks/>
            </p:cNvSpPr>
            <p:nvPr/>
          </p:nvSpPr>
          <p:spPr bwMode="auto">
            <a:xfrm>
              <a:off x="1373187" y="2722563"/>
              <a:ext cx="501650" cy="304800"/>
            </a:xfrm>
            <a:custGeom>
              <a:avLst/>
              <a:gdLst>
                <a:gd name="T0" fmla="*/ 475373 w 210"/>
                <a:gd name="T1" fmla="*/ 304800 h 127"/>
                <a:gd name="T2" fmla="*/ 465818 w 210"/>
                <a:gd name="T3" fmla="*/ 302400 h 127"/>
                <a:gd name="T4" fmla="*/ 14333 w 210"/>
                <a:gd name="T5" fmla="*/ 43200 h 127"/>
                <a:gd name="T6" fmla="*/ 4778 w 210"/>
                <a:gd name="T7" fmla="*/ 14400 h 127"/>
                <a:gd name="T8" fmla="*/ 35832 w 210"/>
                <a:gd name="T9" fmla="*/ 4800 h 127"/>
                <a:gd name="T10" fmla="*/ 487317 w 210"/>
                <a:gd name="T11" fmla="*/ 266400 h 127"/>
                <a:gd name="T12" fmla="*/ 494484 w 210"/>
                <a:gd name="T13" fmla="*/ 295200 h 127"/>
                <a:gd name="T14" fmla="*/ 475373 w 210"/>
                <a:gd name="T15" fmla="*/ 304800 h 1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0"/>
                <a:gd name="T25" fmla="*/ 0 h 127"/>
                <a:gd name="T26" fmla="*/ 210 w 210"/>
                <a:gd name="T27" fmla="*/ 127 h 1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0" h="127">
                  <a:moveTo>
                    <a:pt x="199" y="127"/>
                  </a:moveTo>
                  <a:cubicBezTo>
                    <a:pt x="198" y="127"/>
                    <a:pt x="196" y="127"/>
                    <a:pt x="195" y="126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1" y="16"/>
                    <a:pt x="0" y="10"/>
                    <a:pt x="2" y="6"/>
                  </a:cubicBezTo>
                  <a:cubicBezTo>
                    <a:pt x="5" y="1"/>
                    <a:pt x="10" y="0"/>
                    <a:pt x="15" y="2"/>
                  </a:cubicBezTo>
                  <a:cubicBezTo>
                    <a:pt x="204" y="111"/>
                    <a:pt x="204" y="111"/>
                    <a:pt x="204" y="111"/>
                  </a:cubicBezTo>
                  <a:cubicBezTo>
                    <a:pt x="208" y="113"/>
                    <a:pt x="210" y="119"/>
                    <a:pt x="207" y="123"/>
                  </a:cubicBezTo>
                  <a:cubicBezTo>
                    <a:pt x="206" y="126"/>
                    <a:pt x="203" y="127"/>
                    <a:pt x="199" y="12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5" name="Freeform 93"/>
            <p:cNvSpPr>
              <a:spLocks/>
            </p:cNvSpPr>
            <p:nvPr/>
          </p:nvSpPr>
          <p:spPr bwMode="auto">
            <a:xfrm>
              <a:off x="1319212" y="2722563"/>
              <a:ext cx="503238" cy="306388"/>
            </a:xfrm>
            <a:custGeom>
              <a:avLst/>
              <a:gdLst>
                <a:gd name="T0" fmla="*/ 26235 w 211"/>
                <a:gd name="T1" fmla="*/ 306388 h 128"/>
                <a:gd name="T2" fmla="*/ 7155 w 211"/>
                <a:gd name="T3" fmla="*/ 294420 h 128"/>
                <a:gd name="T4" fmla="*/ 14310 w 211"/>
                <a:gd name="T5" fmla="*/ 265696 h 128"/>
                <a:gd name="T6" fmla="*/ 469848 w 211"/>
                <a:gd name="T7" fmla="*/ 4787 h 128"/>
                <a:gd name="T8" fmla="*/ 498468 w 211"/>
                <a:gd name="T9" fmla="*/ 14362 h 128"/>
                <a:gd name="T10" fmla="*/ 488928 w 211"/>
                <a:gd name="T11" fmla="*/ 43086 h 128"/>
                <a:gd name="T12" fmla="*/ 35775 w 211"/>
                <a:gd name="T13" fmla="*/ 303994 h 128"/>
                <a:gd name="T14" fmla="*/ 26235 w 211"/>
                <a:gd name="T15" fmla="*/ 306388 h 12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1"/>
                <a:gd name="T25" fmla="*/ 0 h 128"/>
                <a:gd name="T26" fmla="*/ 211 w 211"/>
                <a:gd name="T27" fmla="*/ 128 h 12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1" h="128">
                  <a:moveTo>
                    <a:pt x="11" y="128"/>
                  </a:moveTo>
                  <a:cubicBezTo>
                    <a:pt x="8" y="128"/>
                    <a:pt x="5" y="126"/>
                    <a:pt x="3" y="123"/>
                  </a:cubicBezTo>
                  <a:cubicBezTo>
                    <a:pt x="0" y="119"/>
                    <a:pt x="2" y="113"/>
                    <a:pt x="6" y="111"/>
                  </a:cubicBezTo>
                  <a:cubicBezTo>
                    <a:pt x="197" y="2"/>
                    <a:pt x="197" y="2"/>
                    <a:pt x="197" y="2"/>
                  </a:cubicBezTo>
                  <a:cubicBezTo>
                    <a:pt x="201" y="0"/>
                    <a:pt x="206" y="1"/>
                    <a:pt x="209" y="6"/>
                  </a:cubicBezTo>
                  <a:cubicBezTo>
                    <a:pt x="211" y="10"/>
                    <a:pt x="210" y="16"/>
                    <a:pt x="205" y="18"/>
                  </a:cubicBezTo>
                  <a:cubicBezTo>
                    <a:pt x="15" y="127"/>
                    <a:pt x="15" y="127"/>
                    <a:pt x="15" y="127"/>
                  </a:cubicBezTo>
                  <a:cubicBezTo>
                    <a:pt x="14" y="127"/>
                    <a:pt x="12" y="128"/>
                    <a:pt x="11" y="12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6" name="Freeform 94"/>
            <p:cNvSpPr>
              <a:spLocks noEditPoints="1"/>
            </p:cNvSpPr>
            <p:nvPr/>
          </p:nvSpPr>
          <p:spPr bwMode="auto">
            <a:xfrm>
              <a:off x="1428750" y="1868488"/>
              <a:ext cx="339725" cy="341313"/>
            </a:xfrm>
            <a:custGeom>
              <a:avLst/>
              <a:gdLst>
                <a:gd name="T0" fmla="*/ 318193 w 142"/>
                <a:gd name="T1" fmla="*/ 341313 h 143"/>
                <a:gd name="T2" fmla="*/ 21532 w 142"/>
                <a:gd name="T3" fmla="*/ 341313 h 143"/>
                <a:gd name="T4" fmla="*/ 0 w 142"/>
                <a:gd name="T5" fmla="*/ 319832 h 143"/>
                <a:gd name="T6" fmla="*/ 0 w 142"/>
                <a:gd name="T7" fmla="*/ 21481 h 143"/>
                <a:gd name="T8" fmla="*/ 21532 w 142"/>
                <a:gd name="T9" fmla="*/ 0 h 143"/>
                <a:gd name="T10" fmla="*/ 318193 w 142"/>
                <a:gd name="T11" fmla="*/ 0 h 143"/>
                <a:gd name="T12" fmla="*/ 339725 w 142"/>
                <a:gd name="T13" fmla="*/ 21481 h 143"/>
                <a:gd name="T14" fmla="*/ 339725 w 142"/>
                <a:gd name="T15" fmla="*/ 319832 h 143"/>
                <a:gd name="T16" fmla="*/ 318193 w 142"/>
                <a:gd name="T17" fmla="*/ 341313 h 143"/>
                <a:gd name="T18" fmla="*/ 43064 w 142"/>
                <a:gd name="T19" fmla="*/ 298351 h 143"/>
                <a:gd name="T20" fmla="*/ 296661 w 142"/>
                <a:gd name="T21" fmla="*/ 298351 h 143"/>
                <a:gd name="T22" fmla="*/ 296661 w 142"/>
                <a:gd name="T23" fmla="*/ 42962 h 143"/>
                <a:gd name="T24" fmla="*/ 43064 w 142"/>
                <a:gd name="T25" fmla="*/ 42962 h 143"/>
                <a:gd name="T26" fmla="*/ 43064 w 142"/>
                <a:gd name="T27" fmla="*/ 298351 h 14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42"/>
                <a:gd name="T43" fmla="*/ 0 h 143"/>
                <a:gd name="T44" fmla="*/ 142 w 142"/>
                <a:gd name="T45" fmla="*/ 143 h 143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42" h="143">
                  <a:moveTo>
                    <a:pt x="133" y="143"/>
                  </a:moveTo>
                  <a:cubicBezTo>
                    <a:pt x="9" y="143"/>
                    <a:pt x="9" y="143"/>
                    <a:pt x="9" y="143"/>
                  </a:cubicBezTo>
                  <a:cubicBezTo>
                    <a:pt x="4" y="143"/>
                    <a:pt x="0" y="139"/>
                    <a:pt x="0" y="13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0"/>
                    <a:pt x="142" y="4"/>
                    <a:pt x="142" y="9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2" y="139"/>
                    <a:pt x="138" y="143"/>
                    <a:pt x="133" y="143"/>
                  </a:cubicBezTo>
                  <a:close/>
                  <a:moveTo>
                    <a:pt x="18" y="125"/>
                  </a:moveTo>
                  <a:cubicBezTo>
                    <a:pt x="124" y="125"/>
                    <a:pt x="124" y="125"/>
                    <a:pt x="124" y="125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8" y="18"/>
                    <a:pt x="18" y="18"/>
                    <a:pt x="18" y="18"/>
                  </a:cubicBezTo>
                  <a:lnTo>
                    <a:pt x="18" y="12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7" name="Freeform 95"/>
            <p:cNvSpPr>
              <a:spLocks/>
            </p:cNvSpPr>
            <p:nvPr/>
          </p:nvSpPr>
          <p:spPr bwMode="auto">
            <a:xfrm>
              <a:off x="1425575" y="1865313"/>
              <a:ext cx="344488" cy="344488"/>
            </a:xfrm>
            <a:custGeom>
              <a:avLst/>
              <a:gdLst>
                <a:gd name="T0" fmla="*/ 320565 w 144"/>
                <a:gd name="T1" fmla="*/ 344488 h 144"/>
                <a:gd name="T2" fmla="*/ 306212 w 144"/>
                <a:gd name="T3" fmla="*/ 337311 h 144"/>
                <a:gd name="T4" fmla="*/ 7177 w 144"/>
                <a:gd name="T5" fmla="*/ 40669 h 144"/>
                <a:gd name="T6" fmla="*/ 7177 w 144"/>
                <a:gd name="T7" fmla="*/ 9569 h 144"/>
                <a:gd name="T8" fmla="*/ 38276 w 144"/>
                <a:gd name="T9" fmla="*/ 9569 h 144"/>
                <a:gd name="T10" fmla="*/ 334919 w 144"/>
                <a:gd name="T11" fmla="*/ 306212 h 144"/>
                <a:gd name="T12" fmla="*/ 334919 w 144"/>
                <a:gd name="T13" fmla="*/ 337311 h 144"/>
                <a:gd name="T14" fmla="*/ 320565 w 144"/>
                <a:gd name="T15" fmla="*/ 344488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144"/>
                <a:gd name="T26" fmla="*/ 144 w 144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144">
                  <a:moveTo>
                    <a:pt x="134" y="144"/>
                  </a:moveTo>
                  <a:cubicBezTo>
                    <a:pt x="132" y="144"/>
                    <a:pt x="129" y="143"/>
                    <a:pt x="128" y="141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13"/>
                    <a:pt x="0" y="7"/>
                    <a:pt x="3" y="4"/>
                  </a:cubicBezTo>
                  <a:cubicBezTo>
                    <a:pt x="7" y="0"/>
                    <a:pt x="12" y="0"/>
                    <a:pt x="16" y="4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4" y="132"/>
                    <a:pt x="144" y="138"/>
                    <a:pt x="140" y="141"/>
                  </a:cubicBezTo>
                  <a:cubicBezTo>
                    <a:pt x="139" y="143"/>
                    <a:pt x="136" y="144"/>
                    <a:pt x="134" y="14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8" name="Freeform 96"/>
            <p:cNvSpPr>
              <a:spLocks/>
            </p:cNvSpPr>
            <p:nvPr/>
          </p:nvSpPr>
          <p:spPr bwMode="auto">
            <a:xfrm>
              <a:off x="1425575" y="1865313"/>
              <a:ext cx="344488" cy="344488"/>
            </a:xfrm>
            <a:custGeom>
              <a:avLst/>
              <a:gdLst>
                <a:gd name="T0" fmla="*/ 23923 w 144"/>
                <a:gd name="T1" fmla="*/ 344488 h 144"/>
                <a:gd name="T2" fmla="*/ 7177 w 144"/>
                <a:gd name="T3" fmla="*/ 339703 h 144"/>
                <a:gd name="T4" fmla="*/ 7177 w 144"/>
                <a:gd name="T5" fmla="*/ 308604 h 144"/>
                <a:gd name="T6" fmla="*/ 306212 w 144"/>
                <a:gd name="T7" fmla="*/ 9569 h 144"/>
                <a:gd name="T8" fmla="*/ 337311 w 144"/>
                <a:gd name="T9" fmla="*/ 9569 h 144"/>
                <a:gd name="T10" fmla="*/ 337311 w 144"/>
                <a:gd name="T11" fmla="*/ 40669 h 144"/>
                <a:gd name="T12" fmla="*/ 38276 w 144"/>
                <a:gd name="T13" fmla="*/ 339703 h 144"/>
                <a:gd name="T14" fmla="*/ 23923 w 144"/>
                <a:gd name="T15" fmla="*/ 344488 h 1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4"/>
                <a:gd name="T25" fmla="*/ 0 h 144"/>
                <a:gd name="T26" fmla="*/ 144 w 144"/>
                <a:gd name="T27" fmla="*/ 144 h 14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4" h="144">
                  <a:moveTo>
                    <a:pt x="10" y="144"/>
                  </a:moveTo>
                  <a:cubicBezTo>
                    <a:pt x="7" y="144"/>
                    <a:pt x="5" y="143"/>
                    <a:pt x="3" y="142"/>
                  </a:cubicBezTo>
                  <a:cubicBezTo>
                    <a:pt x="0" y="138"/>
                    <a:pt x="0" y="132"/>
                    <a:pt x="3" y="129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2" y="0"/>
                    <a:pt x="137" y="0"/>
                    <a:pt x="141" y="4"/>
                  </a:cubicBezTo>
                  <a:cubicBezTo>
                    <a:pt x="144" y="7"/>
                    <a:pt x="144" y="13"/>
                    <a:pt x="141" y="17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4" y="143"/>
                    <a:pt x="12" y="144"/>
                    <a:pt x="10" y="14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19" name="Freeform 97"/>
            <p:cNvSpPr>
              <a:spLocks noEditPoints="1"/>
            </p:cNvSpPr>
            <p:nvPr/>
          </p:nvSpPr>
          <p:spPr bwMode="auto">
            <a:xfrm>
              <a:off x="1146175" y="2317751"/>
              <a:ext cx="325438" cy="190500"/>
            </a:xfrm>
            <a:custGeom>
              <a:avLst/>
              <a:gdLst>
                <a:gd name="T0" fmla="*/ 303902 w 136"/>
                <a:gd name="T1" fmla="*/ 190500 h 80"/>
                <a:gd name="T2" fmla="*/ 23929 w 136"/>
                <a:gd name="T3" fmla="*/ 190500 h 80"/>
                <a:gd name="T4" fmla="*/ 2393 w 136"/>
                <a:gd name="T5" fmla="*/ 173831 h 80"/>
                <a:gd name="T6" fmla="*/ 11965 w 136"/>
                <a:gd name="T7" fmla="*/ 150019 h 80"/>
                <a:gd name="T8" fmla="*/ 291937 w 136"/>
                <a:gd name="T9" fmla="*/ 2381 h 80"/>
                <a:gd name="T10" fmla="*/ 313473 w 136"/>
                <a:gd name="T11" fmla="*/ 2381 h 80"/>
                <a:gd name="T12" fmla="*/ 325438 w 136"/>
                <a:gd name="T13" fmla="*/ 21431 h 80"/>
                <a:gd name="T14" fmla="*/ 325438 w 136"/>
                <a:gd name="T15" fmla="*/ 169069 h 80"/>
                <a:gd name="T16" fmla="*/ 303902 w 136"/>
                <a:gd name="T17" fmla="*/ 190500 h 80"/>
                <a:gd name="T18" fmla="*/ 110075 w 136"/>
                <a:gd name="T19" fmla="*/ 147638 h 80"/>
                <a:gd name="T20" fmla="*/ 282365 w 136"/>
                <a:gd name="T21" fmla="*/ 147638 h 80"/>
                <a:gd name="T22" fmla="*/ 282365 w 136"/>
                <a:gd name="T23" fmla="*/ 57150 h 80"/>
                <a:gd name="T24" fmla="*/ 110075 w 136"/>
                <a:gd name="T25" fmla="*/ 147638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6"/>
                <a:gd name="T40" fmla="*/ 0 h 80"/>
                <a:gd name="T41" fmla="*/ 136 w 136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6" h="80">
                  <a:moveTo>
                    <a:pt x="127" y="80"/>
                  </a:moveTo>
                  <a:cubicBezTo>
                    <a:pt x="10" y="80"/>
                    <a:pt x="10" y="80"/>
                    <a:pt x="10" y="80"/>
                  </a:cubicBezTo>
                  <a:cubicBezTo>
                    <a:pt x="5" y="80"/>
                    <a:pt x="2" y="77"/>
                    <a:pt x="1" y="73"/>
                  </a:cubicBezTo>
                  <a:cubicBezTo>
                    <a:pt x="0" y="69"/>
                    <a:pt x="2" y="65"/>
                    <a:pt x="5" y="63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5" y="0"/>
                    <a:pt x="128" y="0"/>
                    <a:pt x="131" y="1"/>
                  </a:cubicBezTo>
                  <a:cubicBezTo>
                    <a:pt x="134" y="3"/>
                    <a:pt x="136" y="6"/>
                    <a:pt x="136" y="9"/>
                  </a:cubicBezTo>
                  <a:cubicBezTo>
                    <a:pt x="136" y="71"/>
                    <a:pt x="136" y="71"/>
                    <a:pt x="136" y="71"/>
                  </a:cubicBezTo>
                  <a:cubicBezTo>
                    <a:pt x="136" y="76"/>
                    <a:pt x="132" y="80"/>
                    <a:pt x="127" y="80"/>
                  </a:cubicBezTo>
                  <a:close/>
                  <a:moveTo>
                    <a:pt x="46" y="62"/>
                  </a:moveTo>
                  <a:cubicBezTo>
                    <a:pt x="118" y="62"/>
                    <a:pt x="118" y="62"/>
                    <a:pt x="118" y="62"/>
                  </a:cubicBezTo>
                  <a:cubicBezTo>
                    <a:pt x="118" y="24"/>
                    <a:pt x="118" y="24"/>
                    <a:pt x="118" y="24"/>
                  </a:cubicBezTo>
                  <a:lnTo>
                    <a:pt x="46" y="6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0" name="Freeform 98"/>
            <p:cNvSpPr>
              <a:spLocks/>
            </p:cNvSpPr>
            <p:nvPr/>
          </p:nvSpPr>
          <p:spPr bwMode="auto">
            <a:xfrm>
              <a:off x="1149350" y="2465388"/>
              <a:ext cx="42863" cy="155575"/>
            </a:xfrm>
            <a:custGeom>
              <a:avLst/>
              <a:gdLst>
                <a:gd name="T0" fmla="*/ 21432 w 18"/>
                <a:gd name="T1" fmla="*/ 155575 h 65"/>
                <a:gd name="T2" fmla="*/ 0 w 18"/>
                <a:gd name="T3" fmla="*/ 134034 h 65"/>
                <a:gd name="T4" fmla="*/ 0 w 18"/>
                <a:gd name="T5" fmla="*/ 21541 h 65"/>
                <a:gd name="T6" fmla="*/ 21432 w 18"/>
                <a:gd name="T7" fmla="*/ 0 h 65"/>
                <a:gd name="T8" fmla="*/ 42863 w 18"/>
                <a:gd name="T9" fmla="*/ 21541 h 65"/>
                <a:gd name="T10" fmla="*/ 42863 w 18"/>
                <a:gd name="T11" fmla="*/ 134034 h 65"/>
                <a:gd name="T12" fmla="*/ 21432 w 18"/>
                <a:gd name="T13" fmla="*/ 155575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65"/>
                <a:gd name="T23" fmla="*/ 18 w 18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65">
                  <a:moveTo>
                    <a:pt x="9" y="65"/>
                  </a:moveTo>
                  <a:cubicBezTo>
                    <a:pt x="4" y="65"/>
                    <a:pt x="0" y="61"/>
                    <a:pt x="0" y="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61"/>
                    <a:pt x="14" y="65"/>
                    <a:pt x="9" y="6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1" name="Freeform 99"/>
            <p:cNvSpPr>
              <a:spLocks noEditPoints="1"/>
            </p:cNvSpPr>
            <p:nvPr/>
          </p:nvSpPr>
          <p:spPr bwMode="auto">
            <a:xfrm>
              <a:off x="1146175" y="2017713"/>
              <a:ext cx="325438" cy="192088"/>
            </a:xfrm>
            <a:custGeom>
              <a:avLst/>
              <a:gdLst>
                <a:gd name="T0" fmla="*/ 303902 w 136"/>
                <a:gd name="T1" fmla="*/ 192088 h 80"/>
                <a:gd name="T2" fmla="*/ 23929 w 136"/>
                <a:gd name="T3" fmla="*/ 192088 h 80"/>
                <a:gd name="T4" fmla="*/ 2393 w 136"/>
                <a:gd name="T5" fmla="*/ 175280 h 80"/>
                <a:gd name="T6" fmla="*/ 11965 w 136"/>
                <a:gd name="T7" fmla="*/ 151269 h 80"/>
                <a:gd name="T8" fmla="*/ 291937 w 136"/>
                <a:gd name="T9" fmla="*/ 2401 h 80"/>
                <a:gd name="T10" fmla="*/ 313473 w 136"/>
                <a:gd name="T11" fmla="*/ 2401 h 80"/>
                <a:gd name="T12" fmla="*/ 325438 w 136"/>
                <a:gd name="T13" fmla="*/ 21610 h 80"/>
                <a:gd name="T14" fmla="*/ 325438 w 136"/>
                <a:gd name="T15" fmla="*/ 170478 h 80"/>
                <a:gd name="T16" fmla="*/ 303902 w 136"/>
                <a:gd name="T17" fmla="*/ 192088 h 80"/>
                <a:gd name="T18" fmla="*/ 110075 w 136"/>
                <a:gd name="T19" fmla="*/ 148868 h 80"/>
                <a:gd name="T20" fmla="*/ 282365 w 136"/>
                <a:gd name="T21" fmla="*/ 148868 h 80"/>
                <a:gd name="T22" fmla="*/ 282365 w 136"/>
                <a:gd name="T23" fmla="*/ 57626 h 80"/>
                <a:gd name="T24" fmla="*/ 110075 w 136"/>
                <a:gd name="T25" fmla="*/ 148868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6"/>
                <a:gd name="T40" fmla="*/ 0 h 80"/>
                <a:gd name="T41" fmla="*/ 136 w 136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6" h="80">
                  <a:moveTo>
                    <a:pt x="127" y="80"/>
                  </a:moveTo>
                  <a:cubicBezTo>
                    <a:pt x="10" y="80"/>
                    <a:pt x="10" y="80"/>
                    <a:pt x="10" y="80"/>
                  </a:cubicBezTo>
                  <a:cubicBezTo>
                    <a:pt x="5" y="80"/>
                    <a:pt x="2" y="77"/>
                    <a:pt x="1" y="73"/>
                  </a:cubicBezTo>
                  <a:cubicBezTo>
                    <a:pt x="0" y="69"/>
                    <a:pt x="2" y="65"/>
                    <a:pt x="5" y="63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5" y="0"/>
                    <a:pt x="128" y="0"/>
                    <a:pt x="131" y="1"/>
                  </a:cubicBezTo>
                  <a:cubicBezTo>
                    <a:pt x="134" y="3"/>
                    <a:pt x="136" y="6"/>
                    <a:pt x="136" y="9"/>
                  </a:cubicBezTo>
                  <a:cubicBezTo>
                    <a:pt x="136" y="71"/>
                    <a:pt x="136" y="71"/>
                    <a:pt x="136" y="71"/>
                  </a:cubicBezTo>
                  <a:cubicBezTo>
                    <a:pt x="136" y="76"/>
                    <a:pt x="132" y="80"/>
                    <a:pt x="127" y="80"/>
                  </a:cubicBezTo>
                  <a:close/>
                  <a:moveTo>
                    <a:pt x="46" y="62"/>
                  </a:moveTo>
                  <a:cubicBezTo>
                    <a:pt x="118" y="62"/>
                    <a:pt x="118" y="62"/>
                    <a:pt x="118" y="62"/>
                  </a:cubicBezTo>
                  <a:cubicBezTo>
                    <a:pt x="118" y="24"/>
                    <a:pt x="118" y="24"/>
                    <a:pt x="118" y="24"/>
                  </a:cubicBezTo>
                  <a:lnTo>
                    <a:pt x="46" y="6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2" name="Freeform 100"/>
            <p:cNvSpPr>
              <a:spLocks/>
            </p:cNvSpPr>
            <p:nvPr/>
          </p:nvSpPr>
          <p:spPr bwMode="auto">
            <a:xfrm>
              <a:off x="1149350" y="2166938"/>
              <a:ext cx="42863" cy="155575"/>
            </a:xfrm>
            <a:custGeom>
              <a:avLst/>
              <a:gdLst>
                <a:gd name="T0" fmla="*/ 21432 w 18"/>
                <a:gd name="T1" fmla="*/ 155575 h 65"/>
                <a:gd name="T2" fmla="*/ 0 w 18"/>
                <a:gd name="T3" fmla="*/ 134034 h 65"/>
                <a:gd name="T4" fmla="*/ 0 w 18"/>
                <a:gd name="T5" fmla="*/ 21541 h 65"/>
                <a:gd name="T6" fmla="*/ 21432 w 18"/>
                <a:gd name="T7" fmla="*/ 0 h 65"/>
                <a:gd name="T8" fmla="*/ 42863 w 18"/>
                <a:gd name="T9" fmla="*/ 21541 h 65"/>
                <a:gd name="T10" fmla="*/ 42863 w 18"/>
                <a:gd name="T11" fmla="*/ 134034 h 65"/>
                <a:gd name="T12" fmla="*/ 21432 w 18"/>
                <a:gd name="T13" fmla="*/ 155575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65"/>
                <a:gd name="T23" fmla="*/ 18 w 18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65">
                  <a:moveTo>
                    <a:pt x="9" y="65"/>
                  </a:moveTo>
                  <a:cubicBezTo>
                    <a:pt x="4" y="65"/>
                    <a:pt x="0" y="61"/>
                    <a:pt x="0" y="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61"/>
                    <a:pt x="14" y="65"/>
                    <a:pt x="9" y="6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3" name="Freeform 101"/>
            <p:cNvSpPr>
              <a:spLocks noEditPoints="1"/>
            </p:cNvSpPr>
            <p:nvPr/>
          </p:nvSpPr>
          <p:spPr bwMode="auto">
            <a:xfrm>
              <a:off x="1725612" y="2317751"/>
              <a:ext cx="323850" cy="190500"/>
            </a:xfrm>
            <a:custGeom>
              <a:avLst/>
              <a:gdLst>
                <a:gd name="T0" fmla="*/ 300038 w 136"/>
                <a:gd name="T1" fmla="*/ 190500 h 80"/>
                <a:gd name="T2" fmla="*/ 21431 w 136"/>
                <a:gd name="T3" fmla="*/ 190500 h 80"/>
                <a:gd name="T4" fmla="*/ 0 w 136"/>
                <a:gd name="T5" fmla="*/ 169069 h 80"/>
                <a:gd name="T6" fmla="*/ 0 w 136"/>
                <a:gd name="T7" fmla="*/ 21431 h 80"/>
                <a:gd name="T8" fmla="*/ 11906 w 136"/>
                <a:gd name="T9" fmla="*/ 2381 h 80"/>
                <a:gd name="T10" fmla="*/ 33338 w 136"/>
                <a:gd name="T11" fmla="*/ 2381 h 80"/>
                <a:gd name="T12" fmla="*/ 311944 w 136"/>
                <a:gd name="T13" fmla="*/ 150019 h 80"/>
                <a:gd name="T14" fmla="*/ 321469 w 136"/>
                <a:gd name="T15" fmla="*/ 173831 h 80"/>
                <a:gd name="T16" fmla="*/ 300038 w 136"/>
                <a:gd name="T17" fmla="*/ 190500 h 80"/>
                <a:gd name="T18" fmla="*/ 42863 w 136"/>
                <a:gd name="T19" fmla="*/ 147638 h 80"/>
                <a:gd name="T20" fmla="*/ 214313 w 136"/>
                <a:gd name="T21" fmla="*/ 147638 h 80"/>
                <a:gd name="T22" fmla="*/ 42863 w 136"/>
                <a:gd name="T23" fmla="*/ 57150 h 80"/>
                <a:gd name="T24" fmla="*/ 42863 w 136"/>
                <a:gd name="T25" fmla="*/ 147638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6"/>
                <a:gd name="T40" fmla="*/ 0 h 80"/>
                <a:gd name="T41" fmla="*/ 136 w 136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6" h="80">
                  <a:moveTo>
                    <a:pt x="126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5" y="80"/>
                    <a:pt x="0" y="76"/>
                    <a:pt x="0" y="7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ubicBezTo>
                    <a:pt x="8" y="0"/>
                    <a:pt x="11" y="0"/>
                    <a:pt x="14" y="1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4" y="65"/>
                    <a:pt x="136" y="69"/>
                    <a:pt x="135" y="73"/>
                  </a:cubicBezTo>
                  <a:cubicBezTo>
                    <a:pt x="134" y="77"/>
                    <a:pt x="131" y="80"/>
                    <a:pt x="126" y="80"/>
                  </a:cubicBezTo>
                  <a:close/>
                  <a:moveTo>
                    <a:pt x="18" y="62"/>
                  </a:moveTo>
                  <a:cubicBezTo>
                    <a:pt x="90" y="62"/>
                    <a:pt x="90" y="62"/>
                    <a:pt x="90" y="62"/>
                  </a:cubicBezTo>
                  <a:cubicBezTo>
                    <a:pt x="18" y="24"/>
                    <a:pt x="18" y="24"/>
                    <a:pt x="18" y="24"/>
                  </a:cubicBezTo>
                  <a:lnTo>
                    <a:pt x="18" y="6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4" name="Freeform 102"/>
            <p:cNvSpPr>
              <a:spLocks/>
            </p:cNvSpPr>
            <p:nvPr/>
          </p:nvSpPr>
          <p:spPr bwMode="auto">
            <a:xfrm>
              <a:off x="2005012" y="2465388"/>
              <a:ext cx="42863" cy="155575"/>
            </a:xfrm>
            <a:custGeom>
              <a:avLst/>
              <a:gdLst>
                <a:gd name="T0" fmla="*/ 21432 w 18"/>
                <a:gd name="T1" fmla="*/ 155575 h 65"/>
                <a:gd name="T2" fmla="*/ 0 w 18"/>
                <a:gd name="T3" fmla="*/ 134034 h 65"/>
                <a:gd name="T4" fmla="*/ 0 w 18"/>
                <a:gd name="T5" fmla="*/ 21541 h 65"/>
                <a:gd name="T6" fmla="*/ 21432 w 18"/>
                <a:gd name="T7" fmla="*/ 0 h 65"/>
                <a:gd name="T8" fmla="*/ 42863 w 18"/>
                <a:gd name="T9" fmla="*/ 21541 h 65"/>
                <a:gd name="T10" fmla="*/ 42863 w 18"/>
                <a:gd name="T11" fmla="*/ 134034 h 65"/>
                <a:gd name="T12" fmla="*/ 21432 w 18"/>
                <a:gd name="T13" fmla="*/ 155575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65"/>
                <a:gd name="T23" fmla="*/ 18 w 18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65">
                  <a:moveTo>
                    <a:pt x="9" y="65"/>
                  </a:moveTo>
                  <a:cubicBezTo>
                    <a:pt x="4" y="65"/>
                    <a:pt x="0" y="61"/>
                    <a:pt x="0" y="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61"/>
                    <a:pt x="14" y="65"/>
                    <a:pt x="9" y="6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5" name="Freeform 103"/>
            <p:cNvSpPr>
              <a:spLocks noEditPoints="1"/>
            </p:cNvSpPr>
            <p:nvPr/>
          </p:nvSpPr>
          <p:spPr bwMode="auto">
            <a:xfrm>
              <a:off x="1725612" y="2017713"/>
              <a:ext cx="323850" cy="192088"/>
            </a:xfrm>
            <a:custGeom>
              <a:avLst/>
              <a:gdLst>
                <a:gd name="T0" fmla="*/ 300038 w 136"/>
                <a:gd name="T1" fmla="*/ 192088 h 80"/>
                <a:gd name="T2" fmla="*/ 21431 w 136"/>
                <a:gd name="T3" fmla="*/ 192088 h 80"/>
                <a:gd name="T4" fmla="*/ 0 w 136"/>
                <a:gd name="T5" fmla="*/ 170478 h 80"/>
                <a:gd name="T6" fmla="*/ 0 w 136"/>
                <a:gd name="T7" fmla="*/ 21610 h 80"/>
                <a:gd name="T8" fmla="*/ 11906 w 136"/>
                <a:gd name="T9" fmla="*/ 2401 h 80"/>
                <a:gd name="T10" fmla="*/ 33338 w 136"/>
                <a:gd name="T11" fmla="*/ 2401 h 80"/>
                <a:gd name="T12" fmla="*/ 311944 w 136"/>
                <a:gd name="T13" fmla="*/ 151269 h 80"/>
                <a:gd name="T14" fmla="*/ 321469 w 136"/>
                <a:gd name="T15" fmla="*/ 175280 h 80"/>
                <a:gd name="T16" fmla="*/ 300038 w 136"/>
                <a:gd name="T17" fmla="*/ 192088 h 80"/>
                <a:gd name="T18" fmla="*/ 42863 w 136"/>
                <a:gd name="T19" fmla="*/ 148868 h 80"/>
                <a:gd name="T20" fmla="*/ 214313 w 136"/>
                <a:gd name="T21" fmla="*/ 148868 h 80"/>
                <a:gd name="T22" fmla="*/ 42863 w 136"/>
                <a:gd name="T23" fmla="*/ 57626 h 80"/>
                <a:gd name="T24" fmla="*/ 42863 w 136"/>
                <a:gd name="T25" fmla="*/ 148868 h 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36"/>
                <a:gd name="T40" fmla="*/ 0 h 80"/>
                <a:gd name="T41" fmla="*/ 136 w 136"/>
                <a:gd name="T42" fmla="*/ 80 h 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36" h="80">
                  <a:moveTo>
                    <a:pt x="126" y="80"/>
                  </a:moveTo>
                  <a:cubicBezTo>
                    <a:pt x="9" y="80"/>
                    <a:pt x="9" y="80"/>
                    <a:pt x="9" y="80"/>
                  </a:cubicBezTo>
                  <a:cubicBezTo>
                    <a:pt x="5" y="80"/>
                    <a:pt x="0" y="76"/>
                    <a:pt x="0" y="7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2" y="3"/>
                    <a:pt x="5" y="1"/>
                  </a:cubicBezTo>
                  <a:cubicBezTo>
                    <a:pt x="8" y="0"/>
                    <a:pt x="11" y="0"/>
                    <a:pt x="14" y="1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4" y="65"/>
                    <a:pt x="136" y="69"/>
                    <a:pt x="135" y="73"/>
                  </a:cubicBezTo>
                  <a:cubicBezTo>
                    <a:pt x="134" y="77"/>
                    <a:pt x="131" y="80"/>
                    <a:pt x="126" y="80"/>
                  </a:cubicBezTo>
                  <a:close/>
                  <a:moveTo>
                    <a:pt x="18" y="62"/>
                  </a:moveTo>
                  <a:cubicBezTo>
                    <a:pt x="90" y="62"/>
                    <a:pt x="90" y="62"/>
                    <a:pt x="90" y="62"/>
                  </a:cubicBezTo>
                  <a:cubicBezTo>
                    <a:pt x="18" y="24"/>
                    <a:pt x="18" y="24"/>
                    <a:pt x="18" y="24"/>
                  </a:cubicBezTo>
                  <a:lnTo>
                    <a:pt x="18" y="6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6" name="Freeform 104"/>
            <p:cNvSpPr>
              <a:spLocks/>
            </p:cNvSpPr>
            <p:nvPr/>
          </p:nvSpPr>
          <p:spPr bwMode="auto">
            <a:xfrm>
              <a:off x="2005012" y="2166938"/>
              <a:ext cx="42863" cy="155575"/>
            </a:xfrm>
            <a:custGeom>
              <a:avLst/>
              <a:gdLst>
                <a:gd name="T0" fmla="*/ 21432 w 18"/>
                <a:gd name="T1" fmla="*/ 155575 h 65"/>
                <a:gd name="T2" fmla="*/ 0 w 18"/>
                <a:gd name="T3" fmla="*/ 134034 h 65"/>
                <a:gd name="T4" fmla="*/ 0 w 18"/>
                <a:gd name="T5" fmla="*/ 21541 h 65"/>
                <a:gd name="T6" fmla="*/ 21432 w 18"/>
                <a:gd name="T7" fmla="*/ 0 h 65"/>
                <a:gd name="T8" fmla="*/ 42863 w 18"/>
                <a:gd name="T9" fmla="*/ 21541 h 65"/>
                <a:gd name="T10" fmla="*/ 42863 w 18"/>
                <a:gd name="T11" fmla="*/ 134034 h 65"/>
                <a:gd name="T12" fmla="*/ 21432 w 18"/>
                <a:gd name="T13" fmla="*/ 155575 h 6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65"/>
                <a:gd name="T23" fmla="*/ 18 w 18"/>
                <a:gd name="T24" fmla="*/ 65 h 6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65">
                  <a:moveTo>
                    <a:pt x="9" y="65"/>
                  </a:moveTo>
                  <a:cubicBezTo>
                    <a:pt x="4" y="65"/>
                    <a:pt x="0" y="61"/>
                    <a:pt x="0" y="5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61"/>
                    <a:pt x="14" y="65"/>
                    <a:pt x="9" y="6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</p:grpSp>
      <p:grpSp>
        <p:nvGrpSpPr>
          <p:cNvPr id="227" name="组合 659"/>
          <p:cNvGrpSpPr>
            <a:grpSpLocks noChangeAspect="1"/>
          </p:cNvGrpSpPr>
          <p:nvPr/>
        </p:nvGrpSpPr>
        <p:grpSpPr bwMode="auto">
          <a:xfrm>
            <a:off x="2375818" y="3384653"/>
            <a:ext cx="222242" cy="198880"/>
            <a:chOff x="5414962" y="5505450"/>
            <a:chExt cx="1039813" cy="1009650"/>
          </a:xfrm>
        </p:grpSpPr>
        <p:sp>
          <p:nvSpPr>
            <p:cNvPr id="228" name="Oval 286"/>
            <p:cNvSpPr>
              <a:spLocks noChangeArrowheads="1"/>
            </p:cNvSpPr>
            <p:nvPr/>
          </p:nvSpPr>
          <p:spPr bwMode="auto">
            <a:xfrm>
              <a:off x="6356350" y="6049963"/>
              <a:ext cx="98425" cy="98425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29" name="Oval 287"/>
            <p:cNvSpPr>
              <a:spLocks noChangeArrowheads="1"/>
            </p:cNvSpPr>
            <p:nvPr/>
          </p:nvSpPr>
          <p:spPr bwMode="auto">
            <a:xfrm>
              <a:off x="6356350" y="6196013"/>
              <a:ext cx="98425" cy="96837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0" name="Freeform 305"/>
            <p:cNvSpPr>
              <a:spLocks/>
            </p:cNvSpPr>
            <p:nvPr/>
          </p:nvSpPr>
          <p:spPr bwMode="auto">
            <a:xfrm>
              <a:off x="5532437" y="5505450"/>
              <a:ext cx="796925" cy="388937"/>
            </a:xfrm>
            <a:custGeom>
              <a:avLst/>
              <a:gdLst>
                <a:gd name="T0" fmla="*/ 21474 w 334"/>
                <a:gd name="T1" fmla="*/ 386551 h 163"/>
                <a:gd name="T2" fmla="*/ 0 w 334"/>
                <a:gd name="T3" fmla="*/ 367462 h 163"/>
                <a:gd name="T4" fmla="*/ 66808 w 334"/>
                <a:gd name="T5" fmla="*/ 236226 h 163"/>
                <a:gd name="T6" fmla="*/ 147932 w 334"/>
                <a:gd name="T7" fmla="*/ 212364 h 163"/>
                <a:gd name="T8" fmla="*/ 281548 w 334"/>
                <a:gd name="T9" fmla="*/ 31020 h 163"/>
                <a:gd name="T10" fmla="*/ 515377 w 334"/>
                <a:gd name="T11" fmla="*/ 136009 h 163"/>
                <a:gd name="T12" fmla="*/ 625133 w 334"/>
                <a:gd name="T13" fmla="*/ 174187 h 163"/>
                <a:gd name="T14" fmla="*/ 656151 w 334"/>
                <a:gd name="T15" fmla="*/ 233839 h 163"/>
                <a:gd name="T16" fmla="*/ 792153 w 334"/>
                <a:gd name="T17" fmla="*/ 360304 h 163"/>
                <a:gd name="T18" fmla="*/ 777837 w 334"/>
                <a:gd name="T19" fmla="*/ 386551 h 163"/>
                <a:gd name="T20" fmla="*/ 751591 w 334"/>
                <a:gd name="T21" fmla="*/ 369848 h 163"/>
                <a:gd name="T22" fmla="*/ 641835 w 334"/>
                <a:gd name="T23" fmla="*/ 276790 h 163"/>
                <a:gd name="T24" fmla="*/ 620361 w 334"/>
                <a:gd name="T25" fmla="*/ 260087 h 163"/>
                <a:gd name="T26" fmla="*/ 591729 w 334"/>
                <a:gd name="T27" fmla="*/ 202820 h 163"/>
                <a:gd name="T28" fmla="*/ 510605 w 334"/>
                <a:gd name="T29" fmla="*/ 181345 h 163"/>
                <a:gd name="T30" fmla="*/ 481973 w 334"/>
                <a:gd name="T31" fmla="*/ 167028 h 163"/>
                <a:gd name="T32" fmla="*/ 293478 w 334"/>
                <a:gd name="T33" fmla="*/ 73970 h 163"/>
                <a:gd name="T34" fmla="*/ 190880 w 334"/>
                <a:gd name="T35" fmla="*/ 233839 h 163"/>
                <a:gd name="T36" fmla="*/ 183722 w 334"/>
                <a:gd name="T37" fmla="*/ 250542 h 163"/>
                <a:gd name="T38" fmla="*/ 167020 w 334"/>
                <a:gd name="T39" fmla="*/ 257701 h 163"/>
                <a:gd name="T40" fmla="*/ 90668 w 334"/>
                <a:gd name="T41" fmla="*/ 272017 h 163"/>
                <a:gd name="T42" fmla="*/ 42948 w 334"/>
                <a:gd name="T43" fmla="*/ 365076 h 163"/>
                <a:gd name="T44" fmla="*/ 21474 w 334"/>
                <a:gd name="T45" fmla="*/ 386551 h 163"/>
                <a:gd name="T46" fmla="*/ 21474 w 334"/>
                <a:gd name="T47" fmla="*/ 386551 h 1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34"/>
                <a:gd name="T73" fmla="*/ 0 h 163"/>
                <a:gd name="T74" fmla="*/ 334 w 334"/>
                <a:gd name="T75" fmla="*/ 163 h 16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34" h="163">
                  <a:moveTo>
                    <a:pt x="9" y="162"/>
                  </a:moveTo>
                  <a:cubicBezTo>
                    <a:pt x="4" y="162"/>
                    <a:pt x="0" y="158"/>
                    <a:pt x="0" y="154"/>
                  </a:cubicBezTo>
                  <a:cubicBezTo>
                    <a:pt x="0" y="152"/>
                    <a:pt x="0" y="119"/>
                    <a:pt x="28" y="99"/>
                  </a:cubicBezTo>
                  <a:cubicBezTo>
                    <a:pt x="40" y="91"/>
                    <a:pt x="53" y="89"/>
                    <a:pt x="62" y="89"/>
                  </a:cubicBezTo>
                  <a:cubicBezTo>
                    <a:pt x="63" y="63"/>
                    <a:pt x="75" y="24"/>
                    <a:pt x="118" y="13"/>
                  </a:cubicBezTo>
                  <a:cubicBezTo>
                    <a:pt x="170" y="0"/>
                    <a:pt x="203" y="27"/>
                    <a:pt x="216" y="57"/>
                  </a:cubicBezTo>
                  <a:cubicBezTo>
                    <a:pt x="227" y="55"/>
                    <a:pt x="246" y="56"/>
                    <a:pt x="262" y="73"/>
                  </a:cubicBezTo>
                  <a:cubicBezTo>
                    <a:pt x="269" y="81"/>
                    <a:pt x="273" y="91"/>
                    <a:pt x="275" y="98"/>
                  </a:cubicBezTo>
                  <a:cubicBezTo>
                    <a:pt x="294" y="100"/>
                    <a:pt x="324" y="112"/>
                    <a:pt x="332" y="151"/>
                  </a:cubicBezTo>
                  <a:cubicBezTo>
                    <a:pt x="334" y="156"/>
                    <a:pt x="331" y="161"/>
                    <a:pt x="326" y="162"/>
                  </a:cubicBezTo>
                  <a:cubicBezTo>
                    <a:pt x="321" y="163"/>
                    <a:pt x="316" y="160"/>
                    <a:pt x="315" y="155"/>
                  </a:cubicBezTo>
                  <a:cubicBezTo>
                    <a:pt x="306" y="114"/>
                    <a:pt x="270" y="116"/>
                    <a:pt x="269" y="116"/>
                  </a:cubicBezTo>
                  <a:cubicBezTo>
                    <a:pt x="264" y="116"/>
                    <a:pt x="260" y="113"/>
                    <a:pt x="260" y="109"/>
                  </a:cubicBezTo>
                  <a:cubicBezTo>
                    <a:pt x="259" y="109"/>
                    <a:pt x="256" y="94"/>
                    <a:pt x="248" y="85"/>
                  </a:cubicBezTo>
                  <a:cubicBezTo>
                    <a:pt x="234" y="69"/>
                    <a:pt x="214" y="75"/>
                    <a:pt x="214" y="76"/>
                  </a:cubicBezTo>
                  <a:cubicBezTo>
                    <a:pt x="209" y="77"/>
                    <a:pt x="204" y="75"/>
                    <a:pt x="202" y="70"/>
                  </a:cubicBezTo>
                  <a:cubicBezTo>
                    <a:pt x="193" y="43"/>
                    <a:pt x="167" y="19"/>
                    <a:pt x="123" y="31"/>
                  </a:cubicBezTo>
                  <a:cubicBezTo>
                    <a:pt x="76" y="43"/>
                    <a:pt x="80" y="96"/>
                    <a:pt x="80" y="98"/>
                  </a:cubicBezTo>
                  <a:cubicBezTo>
                    <a:pt x="81" y="101"/>
                    <a:pt x="79" y="104"/>
                    <a:pt x="77" y="105"/>
                  </a:cubicBezTo>
                  <a:cubicBezTo>
                    <a:pt x="75" y="107"/>
                    <a:pt x="72" y="108"/>
                    <a:pt x="70" y="108"/>
                  </a:cubicBezTo>
                  <a:cubicBezTo>
                    <a:pt x="70" y="108"/>
                    <a:pt x="52" y="105"/>
                    <a:pt x="38" y="114"/>
                  </a:cubicBezTo>
                  <a:cubicBezTo>
                    <a:pt x="18" y="128"/>
                    <a:pt x="18" y="153"/>
                    <a:pt x="18" y="153"/>
                  </a:cubicBezTo>
                  <a:cubicBezTo>
                    <a:pt x="18" y="158"/>
                    <a:pt x="14" y="162"/>
                    <a:pt x="9" y="162"/>
                  </a:cubicBezTo>
                  <a:cubicBezTo>
                    <a:pt x="9" y="162"/>
                    <a:pt x="9" y="162"/>
                    <a:pt x="9" y="16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1" name="Freeform 306"/>
            <p:cNvSpPr>
              <a:spLocks noEditPoints="1"/>
            </p:cNvSpPr>
            <p:nvPr/>
          </p:nvSpPr>
          <p:spPr bwMode="auto">
            <a:xfrm>
              <a:off x="5502275" y="6267450"/>
              <a:ext cx="247650" cy="247650"/>
            </a:xfrm>
            <a:custGeom>
              <a:avLst/>
              <a:gdLst>
                <a:gd name="T0" fmla="*/ 125027 w 103"/>
                <a:gd name="T1" fmla="*/ 247650 h 104"/>
                <a:gd name="T2" fmla="*/ 0 w 103"/>
                <a:gd name="T3" fmla="*/ 123825 h 104"/>
                <a:gd name="T4" fmla="*/ 125027 w 103"/>
                <a:gd name="T5" fmla="*/ 0 h 104"/>
                <a:gd name="T6" fmla="*/ 247650 w 103"/>
                <a:gd name="T7" fmla="*/ 123825 h 104"/>
                <a:gd name="T8" fmla="*/ 125027 w 103"/>
                <a:gd name="T9" fmla="*/ 247650 h 104"/>
                <a:gd name="T10" fmla="*/ 125027 w 103"/>
                <a:gd name="T11" fmla="*/ 42863 h 104"/>
                <a:gd name="T12" fmla="*/ 43279 w 103"/>
                <a:gd name="T13" fmla="*/ 123825 h 104"/>
                <a:gd name="T14" fmla="*/ 125027 w 103"/>
                <a:gd name="T15" fmla="*/ 204788 h 104"/>
                <a:gd name="T16" fmla="*/ 204371 w 103"/>
                <a:gd name="T17" fmla="*/ 123825 h 104"/>
                <a:gd name="T18" fmla="*/ 125027 w 103"/>
                <a:gd name="T19" fmla="*/ 4286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3"/>
                <a:gd name="T31" fmla="*/ 0 h 104"/>
                <a:gd name="T32" fmla="*/ 103 w 103"/>
                <a:gd name="T33" fmla="*/ 104 h 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3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3" y="23"/>
                    <a:pt x="103" y="52"/>
                  </a:cubicBezTo>
                  <a:cubicBezTo>
                    <a:pt x="103" y="80"/>
                    <a:pt x="80" y="104"/>
                    <a:pt x="52" y="104"/>
                  </a:cubicBezTo>
                  <a:close/>
                  <a:moveTo>
                    <a:pt x="52" y="18"/>
                  </a:moveTo>
                  <a:cubicBezTo>
                    <a:pt x="33" y="18"/>
                    <a:pt x="18" y="33"/>
                    <a:pt x="18" y="52"/>
                  </a:cubicBezTo>
                  <a:cubicBezTo>
                    <a:pt x="18" y="70"/>
                    <a:pt x="33" y="86"/>
                    <a:pt x="52" y="86"/>
                  </a:cubicBezTo>
                  <a:cubicBezTo>
                    <a:pt x="70" y="86"/>
                    <a:pt x="85" y="70"/>
                    <a:pt x="85" y="52"/>
                  </a:cubicBezTo>
                  <a:cubicBezTo>
                    <a:pt x="85" y="33"/>
                    <a:pt x="70" y="18"/>
                    <a:pt x="52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2" name="Freeform 307"/>
            <p:cNvSpPr>
              <a:spLocks noEditPoints="1"/>
            </p:cNvSpPr>
            <p:nvPr/>
          </p:nvSpPr>
          <p:spPr bwMode="auto">
            <a:xfrm>
              <a:off x="6091237" y="6267450"/>
              <a:ext cx="247650" cy="247650"/>
            </a:xfrm>
            <a:custGeom>
              <a:avLst/>
              <a:gdLst>
                <a:gd name="T0" fmla="*/ 123825 w 104"/>
                <a:gd name="T1" fmla="*/ 247650 h 104"/>
                <a:gd name="T2" fmla="*/ 0 w 104"/>
                <a:gd name="T3" fmla="*/ 123825 h 104"/>
                <a:gd name="T4" fmla="*/ 123825 w 104"/>
                <a:gd name="T5" fmla="*/ 0 h 104"/>
                <a:gd name="T6" fmla="*/ 247650 w 104"/>
                <a:gd name="T7" fmla="*/ 123825 h 104"/>
                <a:gd name="T8" fmla="*/ 123825 w 104"/>
                <a:gd name="T9" fmla="*/ 247650 h 104"/>
                <a:gd name="T10" fmla="*/ 123825 w 104"/>
                <a:gd name="T11" fmla="*/ 42863 h 104"/>
                <a:gd name="T12" fmla="*/ 42863 w 104"/>
                <a:gd name="T13" fmla="*/ 123825 h 104"/>
                <a:gd name="T14" fmla="*/ 123825 w 104"/>
                <a:gd name="T15" fmla="*/ 204788 h 104"/>
                <a:gd name="T16" fmla="*/ 204788 w 104"/>
                <a:gd name="T17" fmla="*/ 123825 h 104"/>
                <a:gd name="T18" fmla="*/ 123825 w 104"/>
                <a:gd name="T19" fmla="*/ 42863 h 10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04"/>
                <a:gd name="T32" fmla="*/ 104 w 104"/>
                <a:gd name="T33" fmla="*/ 104 h 10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04">
                  <a:moveTo>
                    <a:pt x="52" y="104"/>
                  </a:moveTo>
                  <a:cubicBezTo>
                    <a:pt x="23" y="104"/>
                    <a:pt x="0" y="80"/>
                    <a:pt x="0" y="52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80" y="0"/>
                    <a:pt x="104" y="23"/>
                    <a:pt x="104" y="52"/>
                  </a:cubicBezTo>
                  <a:cubicBezTo>
                    <a:pt x="104" y="80"/>
                    <a:pt x="80" y="104"/>
                    <a:pt x="52" y="104"/>
                  </a:cubicBezTo>
                  <a:close/>
                  <a:moveTo>
                    <a:pt x="52" y="18"/>
                  </a:moveTo>
                  <a:cubicBezTo>
                    <a:pt x="33" y="18"/>
                    <a:pt x="18" y="33"/>
                    <a:pt x="18" y="52"/>
                  </a:cubicBezTo>
                  <a:cubicBezTo>
                    <a:pt x="18" y="70"/>
                    <a:pt x="33" y="86"/>
                    <a:pt x="52" y="86"/>
                  </a:cubicBezTo>
                  <a:cubicBezTo>
                    <a:pt x="70" y="86"/>
                    <a:pt x="86" y="70"/>
                    <a:pt x="86" y="52"/>
                  </a:cubicBezTo>
                  <a:cubicBezTo>
                    <a:pt x="86" y="33"/>
                    <a:pt x="70" y="18"/>
                    <a:pt x="52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3" name="Freeform 308"/>
            <p:cNvSpPr>
              <a:spLocks/>
            </p:cNvSpPr>
            <p:nvPr/>
          </p:nvSpPr>
          <p:spPr bwMode="auto">
            <a:xfrm>
              <a:off x="6296025" y="6216650"/>
              <a:ext cx="131763" cy="196850"/>
            </a:xfrm>
            <a:custGeom>
              <a:avLst/>
              <a:gdLst>
                <a:gd name="T0" fmla="*/ 110202 w 55"/>
                <a:gd name="T1" fmla="*/ 196850 h 82"/>
                <a:gd name="T2" fmla="*/ 21561 w 55"/>
                <a:gd name="T3" fmla="*/ 196850 h 82"/>
                <a:gd name="T4" fmla="*/ 0 w 55"/>
                <a:gd name="T5" fmla="*/ 175245 h 82"/>
                <a:gd name="T6" fmla="*/ 21561 w 55"/>
                <a:gd name="T7" fmla="*/ 153639 h 82"/>
                <a:gd name="T8" fmla="*/ 88641 w 55"/>
                <a:gd name="T9" fmla="*/ 153639 h 82"/>
                <a:gd name="T10" fmla="*/ 88641 w 55"/>
                <a:gd name="T11" fmla="*/ 21605 h 82"/>
                <a:gd name="T12" fmla="*/ 110202 w 55"/>
                <a:gd name="T13" fmla="*/ 0 h 82"/>
                <a:gd name="T14" fmla="*/ 131763 w 55"/>
                <a:gd name="T15" fmla="*/ 21605 h 82"/>
                <a:gd name="T16" fmla="*/ 131763 w 55"/>
                <a:gd name="T17" fmla="*/ 175245 h 82"/>
                <a:gd name="T18" fmla="*/ 110202 w 55"/>
                <a:gd name="T19" fmla="*/ 196850 h 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5"/>
                <a:gd name="T31" fmla="*/ 0 h 82"/>
                <a:gd name="T32" fmla="*/ 55 w 55"/>
                <a:gd name="T33" fmla="*/ 82 h 8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5" h="82">
                  <a:moveTo>
                    <a:pt x="46" y="82"/>
                  </a:moveTo>
                  <a:cubicBezTo>
                    <a:pt x="9" y="82"/>
                    <a:pt x="9" y="82"/>
                    <a:pt x="9" y="82"/>
                  </a:cubicBezTo>
                  <a:cubicBezTo>
                    <a:pt x="4" y="82"/>
                    <a:pt x="0" y="78"/>
                    <a:pt x="0" y="73"/>
                  </a:cubicBezTo>
                  <a:cubicBezTo>
                    <a:pt x="0" y="68"/>
                    <a:pt x="4" y="64"/>
                    <a:pt x="9" y="64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4"/>
                    <a:pt x="41" y="0"/>
                    <a:pt x="46" y="0"/>
                  </a:cubicBezTo>
                  <a:cubicBezTo>
                    <a:pt x="50" y="0"/>
                    <a:pt x="55" y="4"/>
                    <a:pt x="55" y="9"/>
                  </a:cubicBezTo>
                  <a:cubicBezTo>
                    <a:pt x="55" y="73"/>
                    <a:pt x="55" y="73"/>
                    <a:pt x="55" y="73"/>
                  </a:cubicBezTo>
                  <a:cubicBezTo>
                    <a:pt x="55" y="78"/>
                    <a:pt x="50" y="82"/>
                    <a:pt x="46" y="8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4" name="Freeform 309"/>
            <p:cNvSpPr>
              <a:spLocks/>
            </p:cNvSpPr>
            <p:nvPr/>
          </p:nvSpPr>
          <p:spPr bwMode="auto">
            <a:xfrm>
              <a:off x="5414962" y="5848350"/>
              <a:ext cx="1012825" cy="565150"/>
            </a:xfrm>
            <a:custGeom>
              <a:avLst/>
              <a:gdLst>
                <a:gd name="T0" fmla="*/ 109882 w 424"/>
                <a:gd name="T1" fmla="*/ 565150 h 236"/>
                <a:gd name="T2" fmla="*/ 21499 w 424"/>
                <a:gd name="T3" fmla="*/ 565150 h 236"/>
                <a:gd name="T4" fmla="*/ 0 w 424"/>
                <a:gd name="T5" fmla="*/ 543598 h 236"/>
                <a:gd name="T6" fmla="*/ 0 w 424"/>
                <a:gd name="T7" fmla="*/ 21552 h 236"/>
                <a:gd name="T8" fmla="*/ 21499 w 424"/>
                <a:gd name="T9" fmla="*/ 0 h 236"/>
                <a:gd name="T10" fmla="*/ 991326 w 424"/>
                <a:gd name="T11" fmla="*/ 0 h 236"/>
                <a:gd name="T12" fmla="*/ 1012825 w 424"/>
                <a:gd name="T13" fmla="*/ 21552 h 236"/>
                <a:gd name="T14" fmla="*/ 1012825 w 424"/>
                <a:gd name="T15" fmla="*/ 258628 h 236"/>
                <a:gd name="T16" fmla="*/ 991326 w 424"/>
                <a:gd name="T17" fmla="*/ 280180 h 236"/>
                <a:gd name="T18" fmla="*/ 969828 w 424"/>
                <a:gd name="T19" fmla="*/ 258628 h 236"/>
                <a:gd name="T20" fmla="*/ 969828 w 424"/>
                <a:gd name="T21" fmla="*/ 43105 h 236"/>
                <a:gd name="T22" fmla="*/ 42997 w 424"/>
                <a:gd name="T23" fmla="*/ 43105 h 236"/>
                <a:gd name="T24" fmla="*/ 42997 w 424"/>
                <a:gd name="T25" fmla="*/ 522045 h 236"/>
                <a:gd name="T26" fmla="*/ 109882 w 424"/>
                <a:gd name="T27" fmla="*/ 522045 h 236"/>
                <a:gd name="T28" fmla="*/ 131381 w 424"/>
                <a:gd name="T29" fmla="*/ 543598 h 236"/>
                <a:gd name="T30" fmla="*/ 109882 w 424"/>
                <a:gd name="T31" fmla="*/ 565150 h 2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24"/>
                <a:gd name="T49" fmla="*/ 0 h 236"/>
                <a:gd name="T50" fmla="*/ 424 w 424"/>
                <a:gd name="T51" fmla="*/ 236 h 2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24" h="236">
                  <a:moveTo>
                    <a:pt x="46" y="236"/>
                  </a:moveTo>
                  <a:cubicBezTo>
                    <a:pt x="9" y="236"/>
                    <a:pt x="9" y="236"/>
                    <a:pt x="9" y="236"/>
                  </a:cubicBezTo>
                  <a:cubicBezTo>
                    <a:pt x="4" y="236"/>
                    <a:pt x="0" y="232"/>
                    <a:pt x="0" y="22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9" y="0"/>
                    <a:pt x="424" y="4"/>
                    <a:pt x="424" y="9"/>
                  </a:cubicBezTo>
                  <a:cubicBezTo>
                    <a:pt x="424" y="108"/>
                    <a:pt x="424" y="108"/>
                    <a:pt x="424" y="108"/>
                  </a:cubicBezTo>
                  <a:cubicBezTo>
                    <a:pt x="424" y="113"/>
                    <a:pt x="419" y="117"/>
                    <a:pt x="415" y="117"/>
                  </a:cubicBezTo>
                  <a:cubicBezTo>
                    <a:pt x="410" y="117"/>
                    <a:pt x="406" y="113"/>
                    <a:pt x="406" y="108"/>
                  </a:cubicBezTo>
                  <a:cubicBezTo>
                    <a:pt x="406" y="18"/>
                    <a:pt x="406" y="18"/>
                    <a:pt x="406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218"/>
                    <a:pt x="18" y="218"/>
                    <a:pt x="18" y="218"/>
                  </a:cubicBezTo>
                  <a:cubicBezTo>
                    <a:pt x="46" y="218"/>
                    <a:pt x="46" y="218"/>
                    <a:pt x="46" y="218"/>
                  </a:cubicBezTo>
                  <a:cubicBezTo>
                    <a:pt x="51" y="218"/>
                    <a:pt x="55" y="222"/>
                    <a:pt x="55" y="227"/>
                  </a:cubicBezTo>
                  <a:cubicBezTo>
                    <a:pt x="55" y="232"/>
                    <a:pt x="51" y="236"/>
                    <a:pt x="46" y="236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5" name="Freeform 310"/>
            <p:cNvSpPr>
              <a:spLocks/>
            </p:cNvSpPr>
            <p:nvPr/>
          </p:nvSpPr>
          <p:spPr bwMode="auto">
            <a:xfrm>
              <a:off x="5705475" y="6370638"/>
              <a:ext cx="428625" cy="42862"/>
            </a:xfrm>
            <a:custGeom>
              <a:avLst/>
              <a:gdLst>
                <a:gd name="T0" fmla="*/ 407074 w 179"/>
                <a:gd name="T1" fmla="*/ 42862 h 18"/>
                <a:gd name="T2" fmla="*/ 21551 w 179"/>
                <a:gd name="T3" fmla="*/ 42862 h 18"/>
                <a:gd name="T4" fmla="*/ 0 w 179"/>
                <a:gd name="T5" fmla="*/ 21431 h 18"/>
                <a:gd name="T6" fmla="*/ 21551 w 179"/>
                <a:gd name="T7" fmla="*/ 0 h 18"/>
                <a:gd name="T8" fmla="*/ 407074 w 179"/>
                <a:gd name="T9" fmla="*/ 0 h 18"/>
                <a:gd name="T10" fmla="*/ 428625 w 179"/>
                <a:gd name="T11" fmla="*/ 21431 h 18"/>
                <a:gd name="T12" fmla="*/ 407074 w 179"/>
                <a:gd name="T13" fmla="*/ 42862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9"/>
                <a:gd name="T22" fmla="*/ 0 h 18"/>
                <a:gd name="T23" fmla="*/ 179 w 179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9" h="18">
                  <a:moveTo>
                    <a:pt x="170" y="18"/>
                  </a:moveTo>
                  <a:cubicBezTo>
                    <a:pt x="9" y="18"/>
                    <a:pt x="9" y="18"/>
                    <a:pt x="9" y="18"/>
                  </a:cubicBezTo>
                  <a:cubicBezTo>
                    <a:pt x="5" y="18"/>
                    <a:pt x="0" y="14"/>
                    <a:pt x="0" y="9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5" y="0"/>
                    <a:pt x="179" y="4"/>
                    <a:pt x="179" y="9"/>
                  </a:cubicBezTo>
                  <a:cubicBezTo>
                    <a:pt x="179" y="14"/>
                    <a:pt x="175" y="18"/>
                    <a:pt x="170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</p:grpSp>
      <p:grpSp>
        <p:nvGrpSpPr>
          <p:cNvPr id="236" name="组合 653"/>
          <p:cNvGrpSpPr>
            <a:grpSpLocks noChangeAspect="1"/>
          </p:cNvGrpSpPr>
          <p:nvPr/>
        </p:nvGrpSpPr>
        <p:grpSpPr bwMode="auto">
          <a:xfrm>
            <a:off x="2801703" y="3384653"/>
            <a:ext cx="212347" cy="198880"/>
            <a:chOff x="-3286126" y="5459413"/>
            <a:chExt cx="1101726" cy="1119187"/>
          </a:xfrm>
        </p:grpSpPr>
        <p:sp>
          <p:nvSpPr>
            <p:cNvPr id="237" name="Oval 153"/>
            <p:cNvSpPr>
              <a:spLocks noChangeArrowheads="1"/>
            </p:cNvSpPr>
            <p:nvPr/>
          </p:nvSpPr>
          <p:spPr bwMode="auto">
            <a:xfrm>
              <a:off x="-3286126" y="5959476"/>
              <a:ext cx="79375" cy="77788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8" name="Oval 154"/>
            <p:cNvSpPr>
              <a:spLocks noChangeArrowheads="1"/>
            </p:cNvSpPr>
            <p:nvPr/>
          </p:nvSpPr>
          <p:spPr bwMode="auto">
            <a:xfrm>
              <a:off x="-3286126" y="6078538"/>
              <a:ext cx="79375" cy="79375"/>
            </a:xfrm>
            <a:prstGeom prst="ellipse">
              <a:avLst/>
            </a:pr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45402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39" name="Freeform 244"/>
            <p:cNvSpPr>
              <a:spLocks noEditPoints="1"/>
            </p:cNvSpPr>
            <p:nvPr/>
          </p:nvSpPr>
          <p:spPr bwMode="auto">
            <a:xfrm>
              <a:off x="-3033713" y="5530850"/>
              <a:ext cx="614363" cy="614362"/>
            </a:xfrm>
            <a:custGeom>
              <a:avLst/>
              <a:gdLst>
                <a:gd name="T0" fmla="*/ 305986 w 257"/>
                <a:gd name="T1" fmla="*/ 614362 h 257"/>
                <a:gd name="T2" fmla="*/ 0 w 257"/>
                <a:gd name="T3" fmla="*/ 308376 h 257"/>
                <a:gd name="T4" fmla="*/ 305986 w 257"/>
                <a:gd name="T5" fmla="*/ 0 h 257"/>
                <a:gd name="T6" fmla="*/ 614363 w 257"/>
                <a:gd name="T7" fmla="*/ 308376 h 257"/>
                <a:gd name="T8" fmla="*/ 305986 w 257"/>
                <a:gd name="T9" fmla="*/ 614362 h 257"/>
                <a:gd name="T10" fmla="*/ 305986 w 257"/>
                <a:gd name="T11" fmla="*/ 43029 h 257"/>
                <a:gd name="T12" fmla="*/ 43029 w 257"/>
                <a:gd name="T13" fmla="*/ 308376 h 257"/>
                <a:gd name="T14" fmla="*/ 305986 w 257"/>
                <a:gd name="T15" fmla="*/ 571333 h 257"/>
                <a:gd name="T16" fmla="*/ 571334 w 257"/>
                <a:gd name="T17" fmla="*/ 308376 h 257"/>
                <a:gd name="T18" fmla="*/ 305986 w 257"/>
                <a:gd name="T19" fmla="*/ 43029 h 25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7"/>
                <a:gd name="T31" fmla="*/ 0 h 257"/>
                <a:gd name="T32" fmla="*/ 257 w 257"/>
                <a:gd name="T33" fmla="*/ 257 h 25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7" h="257">
                  <a:moveTo>
                    <a:pt x="128" y="257"/>
                  </a:moveTo>
                  <a:cubicBezTo>
                    <a:pt x="58" y="257"/>
                    <a:pt x="0" y="199"/>
                    <a:pt x="0" y="129"/>
                  </a:cubicBezTo>
                  <a:cubicBezTo>
                    <a:pt x="0" y="58"/>
                    <a:pt x="58" y="0"/>
                    <a:pt x="128" y="0"/>
                  </a:cubicBezTo>
                  <a:cubicBezTo>
                    <a:pt x="199" y="0"/>
                    <a:pt x="257" y="58"/>
                    <a:pt x="257" y="129"/>
                  </a:cubicBezTo>
                  <a:cubicBezTo>
                    <a:pt x="257" y="199"/>
                    <a:pt x="199" y="257"/>
                    <a:pt x="128" y="257"/>
                  </a:cubicBezTo>
                  <a:close/>
                  <a:moveTo>
                    <a:pt x="128" y="18"/>
                  </a:moveTo>
                  <a:cubicBezTo>
                    <a:pt x="68" y="18"/>
                    <a:pt x="18" y="68"/>
                    <a:pt x="18" y="129"/>
                  </a:cubicBezTo>
                  <a:cubicBezTo>
                    <a:pt x="18" y="189"/>
                    <a:pt x="68" y="239"/>
                    <a:pt x="128" y="239"/>
                  </a:cubicBezTo>
                  <a:cubicBezTo>
                    <a:pt x="189" y="239"/>
                    <a:pt x="239" y="189"/>
                    <a:pt x="239" y="129"/>
                  </a:cubicBezTo>
                  <a:cubicBezTo>
                    <a:pt x="239" y="68"/>
                    <a:pt x="189" y="18"/>
                    <a:pt x="128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0" name="Freeform 245"/>
            <p:cNvSpPr>
              <a:spLocks noEditPoints="1"/>
            </p:cNvSpPr>
            <p:nvPr/>
          </p:nvSpPr>
          <p:spPr bwMode="auto">
            <a:xfrm>
              <a:off x="-3105150" y="5459413"/>
              <a:ext cx="758825" cy="757237"/>
            </a:xfrm>
            <a:custGeom>
              <a:avLst/>
              <a:gdLst>
                <a:gd name="T0" fmla="*/ 378216 w 317"/>
                <a:gd name="T1" fmla="*/ 757237 h 317"/>
                <a:gd name="T2" fmla="*/ 0 w 317"/>
                <a:gd name="T3" fmla="*/ 379813 h 317"/>
                <a:gd name="T4" fmla="*/ 378216 w 317"/>
                <a:gd name="T5" fmla="*/ 0 h 317"/>
                <a:gd name="T6" fmla="*/ 758825 w 317"/>
                <a:gd name="T7" fmla="*/ 379813 h 317"/>
                <a:gd name="T8" fmla="*/ 378216 w 317"/>
                <a:gd name="T9" fmla="*/ 757237 h 317"/>
                <a:gd name="T10" fmla="*/ 378216 w 317"/>
                <a:gd name="T11" fmla="*/ 42998 h 317"/>
                <a:gd name="T12" fmla="*/ 43088 w 317"/>
                <a:gd name="T13" fmla="*/ 379813 h 317"/>
                <a:gd name="T14" fmla="*/ 378216 w 317"/>
                <a:gd name="T15" fmla="*/ 714239 h 317"/>
                <a:gd name="T16" fmla="*/ 715737 w 317"/>
                <a:gd name="T17" fmla="*/ 379813 h 317"/>
                <a:gd name="T18" fmla="*/ 378216 w 317"/>
                <a:gd name="T19" fmla="*/ 42998 h 31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17"/>
                <a:gd name="T31" fmla="*/ 0 h 317"/>
                <a:gd name="T32" fmla="*/ 317 w 317"/>
                <a:gd name="T33" fmla="*/ 317 h 317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17" h="317">
                  <a:moveTo>
                    <a:pt x="158" y="317"/>
                  </a:moveTo>
                  <a:cubicBezTo>
                    <a:pt x="71" y="317"/>
                    <a:pt x="0" y="246"/>
                    <a:pt x="0" y="159"/>
                  </a:cubicBezTo>
                  <a:cubicBezTo>
                    <a:pt x="0" y="71"/>
                    <a:pt x="71" y="0"/>
                    <a:pt x="158" y="0"/>
                  </a:cubicBezTo>
                  <a:cubicBezTo>
                    <a:pt x="246" y="0"/>
                    <a:pt x="317" y="71"/>
                    <a:pt x="317" y="159"/>
                  </a:cubicBezTo>
                  <a:cubicBezTo>
                    <a:pt x="317" y="246"/>
                    <a:pt x="246" y="317"/>
                    <a:pt x="158" y="317"/>
                  </a:cubicBezTo>
                  <a:close/>
                  <a:moveTo>
                    <a:pt x="158" y="18"/>
                  </a:moveTo>
                  <a:cubicBezTo>
                    <a:pt x="81" y="18"/>
                    <a:pt x="18" y="81"/>
                    <a:pt x="18" y="159"/>
                  </a:cubicBezTo>
                  <a:cubicBezTo>
                    <a:pt x="18" y="236"/>
                    <a:pt x="81" y="299"/>
                    <a:pt x="158" y="299"/>
                  </a:cubicBezTo>
                  <a:cubicBezTo>
                    <a:pt x="236" y="299"/>
                    <a:pt x="299" y="236"/>
                    <a:pt x="299" y="159"/>
                  </a:cubicBezTo>
                  <a:cubicBezTo>
                    <a:pt x="299" y="81"/>
                    <a:pt x="236" y="18"/>
                    <a:pt x="158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1" name="Freeform 246"/>
            <p:cNvSpPr>
              <a:spLocks noEditPoints="1"/>
            </p:cNvSpPr>
            <p:nvPr/>
          </p:nvSpPr>
          <p:spPr bwMode="auto">
            <a:xfrm>
              <a:off x="-2825750" y="5738813"/>
              <a:ext cx="198438" cy="198437"/>
            </a:xfrm>
            <a:custGeom>
              <a:avLst/>
              <a:gdLst>
                <a:gd name="T0" fmla="*/ 98024 w 83"/>
                <a:gd name="T1" fmla="*/ 198437 h 83"/>
                <a:gd name="T2" fmla="*/ 0 w 83"/>
                <a:gd name="T3" fmla="*/ 100414 h 83"/>
                <a:gd name="T4" fmla="*/ 98024 w 83"/>
                <a:gd name="T5" fmla="*/ 0 h 83"/>
                <a:gd name="T6" fmla="*/ 198438 w 83"/>
                <a:gd name="T7" fmla="*/ 100414 h 83"/>
                <a:gd name="T8" fmla="*/ 98024 w 83"/>
                <a:gd name="T9" fmla="*/ 198437 h 83"/>
                <a:gd name="T10" fmla="*/ 98024 w 83"/>
                <a:gd name="T11" fmla="*/ 43035 h 83"/>
                <a:gd name="T12" fmla="*/ 43035 w 83"/>
                <a:gd name="T13" fmla="*/ 100414 h 83"/>
                <a:gd name="T14" fmla="*/ 98024 w 83"/>
                <a:gd name="T15" fmla="*/ 155402 h 83"/>
                <a:gd name="T16" fmla="*/ 155403 w 83"/>
                <a:gd name="T17" fmla="*/ 100414 h 83"/>
                <a:gd name="T18" fmla="*/ 98024 w 83"/>
                <a:gd name="T19" fmla="*/ 43035 h 8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3"/>
                <a:gd name="T31" fmla="*/ 0 h 83"/>
                <a:gd name="T32" fmla="*/ 83 w 83"/>
                <a:gd name="T33" fmla="*/ 83 h 8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3" h="83">
                  <a:moveTo>
                    <a:pt x="41" y="83"/>
                  </a:moveTo>
                  <a:cubicBezTo>
                    <a:pt x="19" y="83"/>
                    <a:pt x="0" y="64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64" y="0"/>
                    <a:pt x="83" y="19"/>
                    <a:pt x="83" y="42"/>
                  </a:cubicBezTo>
                  <a:cubicBezTo>
                    <a:pt x="83" y="64"/>
                    <a:pt x="64" y="83"/>
                    <a:pt x="41" y="83"/>
                  </a:cubicBezTo>
                  <a:close/>
                  <a:moveTo>
                    <a:pt x="41" y="18"/>
                  </a:moveTo>
                  <a:cubicBezTo>
                    <a:pt x="29" y="18"/>
                    <a:pt x="18" y="29"/>
                    <a:pt x="18" y="42"/>
                  </a:cubicBezTo>
                  <a:cubicBezTo>
                    <a:pt x="18" y="54"/>
                    <a:pt x="29" y="65"/>
                    <a:pt x="41" y="65"/>
                  </a:cubicBezTo>
                  <a:cubicBezTo>
                    <a:pt x="54" y="65"/>
                    <a:pt x="65" y="54"/>
                    <a:pt x="65" y="42"/>
                  </a:cubicBezTo>
                  <a:cubicBezTo>
                    <a:pt x="65" y="29"/>
                    <a:pt x="54" y="18"/>
                    <a:pt x="41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2" name="Freeform 247"/>
            <p:cNvSpPr>
              <a:spLocks/>
            </p:cNvSpPr>
            <p:nvPr/>
          </p:nvSpPr>
          <p:spPr bwMode="auto">
            <a:xfrm>
              <a:off x="-2747963" y="5530850"/>
              <a:ext cx="42863" cy="250825"/>
            </a:xfrm>
            <a:custGeom>
              <a:avLst/>
              <a:gdLst>
                <a:gd name="T0" fmla="*/ 21432 w 18"/>
                <a:gd name="T1" fmla="*/ 250825 h 105"/>
                <a:gd name="T2" fmla="*/ 0 w 18"/>
                <a:gd name="T3" fmla="*/ 229326 h 105"/>
                <a:gd name="T4" fmla="*/ 0 w 18"/>
                <a:gd name="T5" fmla="*/ 21499 h 105"/>
                <a:gd name="T6" fmla="*/ 21432 w 18"/>
                <a:gd name="T7" fmla="*/ 0 h 105"/>
                <a:gd name="T8" fmla="*/ 42863 w 18"/>
                <a:gd name="T9" fmla="*/ 21499 h 105"/>
                <a:gd name="T10" fmla="*/ 42863 w 18"/>
                <a:gd name="T11" fmla="*/ 229326 h 105"/>
                <a:gd name="T12" fmla="*/ 21432 w 18"/>
                <a:gd name="T13" fmla="*/ 250825 h 10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05"/>
                <a:gd name="T23" fmla="*/ 18 w 18"/>
                <a:gd name="T24" fmla="*/ 105 h 10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05">
                  <a:moveTo>
                    <a:pt x="9" y="105"/>
                  </a:moveTo>
                  <a:cubicBezTo>
                    <a:pt x="5" y="105"/>
                    <a:pt x="0" y="101"/>
                    <a:pt x="0" y="9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01"/>
                    <a:pt x="14" y="105"/>
                    <a:pt x="9" y="10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3" name="Freeform 248"/>
            <p:cNvSpPr>
              <a:spLocks/>
            </p:cNvSpPr>
            <p:nvPr/>
          </p:nvSpPr>
          <p:spPr bwMode="auto">
            <a:xfrm>
              <a:off x="-2951163" y="5611813"/>
              <a:ext cx="193675" cy="193675"/>
            </a:xfrm>
            <a:custGeom>
              <a:avLst/>
              <a:gdLst>
                <a:gd name="T0" fmla="*/ 172156 w 81"/>
                <a:gd name="T1" fmla="*/ 193675 h 81"/>
                <a:gd name="T2" fmla="*/ 155418 w 81"/>
                <a:gd name="T3" fmla="*/ 186502 h 81"/>
                <a:gd name="T4" fmla="*/ 9564 w 81"/>
                <a:gd name="T5" fmla="*/ 40648 h 81"/>
                <a:gd name="T6" fmla="*/ 9564 w 81"/>
                <a:gd name="T7" fmla="*/ 9564 h 81"/>
                <a:gd name="T8" fmla="*/ 40648 w 81"/>
                <a:gd name="T9" fmla="*/ 9564 h 81"/>
                <a:gd name="T10" fmla="*/ 186502 w 81"/>
                <a:gd name="T11" fmla="*/ 155418 h 81"/>
                <a:gd name="T12" fmla="*/ 186502 w 81"/>
                <a:gd name="T13" fmla="*/ 186502 h 81"/>
                <a:gd name="T14" fmla="*/ 172156 w 81"/>
                <a:gd name="T15" fmla="*/ 193675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81"/>
                <a:gd name="T26" fmla="*/ 81 w 81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81">
                  <a:moveTo>
                    <a:pt x="72" y="81"/>
                  </a:moveTo>
                  <a:cubicBezTo>
                    <a:pt x="69" y="81"/>
                    <a:pt x="67" y="80"/>
                    <a:pt x="65" y="7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7" y="0"/>
                    <a:pt x="13" y="0"/>
                    <a:pt x="17" y="4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1" y="69"/>
                    <a:pt x="81" y="74"/>
                    <a:pt x="78" y="78"/>
                  </a:cubicBezTo>
                  <a:cubicBezTo>
                    <a:pt x="76" y="80"/>
                    <a:pt x="74" y="81"/>
                    <a:pt x="72" y="8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4" name="Freeform 249"/>
            <p:cNvSpPr>
              <a:spLocks/>
            </p:cNvSpPr>
            <p:nvPr/>
          </p:nvSpPr>
          <p:spPr bwMode="auto">
            <a:xfrm>
              <a:off x="-3033713" y="5815013"/>
              <a:ext cx="252413" cy="46037"/>
            </a:xfrm>
            <a:custGeom>
              <a:avLst/>
              <a:gdLst>
                <a:gd name="T0" fmla="*/ 230778 w 105"/>
                <a:gd name="T1" fmla="*/ 46037 h 19"/>
                <a:gd name="T2" fmla="*/ 230778 w 105"/>
                <a:gd name="T3" fmla="*/ 46037 h 19"/>
                <a:gd name="T4" fmla="*/ 21635 w 105"/>
                <a:gd name="T5" fmla="*/ 43614 h 19"/>
                <a:gd name="T6" fmla="*/ 0 w 105"/>
                <a:gd name="T7" fmla="*/ 21807 h 19"/>
                <a:gd name="T8" fmla="*/ 21635 w 105"/>
                <a:gd name="T9" fmla="*/ 0 h 19"/>
                <a:gd name="T10" fmla="*/ 21635 w 105"/>
                <a:gd name="T11" fmla="*/ 0 h 19"/>
                <a:gd name="T12" fmla="*/ 230778 w 105"/>
                <a:gd name="T13" fmla="*/ 2423 h 19"/>
                <a:gd name="T14" fmla="*/ 252413 w 105"/>
                <a:gd name="T15" fmla="*/ 24230 h 19"/>
                <a:gd name="T16" fmla="*/ 230778 w 105"/>
                <a:gd name="T17" fmla="*/ 46037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19"/>
                <a:gd name="T29" fmla="*/ 105 w 105"/>
                <a:gd name="T30" fmla="*/ 19 h 1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19">
                  <a:moveTo>
                    <a:pt x="96" y="19"/>
                  </a:moveTo>
                  <a:cubicBezTo>
                    <a:pt x="96" y="19"/>
                    <a:pt x="96" y="19"/>
                    <a:pt x="96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5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6" y="1"/>
                    <a:pt x="96" y="1"/>
                    <a:pt x="96" y="1"/>
                  </a:cubicBezTo>
                  <a:cubicBezTo>
                    <a:pt x="101" y="1"/>
                    <a:pt x="105" y="5"/>
                    <a:pt x="105" y="10"/>
                  </a:cubicBezTo>
                  <a:cubicBezTo>
                    <a:pt x="105" y="14"/>
                    <a:pt x="101" y="19"/>
                    <a:pt x="96" y="19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5" name="Freeform 250"/>
            <p:cNvSpPr>
              <a:spLocks/>
            </p:cNvSpPr>
            <p:nvPr/>
          </p:nvSpPr>
          <p:spPr bwMode="auto">
            <a:xfrm>
              <a:off x="-2951163" y="5870575"/>
              <a:ext cx="193675" cy="190500"/>
            </a:xfrm>
            <a:custGeom>
              <a:avLst/>
              <a:gdLst>
                <a:gd name="T0" fmla="*/ 23910 w 81"/>
                <a:gd name="T1" fmla="*/ 190500 h 80"/>
                <a:gd name="T2" fmla="*/ 9564 w 81"/>
                <a:gd name="T3" fmla="*/ 183356 h 80"/>
                <a:gd name="T4" fmla="*/ 9564 w 81"/>
                <a:gd name="T5" fmla="*/ 152400 h 80"/>
                <a:gd name="T6" fmla="*/ 155418 w 81"/>
                <a:gd name="T7" fmla="*/ 7144 h 80"/>
                <a:gd name="T8" fmla="*/ 186502 w 81"/>
                <a:gd name="T9" fmla="*/ 7144 h 80"/>
                <a:gd name="T10" fmla="*/ 186502 w 81"/>
                <a:gd name="T11" fmla="*/ 38100 h 80"/>
                <a:gd name="T12" fmla="*/ 40648 w 81"/>
                <a:gd name="T13" fmla="*/ 183356 h 80"/>
                <a:gd name="T14" fmla="*/ 23910 w 81"/>
                <a:gd name="T15" fmla="*/ 190500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80"/>
                <a:gd name="T26" fmla="*/ 81 w 81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80">
                  <a:moveTo>
                    <a:pt x="10" y="80"/>
                  </a:moveTo>
                  <a:cubicBezTo>
                    <a:pt x="8" y="80"/>
                    <a:pt x="6" y="79"/>
                    <a:pt x="4" y="77"/>
                  </a:cubicBezTo>
                  <a:cubicBezTo>
                    <a:pt x="0" y="74"/>
                    <a:pt x="0" y="68"/>
                    <a:pt x="4" y="64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9" y="0"/>
                    <a:pt x="74" y="0"/>
                    <a:pt x="78" y="3"/>
                  </a:cubicBezTo>
                  <a:cubicBezTo>
                    <a:pt x="81" y="7"/>
                    <a:pt x="81" y="12"/>
                    <a:pt x="78" y="16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15" y="79"/>
                    <a:pt x="12" y="80"/>
                    <a:pt x="10" y="8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6" name="Freeform 251"/>
            <p:cNvSpPr>
              <a:spLocks/>
            </p:cNvSpPr>
            <p:nvPr/>
          </p:nvSpPr>
          <p:spPr bwMode="auto">
            <a:xfrm>
              <a:off x="-2747963" y="5894388"/>
              <a:ext cx="42863" cy="250825"/>
            </a:xfrm>
            <a:custGeom>
              <a:avLst/>
              <a:gdLst>
                <a:gd name="T0" fmla="*/ 21432 w 18"/>
                <a:gd name="T1" fmla="*/ 250825 h 105"/>
                <a:gd name="T2" fmla="*/ 21432 w 18"/>
                <a:gd name="T3" fmla="*/ 250825 h 105"/>
                <a:gd name="T4" fmla="*/ 0 w 18"/>
                <a:gd name="T5" fmla="*/ 229326 h 105"/>
                <a:gd name="T6" fmla="*/ 0 w 18"/>
                <a:gd name="T7" fmla="*/ 21499 h 105"/>
                <a:gd name="T8" fmla="*/ 21432 w 18"/>
                <a:gd name="T9" fmla="*/ 0 h 105"/>
                <a:gd name="T10" fmla="*/ 21432 w 18"/>
                <a:gd name="T11" fmla="*/ 0 h 105"/>
                <a:gd name="T12" fmla="*/ 42863 w 18"/>
                <a:gd name="T13" fmla="*/ 21499 h 105"/>
                <a:gd name="T14" fmla="*/ 42863 w 18"/>
                <a:gd name="T15" fmla="*/ 229326 h 105"/>
                <a:gd name="T16" fmla="*/ 21432 w 18"/>
                <a:gd name="T17" fmla="*/ 250825 h 10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8"/>
                <a:gd name="T28" fmla="*/ 0 h 105"/>
                <a:gd name="T29" fmla="*/ 18 w 18"/>
                <a:gd name="T30" fmla="*/ 105 h 10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8" h="105">
                  <a:moveTo>
                    <a:pt x="9" y="105"/>
                  </a:moveTo>
                  <a:cubicBezTo>
                    <a:pt x="9" y="105"/>
                    <a:pt x="9" y="105"/>
                    <a:pt x="9" y="105"/>
                  </a:cubicBezTo>
                  <a:cubicBezTo>
                    <a:pt x="4" y="105"/>
                    <a:pt x="0" y="101"/>
                    <a:pt x="0" y="9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4" y="0"/>
                    <a:pt x="18" y="4"/>
                    <a:pt x="18" y="9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8" y="101"/>
                    <a:pt x="14" y="105"/>
                    <a:pt x="9" y="10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7" name="Freeform 252"/>
            <p:cNvSpPr>
              <a:spLocks/>
            </p:cNvSpPr>
            <p:nvPr/>
          </p:nvSpPr>
          <p:spPr bwMode="auto">
            <a:xfrm>
              <a:off x="-2693988" y="5870575"/>
              <a:ext cx="193675" cy="190500"/>
            </a:xfrm>
            <a:custGeom>
              <a:avLst/>
              <a:gdLst>
                <a:gd name="T0" fmla="*/ 169765 w 81"/>
                <a:gd name="T1" fmla="*/ 190500 h 80"/>
                <a:gd name="T2" fmla="*/ 153027 w 81"/>
                <a:gd name="T3" fmla="*/ 183356 h 80"/>
                <a:gd name="T4" fmla="*/ 7173 w 81"/>
                <a:gd name="T5" fmla="*/ 38100 h 80"/>
                <a:gd name="T6" fmla="*/ 7173 w 81"/>
                <a:gd name="T7" fmla="*/ 7144 h 80"/>
                <a:gd name="T8" fmla="*/ 38257 w 81"/>
                <a:gd name="T9" fmla="*/ 7144 h 80"/>
                <a:gd name="T10" fmla="*/ 184111 w 81"/>
                <a:gd name="T11" fmla="*/ 152400 h 80"/>
                <a:gd name="T12" fmla="*/ 184111 w 81"/>
                <a:gd name="T13" fmla="*/ 183356 h 80"/>
                <a:gd name="T14" fmla="*/ 169765 w 81"/>
                <a:gd name="T15" fmla="*/ 190500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80"/>
                <a:gd name="T26" fmla="*/ 81 w 81"/>
                <a:gd name="T27" fmla="*/ 80 h 8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80">
                  <a:moveTo>
                    <a:pt x="71" y="80"/>
                  </a:moveTo>
                  <a:cubicBezTo>
                    <a:pt x="68" y="80"/>
                    <a:pt x="66" y="79"/>
                    <a:pt x="64" y="77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2"/>
                    <a:pt x="0" y="7"/>
                    <a:pt x="3" y="3"/>
                  </a:cubicBezTo>
                  <a:cubicBezTo>
                    <a:pt x="7" y="0"/>
                    <a:pt x="12" y="0"/>
                    <a:pt x="16" y="3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81" y="68"/>
                    <a:pt x="81" y="74"/>
                    <a:pt x="77" y="77"/>
                  </a:cubicBezTo>
                  <a:cubicBezTo>
                    <a:pt x="75" y="79"/>
                    <a:pt x="73" y="80"/>
                    <a:pt x="71" y="80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8" name="Freeform 253"/>
            <p:cNvSpPr>
              <a:spLocks/>
            </p:cNvSpPr>
            <p:nvPr/>
          </p:nvSpPr>
          <p:spPr bwMode="auto">
            <a:xfrm>
              <a:off x="-2670175" y="5818188"/>
              <a:ext cx="250825" cy="42862"/>
            </a:xfrm>
            <a:custGeom>
              <a:avLst/>
              <a:gdLst>
                <a:gd name="T0" fmla="*/ 229326 w 105"/>
                <a:gd name="T1" fmla="*/ 42862 h 18"/>
                <a:gd name="T2" fmla="*/ 229326 w 105"/>
                <a:gd name="T3" fmla="*/ 42862 h 18"/>
                <a:gd name="T4" fmla="*/ 21499 w 105"/>
                <a:gd name="T5" fmla="*/ 42862 h 18"/>
                <a:gd name="T6" fmla="*/ 0 w 105"/>
                <a:gd name="T7" fmla="*/ 21431 h 18"/>
                <a:gd name="T8" fmla="*/ 21499 w 105"/>
                <a:gd name="T9" fmla="*/ 0 h 18"/>
                <a:gd name="T10" fmla="*/ 21499 w 105"/>
                <a:gd name="T11" fmla="*/ 0 h 18"/>
                <a:gd name="T12" fmla="*/ 229326 w 105"/>
                <a:gd name="T13" fmla="*/ 0 h 18"/>
                <a:gd name="T14" fmla="*/ 250825 w 105"/>
                <a:gd name="T15" fmla="*/ 21431 h 18"/>
                <a:gd name="T16" fmla="*/ 229326 w 105"/>
                <a:gd name="T17" fmla="*/ 42862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5"/>
                <a:gd name="T28" fmla="*/ 0 h 18"/>
                <a:gd name="T29" fmla="*/ 105 w 105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5" h="18">
                  <a:moveTo>
                    <a:pt x="96" y="18"/>
                  </a:moveTo>
                  <a:cubicBezTo>
                    <a:pt x="96" y="18"/>
                    <a:pt x="96" y="18"/>
                    <a:pt x="96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4" y="18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101" y="0"/>
                    <a:pt x="105" y="4"/>
                    <a:pt x="105" y="9"/>
                  </a:cubicBezTo>
                  <a:cubicBezTo>
                    <a:pt x="105" y="14"/>
                    <a:pt x="101" y="18"/>
                    <a:pt x="96" y="1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49" name="Freeform 254"/>
            <p:cNvSpPr>
              <a:spLocks/>
            </p:cNvSpPr>
            <p:nvPr/>
          </p:nvSpPr>
          <p:spPr bwMode="auto">
            <a:xfrm>
              <a:off x="-2693988" y="5611813"/>
              <a:ext cx="193675" cy="193675"/>
            </a:xfrm>
            <a:custGeom>
              <a:avLst/>
              <a:gdLst>
                <a:gd name="T0" fmla="*/ 21519 w 81"/>
                <a:gd name="T1" fmla="*/ 193675 h 81"/>
                <a:gd name="T2" fmla="*/ 7173 w 81"/>
                <a:gd name="T3" fmla="*/ 186502 h 81"/>
                <a:gd name="T4" fmla="*/ 7173 w 81"/>
                <a:gd name="T5" fmla="*/ 155418 h 81"/>
                <a:gd name="T6" fmla="*/ 153027 w 81"/>
                <a:gd name="T7" fmla="*/ 9564 h 81"/>
                <a:gd name="T8" fmla="*/ 184111 w 81"/>
                <a:gd name="T9" fmla="*/ 9564 h 81"/>
                <a:gd name="T10" fmla="*/ 184111 w 81"/>
                <a:gd name="T11" fmla="*/ 40648 h 81"/>
                <a:gd name="T12" fmla="*/ 38257 w 81"/>
                <a:gd name="T13" fmla="*/ 186502 h 81"/>
                <a:gd name="T14" fmla="*/ 21519 w 81"/>
                <a:gd name="T15" fmla="*/ 193675 h 8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1"/>
                <a:gd name="T25" fmla="*/ 0 h 81"/>
                <a:gd name="T26" fmla="*/ 81 w 81"/>
                <a:gd name="T27" fmla="*/ 81 h 8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1" h="81">
                  <a:moveTo>
                    <a:pt x="9" y="81"/>
                  </a:moveTo>
                  <a:cubicBezTo>
                    <a:pt x="7" y="81"/>
                    <a:pt x="5" y="80"/>
                    <a:pt x="3" y="78"/>
                  </a:cubicBezTo>
                  <a:cubicBezTo>
                    <a:pt x="0" y="74"/>
                    <a:pt x="0" y="69"/>
                    <a:pt x="3" y="65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8" y="0"/>
                    <a:pt x="74" y="0"/>
                    <a:pt x="77" y="4"/>
                  </a:cubicBezTo>
                  <a:cubicBezTo>
                    <a:pt x="81" y="7"/>
                    <a:pt x="81" y="13"/>
                    <a:pt x="77" y="17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4" y="80"/>
                    <a:pt x="12" y="81"/>
                    <a:pt x="9" y="81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50" name="Freeform 255"/>
            <p:cNvSpPr>
              <a:spLocks/>
            </p:cNvSpPr>
            <p:nvPr/>
          </p:nvSpPr>
          <p:spPr bwMode="auto">
            <a:xfrm>
              <a:off x="-3267075" y="5894388"/>
              <a:ext cx="1082675" cy="322262"/>
            </a:xfrm>
            <a:custGeom>
              <a:avLst/>
              <a:gdLst>
                <a:gd name="T0" fmla="*/ 1061165 w 453"/>
                <a:gd name="T1" fmla="*/ 322262 h 135"/>
                <a:gd name="T2" fmla="*/ 21510 w 453"/>
                <a:gd name="T3" fmla="*/ 322262 h 135"/>
                <a:gd name="T4" fmla="*/ 0 w 453"/>
                <a:gd name="T5" fmla="*/ 300778 h 135"/>
                <a:gd name="T6" fmla="*/ 0 w 453"/>
                <a:gd name="T7" fmla="*/ 226777 h 135"/>
                <a:gd name="T8" fmla="*/ 21510 w 453"/>
                <a:gd name="T9" fmla="*/ 205293 h 135"/>
                <a:gd name="T10" fmla="*/ 43020 w 453"/>
                <a:gd name="T11" fmla="*/ 226777 h 135"/>
                <a:gd name="T12" fmla="*/ 43020 w 453"/>
                <a:gd name="T13" fmla="*/ 279294 h 135"/>
                <a:gd name="T14" fmla="*/ 1039655 w 453"/>
                <a:gd name="T15" fmla="*/ 279294 h 135"/>
                <a:gd name="T16" fmla="*/ 1039655 w 453"/>
                <a:gd name="T17" fmla="*/ 42968 h 135"/>
                <a:gd name="T18" fmla="*/ 889084 w 453"/>
                <a:gd name="T19" fmla="*/ 42968 h 135"/>
                <a:gd name="T20" fmla="*/ 867574 w 453"/>
                <a:gd name="T21" fmla="*/ 21484 h 135"/>
                <a:gd name="T22" fmla="*/ 889084 w 453"/>
                <a:gd name="T23" fmla="*/ 0 h 135"/>
                <a:gd name="T24" fmla="*/ 1061165 w 453"/>
                <a:gd name="T25" fmla="*/ 0 h 135"/>
                <a:gd name="T26" fmla="*/ 1082675 w 453"/>
                <a:gd name="T27" fmla="*/ 21484 h 135"/>
                <a:gd name="T28" fmla="*/ 1082675 w 453"/>
                <a:gd name="T29" fmla="*/ 300778 h 135"/>
                <a:gd name="T30" fmla="*/ 1061165 w 453"/>
                <a:gd name="T31" fmla="*/ 322262 h 13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453"/>
                <a:gd name="T49" fmla="*/ 0 h 135"/>
                <a:gd name="T50" fmla="*/ 453 w 453"/>
                <a:gd name="T51" fmla="*/ 135 h 13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453" h="135">
                  <a:moveTo>
                    <a:pt x="444" y="135"/>
                  </a:moveTo>
                  <a:cubicBezTo>
                    <a:pt x="9" y="135"/>
                    <a:pt x="9" y="135"/>
                    <a:pt x="9" y="135"/>
                  </a:cubicBezTo>
                  <a:cubicBezTo>
                    <a:pt x="4" y="135"/>
                    <a:pt x="0" y="131"/>
                    <a:pt x="0" y="126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90"/>
                    <a:pt x="4" y="86"/>
                    <a:pt x="9" y="86"/>
                  </a:cubicBezTo>
                  <a:cubicBezTo>
                    <a:pt x="14" y="86"/>
                    <a:pt x="18" y="90"/>
                    <a:pt x="18" y="95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435" y="117"/>
                    <a:pt x="435" y="117"/>
                    <a:pt x="435" y="117"/>
                  </a:cubicBezTo>
                  <a:cubicBezTo>
                    <a:pt x="435" y="18"/>
                    <a:pt x="435" y="18"/>
                    <a:pt x="435" y="18"/>
                  </a:cubicBezTo>
                  <a:cubicBezTo>
                    <a:pt x="372" y="18"/>
                    <a:pt x="372" y="18"/>
                    <a:pt x="372" y="18"/>
                  </a:cubicBezTo>
                  <a:cubicBezTo>
                    <a:pt x="367" y="18"/>
                    <a:pt x="363" y="14"/>
                    <a:pt x="363" y="9"/>
                  </a:cubicBezTo>
                  <a:cubicBezTo>
                    <a:pt x="363" y="4"/>
                    <a:pt x="367" y="0"/>
                    <a:pt x="372" y="0"/>
                  </a:cubicBezTo>
                  <a:cubicBezTo>
                    <a:pt x="444" y="0"/>
                    <a:pt x="444" y="0"/>
                    <a:pt x="444" y="0"/>
                  </a:cubicBezTo>
                  <a:cubicBezTo>
                    <a:pt x="449" y="0"/>
                    <a:pt x="453" y="4"/>
                    <a:pt x="453" y="9"/>
                  </a:cubicBezTo>
                  <a:cubicBezTo>
                    <a:pt x="453" y="126"/>
                    <a:pt x="453" y="126"/>
                    <a:pt x="453" y="126"/>
                  </a:cubicBezTo>
                  <a:cubicBezTo>
                    <a:pt x="453" y="131"/>
                    <a:pt x="449" y="135"/>
                    <a:pt x="444" y="13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51" name="Freeform 256"/>
            <p:cNvSpPr>
              <a:spLocks/>
            </p:cNvSpPr>
            <p:nvPr/>
          </p:nvSpPr>
          <p:spPr bwMode="auto">
            <a:xfrm>
              <a:off x="-3267075" y="5894388"/>
              <a:ext cx="212725" cy="131762"/>
            </a:xfrm>
            <a:custGeom>
              <a:avLst/>
              <a:gdLst>
                <a:gd name="T0" fmla="*/ 21512 w 89"/>
                <a:gd name="T1" fmla="*/ 131762 h 55"/>
                <a:gd name="T2" fmla="*/ 0 w 89"/>
                <a:gd name="T3" fmla="*/ 110201 h 55"/>
                <a:gd name="T4" fmla="*/ 0 w 89"/>
                <a:gd name="T5" fmla="*/ 21561 h 55"/>
                <a:gd name="T6" fmla="*/ 21512 w 89"/>
                <a:gd name="T7" fmla="*/ 0 h 55"/>
                <a:gd name="T8" fmla="*/ 191213 w 89"/>
                <a:gd name="T9" fmla="*/ 0 h 55"/>
                <a:gd name="T10" fmla="*/ 212725 w 89"/>
                <a:gd name="T11" fmla="*/ 21561 h 55"/>
                <a:gd name="T12" fmla="*/ 191213 w 89"/>
                <a:gd name="T13" fmla="*/ 43122 h 55"/>
                <a:gd name="T14" fmla="*/ 43023 w 89"/>
                <a:gd name="T15" fmla="*/ 43122 h 55"/>
                <a:gd name="T16" fmla="*/ 43023 w 89"/>
                <a:gd name="T17" fmla="*/ 110201 h 55"/>
                <a:gd name="T18" fmla="*/ 21512 w 89"/>
                <a:gd name="T19" fmla="*/ 131762 h 5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89"/>
                <a:gd name="T31" fmla="*/ 0 h 55"/>
                <a:gd name="T32" fmla="*/ 89 w 89"/>
                <a:gd name="T33" fmla="*/ 55 h 5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89" h="55">
                  <a:moveTo>
                    <a:pt x="9" y="55"/>
                  </a:moveTo>
                  <a:cubicBezTo>
                    <a:pt x="4" y="55"/>
                    <a:pt x="0" y="51"/>
                    <a:pt x="0" y="4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0"/>
                    <a:pt x="89" y="4"/>
                    <a:pt x="89" y="9"/>
                  </a:cubicBezTo>
                  <a:cubicBezTo>
                    <a:pt x="89" y="14"/>
                    <a:pt x="85" y="18"/>
                    <a:pt x="80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51"/>
                    <a:pt x="14" y="55"/>
                    <a:pt x="9" y="55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52" name="Freeform 257"/>
            <p:cNvSpPr>
              <a:spLocks/>
            </p:cNvSpPr>
            <p:nvPr/>
          </p:nvSpPr>
          <p:spPr bwMode="auto">
            <a:xfrm>
              <a:off x="-3267075" y="6262688"/>
              <a:ext cx="1082675" cy="100012"/>
            </a:xfrm>
            <a:custGeom>
              <a:avLst/>
              <a:gdLst>
                <a:gd name="T0" fmla="*/ 1061165 w 453"/>
                <a:gd name="T1" fmla="*/ 100012 h 42"/>
                <a:gd name="T2" fmla="*/ 946444 w 453"/>
                <a:gd name="T3" fmla="*/ 66675 h 42"/>
                <a:gd name="T4" fmla="*/ 853234 w 453"/>
                <a:gd name="T5" fmla="*/ 42862 h 42"/>
                <a:gd name="T6" fmla="*/ 760024 w 453"/>
                <a:gd name="T7" fmla="*/ 66675 h 42"/>
                <a:gd name="T8" fmla="*/ 645303 w 453"/>
                <a:gd name="T9" fmla="*/ 100012 h 42"/>
                <a:gd name="T10" fmla="*/ 530582 w 453"/>
                <a:gd name="T11" fmla="*/ 66675 h 42"/>
                <a:gd name="T12" fmla="*/ 437372 w 453"/>
                <a:gd name="T13" fmla="*/ 42862 h 42"/>
                <a:gd name="T14" fmla="*/ 344162 w 453"/>
                <a:gd name="T15" fmla="*/ 66675 h 42"/>
                <a:gd name="T16" fmla="*/ 229441 w 453"/>
                <a:gd name="T17" fmla="*/ 100012 h 42"/>
                <a:gd name="T18" fmla="*/ 114721 w 453"/>
                <a:gd name="T19" fmla="*/ 66675 h 42"/>
                <a:gd name="T20" fmla="*/ 21510 w 453"/>
                <a:gd name="T21" fmla="*/ 42862 h 42"/>
                <a:gd name="T22" fmla="*/ 0 w 453"/>
                <a:gd name="T23" fmla="*/ 21431 h 42"/>
                <a:gd name="T24" fmla="*/ 21510 w 453"/>
                <a:gd name="T25" fmla="*/ 0 h 42"/>
                <a:gd name="T26" fmla="*/ 136231 w 453"/>
                <a:gd name="T27" fmla="*/ 30956 h 42"/>
                <a:gd name="T28" fmla="*/ 229441 w 453"/>
                <a:gd name="T29" fmla="*/ 57150 h 42"/>
                <a:gd name="T30" fmla="*/ 322651 w 453"/>
                <a:gd name="T31" fmla="*/ 30956 h 42"/>
                <a:gd name="T32" fmla="*/ 437372 w 453"/>
                <a:gd name="T33" fmla="*/ 0 h 42"/>
                <a:gd name="T34" fmla="*/ 552093 w 453"/>
                <a:gd name="T35" fmla="*/ 30956 h 42"/>
                <a:gd name="T36" fmla="*/ 645303 w 453"/>
                <a:gd name="T37" fmla="*/ 57150 h 42"/>
                <a:gd name="T38" fmla="*/ 738513 w 453"/>
                <a:gd name="T39" fmla="*/ 30956 h 42"/>
                <a:gd name="T40" fmla="*/ 853234 w 453"/>
                <a:gd name="T41" fmla="*/ 0 h 42"/>
                <a:gd name="T42" fmla="*/ 967954 w 453"/>
                <a:gd name="T43" fmla="*/ 30956 h 42"/>
                <a:gd name="T44" fmla="*/ 1061165 w 453"/>
                <a:gd name="T45" fmla="*/ 57150 h 42"/>
                <a:gd name="T46" fmla="*/ 1082675 w 453"/>
                <a:gd name="T47" fmla="*/ 78581 h 42"/>
                <a:gd name="T48" fmla="*/ 1061165 w 453"/>
                <a:gd name="T49" fmla="*/ 100012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3"/>
                <a:gd name="T76" fmla="*/ 0 h 42"/>
                <a:gd name="T77" fmla="*/ 453 w 45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3" h="42">
                  <a:moveTo>
                    <a:pt x="444" y="42"/>
                  </a:moveTo>
                  <a:cubicBezTo>
                    <a:pt x="420" y="42"/>
                    <a:pt x="407" y="35"/>
                    <a:pt x="396" y="28"/>
                  </a:cubicBezTo>
                  <a:cubicBezTo>
                    <a:pt x="386" y="23"/>
                    <a:pt x="376" y="18"/>
                    <a:pt x="357" y="18"/>
                  </a:cubicBezTo>
                  <a:cubicBezTo>
                    <a:pt x="338" y="18"/>
                    <a:pt x="328" y="23"/>
                    <a:pt x="318" y="28"/>
                  </a:cubicBezTo>
                  <a:cubicBezTo>
                    <a:pt x="307" y="35"/>
                    <a:pt x="294" y="42"/>
                    <a:pt x="270" y="42"/>
                  </a:cubicBezTo>
                  <a:cubicBezTo>
                    <a:pt x="246" y="42"/>
                    <a:pt x="233" y="35"/>
                    <a:pt x="222" y="28"/>
                  </a:cubicBezTo>
                  <a:cubicBezTo>
                    <a:pt x="212" y="23"/>
                    <a:pt x="202" y="18"/>
                    <a:pt x="183" y="18"/>
                  </a:cubicBezTo>
                  <a:cubicBezTo>
                    <a:pt x="164" y="18"/>
                    <a:pt x="154" y="23"/>
                    <a:pt x="144" y="28"/>
                  </a:cubicBezTo>
                  <a:cubicBezTo>
                    <a:pt x="133" y="35"/>
                    <a:pt x="120" y="42"/>
                    <a:pt x="96" y="42"/>
                  </a:cubicBezTo>
                  <a:cubicBezTo>
                    <a:pt x="72" y="42"/>
                    <a:pt x="59" y="35"/>
                    <a:pt x="48" y="28"/>
                  </a:cubicBezTo>
                  <a:cubicBezTo>
                    <a:pt x="37" y="23"/>
                    <a:pt x="28" y="18"/>
                    <a:pt x="9" y="18"/>
                  </a:cubicBezTo>
                  <a:cubicBezTo>
                    <a:pt x="4" y="18"/>
                    <a:pt x="0" y="13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3" y="0"/>
                    <a:pt x="46" y="6"/>
                    <a:pt x="57" y="13"/>
                  </a:cubicBezTo>
                  <a:cubicBezTo>
                    <a:pt x="67" y="19"/>
                    <a:pt x="76" y="24"/>
                    <a:pt x="96" y="24"/>
                  </a:cubicBezTo>
                  <a:cubicBezTo>
                    <a:pt x="115" y="24"/>
                    <a:pt x="124" y="19"/>
                    <a:pt x="135" y="13"/>
                  </a:cubicBezTo>
                  <a:cubicBezTo>
                    <a:pt x="146" y="6"/>
                    <a:pt x="159" y="0"/>
                    <a:pt x="183" y="0"/>
                  </a:cubicBezTo>
                  <a:cubicBezTo>
                    <a:pt x="207" y="0"/>
                    <a:pt x="220" y="6"/>
                    <a:pt x="231" y="13"/>
                  </a:cubicBezTo>
                  <a:cubicBezTo>
                    <a:pt x="241" y="19"/>
                    <a:pt x="251" y="24"/>
                    <a:pt x="270" y="24"/>
                  </a:cubicBezTo>
                  <a:cubicBezTo>
                    <a:pt x="289" y="24"/>
                    <a:pt x="299" y="19"/>
                    <a:pt x="309" y="13"/>
                  </a:cubicBezTo>
                  <a:cubicBezTo>
                    <a:pt x="320" y="6"/>
                    <a:pt x="333" y="0"/>
                    <a:pt x="357" y="0"/>
                  </a:cubicBezTo>
                  <a:cubicBezTo>
                    <a:pt x="381" y="0"/>
                    <a:pt x="394" y="6"/>
                    <a:pt x="405" y="13"/>
                  </a:cubicBezTo>
                  <a:cubicBezTo>
                    <a:pt x="415" y="19"/>
                    <a:pt x="425" y="24"/>
                    <a:pt x="444" y="24"/>
                  </a:cubicBezTo>
                  <a:cubicBezTo>
                    <a:pt x="449" y="24"/>
                    <a:pt x="453" y="28"/>
                    <a:pt x="453" y="33"/>
                  </a:cubicBezTo>
                  <a:cubicBezTo>
                    <a:pt x="453" y="38"/>
                    <a:pt x="449" y="42"/>
                    <a:pt x="444" y="4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53" name="Freeform 258"/>
            <p:cNvSpPr>
              <a:spLocks/>
            </p:cNvSpPr>
            <p:nvPr/>
          </p:nvSpPr>
          <p:spPr bwMode="auto">
            <a:xfrm>
              <a:off x="-3267075" y="6370638"/>
              <a:ext cx="1082675" cy="100012"/>
            </a:xfrm>
            <a:custGeom>
              <a:avLst/>
              <a:gdLst>
                <a:gd name="T0" fmla="*/ 1061165 w 453"/>
                <a:gd name="T1" fmla="*/ 100012 h 42"/>
                <a:gd name="T2" fmla="*/ 946444 w 453"/>
                <a:gd name="T3" fmla="*/ 66675 h 42"/>
                <a:gd name="T4" fmla="*/ 853234 w 453"/>
                <a:gd name="T5" fmla="*/ 42862 h 42"/>
                <a:gd name="T6" fmla="*/ 760024 w 453"/>
                <a:gd name="T7" fmla="*/ 66675 h 42"/>
                <a:gd name="T8" fmla="*/ 645303 w 453"/>
                <a:gd name="T9" fmla="*/ 100012 h 42"/>
                <a:gd name="T10" fmla="*/ 530582 w 453"/>
                <a:gd name="T11" fmla="*/ 66675 h 42"/>
                <a:gd name="T12" fmla="*/ 437372 w 453"/>
                <a:gd name="T13" fmla="*/ 42862 h 42"/>
                <a:gd name="T14" fmla="*/ 344162 w 453"/>
                <a:gd name="T15" fmla="*/ 66675 h 42"/>
                <a:gd name="T16" fmla="*/ 229441 w 453"/>
                <a:gd name="T17" fmla="*/ 100012 h 42"/>
                <a:gd name="T18" fmla="*/ 114721 w 453"/>
                <a:gd name="T19" fmla="*/ 66675 h 42"/>
                <a:gd name="T20" fmla="*/ 21510 w 453"/>
                <a:gd name="T21" fmla="*/ 42862 h 42"/>
                <a:gd name="T22" fmla="*/ 0 w 453"/>
                <a:gd name="T23" fmla="*/ 21431 h 42"/>
                <a:gd name="T24" fmla="*/ 21510 w 453"/>
                <a:gd name="T25" fmla="*/ 0 h 42"/>
                <a:gd name="T26" fmla="*/ 136231 w 453"/>
                <a:gd name="T27" fmla="*/ 30956 h 42"/>
                <a:gd name="T28" fmla="*/ 229441 w 453"/>
                <a:gd name="T29" fmla="*/ 57150 h 42"/>
                <a:gd name="T30" fmla="*/ 322651 w 453"/>
                <a:gd name="T31" fmla="*/ 30956 h 42"/>
                <a:gd name="T32" fmla="*/ 437372 w 453"/>
                <a:gd name="T33" fmla="*/ 0 h 42"/>
                <a:gd name="T34" fmla="*/ 552093 w 453"/>
                <a:gd name="T35" fmla="*/ 30956 h 42"/>
                <a:gd name="T36" fmla="*/ 645303 w 453"/>
                <a:gd name="T37" fmla="*/ 57150 h 42"/>
                <a:gd name="T38" fmla="*/ 738513 w 453"/>
                <a:gd name="T39" fmla="*/ 30956 h 42"/>
                <a:gd name="T40" fmla="*/ 853234 w 453"/>
                <a:gd name="T41" fmla="*/ 0 h 42"/>
                <a:gd name="T42" fmla="*/ 967954 w 453"/>
                <a:gd name="T43" fmla="*/ 30956 h 42"/>
                <a:gd name="T44" fmla="*/ 1061165 w 453"/>
                <a:gd name="T45" fmla="*/ 57150 h 42"/>
                <a:gd name="T46" fmla="*/ 1082675 w 453"/>
                <a:gd name="T47" fmla="*/ 78581 h 42"/>
                <a:gd name="T48" fmla="*/ 1061165 w 453"/>
                <a:gd name="T49" fmla="*/ 100012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3"/>
                <a:gd name="T76" fmla="*/ 0 h 42"/>
                <a:gd name="T77" fmla="*/ 453 w 45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3" h="42">
                  <a:moveTo>
                    <a:pt x="444" y="42"/>
                  </a:moveTo>
                  <a:cubicBezTo>
                    <a:pt x="420" y="42"/>
                    <a:pt x="407" y="35"/>
                    <a:pt x="396" y="28"/>
                  </a:cubicBezTo>
                  <a:cubicBezTo>
                    <a:pt x="386" y="23"/>
                    <a:pt x="376" y="18"/>
                    <a:pt x="357" y="18"/>
                  </a:cubicBezTo>
                  <a:cubicBezTo>
                    <a:pt x="338" y="18"/>
                    <a:pt x="328" y="23"/>
                    <a:pt x="318" y="28"/>
                  </a:cubicBezTo>
                  <a:cubicBezTo>
                    <a:pt x="307" y="35"/>
                    <a:pt x="294" y="42"/>
                    <a:pt x="270" y="42"/>
                  </a:cubicBezTo>
                  <a:cubicBezTo>
                    <a:pt x="246" y="42"/>
                    <a:pt x="233" y="35"/>
                    <a:pt x="222" y="28"/>
                  </a:cubicBezTo>
                  <a:cubicBezTo>
                    <a:pt x="212" y="23"/>
                    <a:pt x="202" y="18"/>
                    <a:pt x="183" y="18"/>
                  </a:cubicBezTo>
                  <a:cubicBezTo>
                    <a:pt x="164" y="18"/>
                    <a:pt x="154" y="23"/>
                    <a:pt x="144" y="28"/>
                  </a:cubicBezTo>
                  <a:cubicBezTo>
                    <a:pt x="133" y="35"/>
                    <a:pt x="120" y="42"/>
                    <a:pt x="96" y="42"/>
                  </a:cubicBezTo>
                  <a:cubicBezTo>
                    <a:pt x="72" y="42"/>
                    <a:pt x="59" y="35"/>
                    <a:pt x="48" y="28"/>
                  </a:cubicBezTo>
                  <a:cubicBezTo>
                    <a:pt x="37" y="23"/>
                    <a:pt x="28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3" y="0"/>
                    <a:pt x="46" y="7"/>
                    <a:pt x="57" y="13"/>
                  </a:cubicBezTo>
                  <a:cubicBezTo>
                    <a:pt x="67" y="19"/>
                    <a:pt x="76" y="24"/>
                    <a:pt x="96" y="24"/>
                  </a:cubicBezTo>
                  <a:cubicBezTo>
                    <a:pt x="115" y="24"/>
                    <a:pt x="124" y="19"/>
                    <a:pt x="135" y="13"/>
                  </a:cubicBezTo>
                  <a:cubicBezTo>
                    <a:pt x="146" y="7"/>
                    <a:pt x="159" y="0"/>
                    <a:pt x="183" y="0"/>
                  </a:cubicBezTo>
                  <a:cubicBezTo>
                    <a:pt x="207" y="0"/>
                    <a:pt x="220" y="7"/>
                    <a:pt x="231" y="13"/>
                  </a:cubicBezTo>
                  <a:cubicBezTo>
                    <a:pt x="241" y="19"/>
                    <a:pt x="251" y="24"/>
                    <a:pt x="270" y="24"/>
                  </a:cubicBezTo>
                  <a:cubicBezTo>
                    <a:pt x="289" y="24"/>
                    <a:pt x="299" y="19"/>
                    <a:pt x="309" y="13"/>
                  </a:cubicBezTo>
                  <a:cubicBezTo>
                    <a:pt x="320" y="7"/>
                    <a:pt x="333" y="0"/>
                    <a:pt x="357" y="0"/>
                  </a:cubicBezTo>
                  <a:cubicBezTo>
                    <a:pt x="381" y="0"/>
                    <a:pt x="394" y="7"/>
                    <a:pt x="405" y="13"/>
                  </a:cubicBezTo>
                  <a:cubicBezTo>
                    <a:pt x="415" y="19"/>
                    <a:pt x="425" y="24"/>
                    <a:pt x="444" y="24"/>
                  </a:cubicBezTo>
                  <a:cubicBezTo>
                    <a:pt x="449" y="24"/>
                    <a:pt x="453" y="28"/>
                    <a:pt x="453" y="33"/>
                  </a:cubicBezTo>
                  <a:cubicBezTo>
                    <a:pt x="453" y="38"/>
                    <a:pt x="449" y="42"/>
                    <a:pt x="444" y="4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54" name="Freeform 259"/>
            <p:cNvSpPr>
              <a:spLocks/>
            </p:cNvSpPr>
            <p:nvPr/>
          </p:nvSpPr>
          <p:spPr bwMode="auto">
            <a:xfrm>
              <a:off x="-3267075" y="6477000"/>
              <a:ext cx="1082675" cy="101600"/>
            </a:xfrm>
            <a:custGeom>
              <a:avLst/>
              <a:gdLst>
                <a:gd name="T0" fmla="*/ 1061165 w 453"/>
                <a:gd name="T1" fmla="*/ 101600 h 42"/>
                <a:gd name="T2" fmla="*/ 946444 w 453"/>
                <a:gd name="T3" fmla="*/ 67733 h 42"/>
                <a:gd name="T4" fmla="*/ 853234 w 453"/>
                <a:gd name="T5" fmla="*/ 43543 h 42"/>
                <a:gd name="T6" fmla="*/ 760024 w 453"/>
                <a:gd name="T7" fmla="*/ 67733 h 42"/>
                <a:gd name="T8" fmla="*/ 645303 w 453"/>
                <a:gd name="T9" fmla="*/ 101600 h 42"/>
                <a:gd name="T10" fmla="*/ 530582 w 453"/>
                <a:gd name="T11" fmla="*/ 67733 h 42"/>
                <a:gd name="T12" fmla="*/ 437372 w 453"/>
                <a:gd name="T13" fmla="*/ 43543 h 42"/>
                <a:gd name="T14" fmla="*/ 344162 w 453"/>
                <a:gd name="T15" fmla="*/ 67733 h 42"/>
                <a:gd name="T16" fmla="*/ 229441 w 453"/>
                <a:gd name="T17" fmla="*/ 101600 h 42"/>
                <a:gd name="T18" fmla="*/ 114721 w 453"/>
                <a:gd name="T19" fmla="*/ 67733 h 42"/>
                <a:gd name="T20" fmla="*/ 21510 w 453"/>
                <a:gd name="T21" fmla="*/ 43543 h 42"/>
                <a:gd name="T22" fmla="*/ 0 w 453"/>
                <a:gd name="T23" fmla="*/ 21771 h 42"/>
                <a:gd name="T24" fmla="*/ 21510 w 453"/>
                <a:gd name="T25" fmla="*/ 0 h 42"/>
                <a:gd name="T26" fmla="*/ 136231 w 453"/>
                <a:gd name="T27" fmla="*/ 31448 h 42"/>
                <a:gd name="T28" fmla="*/ 229441 w 453"/>
                <a:gd name="T29" fmla="*/ 58057 h 42"/>
                <a:gd name="T30" fmla="*/ 322651 w 453"/>
                <a:gd name="T31" fmla="*/ 31448 h 42"/>
                <a:gd name="T32" fmla="*/ 437372 w 453"/>
                <a:gd name="T33" fmla="*/ 0 h 42"/>
                <a:gd name="T34" fmla="*/ 552093 w 453"/>
                <a:gd name="T35" fmla="*/ 31448 h 42"/>
                <a:gd name="T36" fmla="*/ 645303 w 453"/>
                <a:gd name="T37" fmla="*/ 58057 h 42"/>
                <a:gd name="T38" fmla="*/ 738513 w 453"/>
                <a:gd name="T39" fmla="*/ 31448 h 42"/>
                <a:gd name="T40" fmla="*/ 853234 w 453"/>
                <a:gd name="T41" fmla="*/ 0 h 42"/>
                <a:gd name="T42" fmla="*/ 967954 w 453"/>
                <a:gd name="T43" fmla="*/ 31448 h 42"/>
                <a:gd name="T44" fmla="*/ 1061165 w 453"/>
                <a:gd name="T45" fmla="*/ 58057 h 42"/>
                <a:gd name="T46" fmla="*/ 1082675 w 453"/>
                <a:gd name="T47" fmla="*/ 79829 h 42"/>
                <a:gd name="T48" fmla="*/ 1061165 w 453"/>
                <a:gd name="T49" fmla="*/ 101600 h 4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53"/>
                <a:gd name="T76" fmla="*/ 0 h 42"/>
                <a:gd name="T77" fmla="*/ 453 w 453"/>
                <a:gd name="T78" fmla="*/ 42 h 4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53" h="42">
                  <a:moveTo>
                    <a:pt x="444" y="42"/>
                  </a:moveTo>
                  <a:cubicBezTo>
                    <a:pt x="420" y="42"/>
                    <a:pt x="407" y="35"/>
                    <a:pt x="396" y="28"/>
                  </a:cubicBezTo>
                  <a:cubicBezTo>
                    <a:pt x="386" y="23"/>
                    <a:pt x="376" y="18"/>
                    <a:pt x="357" y="18"/>
                  </a:cubicBezTo>
                  <a:cubicBezTo>
                    <a:pt x="338" y="18"/>
                    <a:pt x="328" y="23"/>
                    <a:pt x="318" y="28"/>
                  </a:cubicBezTo>
                  <a:cubicBezTo>
                    <a:pt x="307" y="35"/>
                    <a:pt x="294" y="42"/>
                    <a:pt x="270" y="42"/>
                  </a:cubicBezTo>
                  <a:cubicBezTo>
                    <a:pt x="246" y="42"/>
                    <a:pt x="233" y="35"/>
                    <a:pt x="222" y="28"/>
                  </a:cubicBezTo>
                  <a:cubicBezTo>
                    <a:pt x="212" y="23"/>
                    <a:pt x="202" y="18"/>
                    <a:pt x="183" y="18"/>
                  </a:cubicBezTo>
                  <a:cubicBezTo>
                    <a:pt x="164" y="18"/>
                    <a:pt x="154" y="23"/>
                    <a:pt x="144" y="28"/>
                  </a:cubicBezTo>
                  <a:cubicBezTo>
                    <a:pt x="133" y="35"/>
                    <a:pt x="120" y="42"/>
                    <a:pt x="96" y="42"/>
                  </a:cubicBezTo>
                  <a:cubicBezTo>
                    <a:pt x="72" y="42"/>
                    <a:pt x="59" y="35"/>
                    <a:pt x="48" y="28"/>
                  </a:cubicBezTo>
                  <a:cubicBezTo>
                    <a:pt x="37" y="23"/>
                    <a:pt x="28" y="18"/>
                    <a:pt x="9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33" y="0"/>
                    <a:pt x="46" y="7"/>
                    <a:pt x="57" y="13"/>
                  </a:cubicBezTo>
                  <a:cubicBezTo>
                    <a:pt x="67" y="19"/>
                    <a:pt x="76" y="24"/>
                    <a:pt x="96" y="24"/>
                  </a:cubicBezTo>
                  <a:cubicBezTo>
                    <a:pt x="115" y="24"/>
                    <a:pt x="124" y="19"/>
                    <a:pt x="135" y="13"/>
                  </a:cubicBezTo>
                  <a:cubicBezTo>
                    <a:pt x="146" y="7"/>
                    <a:pt x="159" y="0"/>
                    <a:pt x="183" y="0"/>
                  </a:cubicBezTo>
                  <a:cubicBezTo>
                    <a:pt x="207" y="0"/>
                    <a:pt x="220" y="7"/>
                    <a:pt x="231" y="13"/>
                  </a:cubicBezTo>
                  <a:cubicBezTo>
                    <a:pt x="241" y="19"/>
                    <a:pt x="251" y="24"/>
                    <a:pt x="270" y="24"/>
                  </a:cubicBezTo>
                  <a:cubicBezTo>
                    <a:pt x="289" y="24"/>
                    <a:pt x="299" y="19"/>
                    <a:pt x="309" y="13"/>
                  </a:cubicBezTo>
                  <a:cubicBezTo>
                    <a:pt x="320" y="7"/>
                    <a:pt x="333" y="0"/>
                    <a:pt x="357" y="0"/>
                  </a:cubicBezTo>
                  <a:cubicBezTo>
                    <a:pt x="381" y="0"/>
                    <a:pt x="394" y="7"/>
                    <a:pt x="405" y="13"/>
                  </a:cubicBezTo>
                  <a:cubicBezTo>
                    <a:pt x="415" y="19"/>
                    <a:pt x="425" y="24"/>
                    <a:pt x="444" y="24"/>
                  </a:cubicBezTo>
                  <a:cubicBezTo>
                    <a:pt x="449" y="24"/>
                    <a:pt x="453" y="28"/>
                    <a:pt x="453" y="33"/>
                  </a:cubicBezTo>
                  <a:cubicBezTo>
                    <a:pt x="453" y="38"/>
                    <a:pt x="449" y="42"/>
                    <a:pt x="444" y="4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</p:grpSp>
      <p:sp>
        <p:nvSpPr>
          <p:cNvPr id="255" name="TextBox 260"/>
          <p:cNvSpPr txBox="1"/>
          <p:nvPr/>
        </p:nvSpPr>
        <p:spPr>
          <a:xfrm>
            <a:off x="2062559" y="3968264"/>
            <a:ext cx="1160895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913668">
              <a:defRPr/>
            </a:pPr>
            <a:r>
              <a:rPr lang="en-US" altLang="zh-CN" sz="11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10Gbps </a:t>
            </a:r>
            <a:r>
              <a:rPr lang="en-US" altLang="zh-CN" sz="1100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to Home</a:t>
            </a:r>
            <a:endParaRPr lang="zh-CN" altLang="en-US" sz="1100" b="1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" name="直接连接符 11"/>
          <p:cNvCxnSpPr/>
          <p:nvPr/>
        </p:nvCxnSpPr>
        <p:spPr>
          <a:xfrm>
            <a:off x="2123557" y="4486930"/>
            <a:ext cx="994207" cy="0"/>
          </a:xfrm>
          <a:prstGeom prst="line">
            <a:avLst/>
          </a:prstGeom>
          <a:noFill/>
          <a:ln w="9525" cap="flat" cmpd="sng" algn="ctr">
            <a:solidFill>
              <a:srgbClr val="949494"/>
            </a:solidFill>
            <a:prstDash val="solid"/>
          </a:ln>
          <a:effectLst/>
        </p:spPr>
      </p:cxnSp>
      <p:sp>
        <p:nvSpPr>
          <p:cNvPr id="257" name="椭圆 254"/>
          <p:cNvSpPr/>
          <p:nvPr/>
        </p:nvSpPr>
        <p:spPr>
          <a:xfrm>
            <a:off x="1635400" y="3946305"/>
            <a:ext cx="2015214" cy="795520"/>
          </a:xfrm>
          <a:prstGeom prst="ellipse">
            <a:avLst/>
          </a:prstGeom>
          <a:noFill/>
          <a:ln w="19050" cap="flat" cmpd="sng" algn="ctr">
            <a:solidFill>
              <a:srgbClr val="949494"/>
            </a:solidFill>
            <a:prstDash val="solid"/>
          </a:ln>
          <a:effectLst/>
        </p:spPr>
        <p:txBody>
          <a:bodyPr rtlCol="0" anchor="ctr"/>
          <a:lstStyle/>
          <a:p>
            <a:pPr algn="ctr" defTabSz="1218296">
              <a:defRPr/>
            </a:pPr>
            <a:endParaRPr lang="zh-CN" altLang="en-US" sz="2798" kern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8" name="AutoShape 21"/>
          <p:cNvSpPr>
            <a:spLocks noChangeArrowheads="1"/>
          </p:cNvSpPr>
          <p:nvPr/>
        </p:nvSpPr>
        <p:spPr bwMode="auto">
          <a:xfrm rot="5400000" flipH="1">
            <a:off x="2864359" y="4459467"/>
            <a:ext cx="55110" cy="63087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12700">
            <a:solidFill>
              <a:srgbClr val="949494"/>
            </a:solidFill>
            <a:miter lim="800000"/>
            <a:headEnd/>
            <a:tailEnd/>
          </a:ln>
        </p:spPr>
        <p:txBody>
          <a:bodyPr lIns="91294" tIns="45646" rIns="91294" bIns="45646" anchor="ctr"/>
          <a:lstStyle/>
          <a:p>
            <a:pPr defTabSz="913668">
              <a:lnSpc>
                <a:spcPct val="110000"/>
              </a:lnSpc>
              <a:buClr>
                <a:srgbClr val="777777"/>
              </a:buClr>
              <a:buSzPct val="65000"/>
              <a:defRPr/>
            </a:pPr>
            <a:endParaRPr lang="zh-CN" altLang="en-US" sz="105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9" name="AutoShape 21"/>
          <p:cNvSpPr>
            <a:spLocks noChangeArrowheads="1"/>
          </p:cNvSpPr>
          <p:nvPr/>
        </p:nvSpPr>
        <p:spPr bwMode="auto">
          <a:xfrm rot="5400000" flipH="1">
            <a:off x="2520454" y="4459974"/>
            <a:ext cx="40534" cy="58051"/>
          </a:xfrm>
          <a:prstGeom prst="triangle">
            <a:avLst>
              <a:gd name="adj" fmla="val 50000"/>
            </a:avLst>
          </a:prstGeom>
          <a:solidFill>
            <a:srgbClr val="FF9900"/>
          </a:solidFill>
          <a:ln w="12700">
            <a:solidFill>
              <a:srgbClr val="949494"/>
            </a:solidFill>
            <a:miter lim="800000"/>
            <a:headEnd/>
            <a:tailEnd/>
          </a:ln>
        </p:spPr>
        <p:txBody>
          <a:bodyPr lIns="91294" tIns="45646" rIns="91294" bIns="45646" anchor="ctr"/>
          <a:lstStyle/>
          <a:p>
            <a:pPr defTabSz="913668">
              <a:lnSpc>
                <a:spcPct val="110000"/>
              </a:lnSpc>
              <a:buClr>
                <a:srgbClr val="777777"/>
              </a:buClr>
              <a:buSzPct val="65000"/>
              <a:defRPr/>
            </a:pPr>
            <a:endParaRPr lang="zh-CN" altLang="en-US" sz="105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0" name="直接连接符 11"/>
          <p:cNvCxnSpPr/>
          <p:nvPr/>
        </p:nvCxnSpPr>
        <p:spPr>
          <a:xfrm>
            <a:off x="2747627" y="4432900"/>
            <a:ext cx="112406" cy="53128"/>
          </a:xfrm>
          <a:prstGeom prst="line">
            <a:avLst/>
          </a:prstGeom>
          <a:noFill/>
          <a:ln w="9525" cap="flat" cmpd="sng" algn="ctr">
            <a:solidFill>
              <a:srgbClr val="949494"/>
            </a:solidFill>
            <a:prstDash val="solid"/>
          </a:ln>
          <a:effectLst/>
        </p:spPr>
      </p:cxnSp>
      <p:cxnSp>
        <p:nvCxnSpPr>
          <p:cNvPr id="261" name="直接连接符 11"/>
          <p:cNvCxnSpPr/>
          <p:nvPr/>
        </p:nvCxnSpPr>
        <p:spPr>
          <a:xfrm flipH="1">
            <a:off x="2747002" y="4487580"/>
            <a:ext cx="112406" cy="53128"/>
          </a:xfrm>
          <a:prstGeom prst="line">
            <a:avLst/>
          </a:prstGeom>
          <a:noFill/>
          <a:ln w="9525" cap="flat" cmpd="sng" algn="ctr">
            <a:solidFill>
              <a:srgbClr val="949494"/>
            </a:solidFill>
            <a:prstDash val="solid"/>
          </a:ln>
          <a:effectLst/>
        </p:spPr>
      </p:cxnSp>
      <p:cxnSp>
        <p:nvCxnSpPr>
          <p:cNvPr id="262" name="直接连接符 11"/>
          <p:cNvCxnSpPr/>
          <p:nvPr/>
        </p:nvCxnSpPr>
        <p:spPr>
          <a:xfrm>
            <a:off x="2400484" y="4432506"/>
            <a:ext cx="112406" cy="53128"/>
          </a:xfrm>
          <a:prstGeom prst="line">
            <a:avLst/>
          </a:prstGeom>
          <a:noFill/>
          <a:ln w="9525" cap="flat" cmpd="sng" algn="ctr">
            <a:solidFill>
              <a:srgbClr val="949494"/>
            </a:solidFill>
            <a:prstDash val="solid"/>
          </a:ln>
          <a:effectLst/>
        </p:spPr>
      </p:cxnSp>
      <p:cxnSp>
        <p:nvCxnSpPr>
          <p:cNvPr id="263" name="直接连接符 11"/>
          <p:cNvCxnSpPr/>
          <p:nvPr/>
        </p:nvCxnSpPr>
        <p:spPr>
          <a:xfrm flipH="1">
            <a:off x="2399858" y="4487185"/>
            <a:ext cx="112406" cy="53128"/>
          </a:xfrm>
          <a:prstGeom prst="line">
            <a:avLst/>
          </a:prstGeom>
          <a:noFill/>
          <a:ln w="9525" cap="flat" cmpd="sng" algn="ctr">
            <a:solidFill>
              <a:srgbClr val="949494"/>
            </a:solidFill>
            <a:prstDash val="solid"/>
          </a:ln>
          <a:effectLst/>
        </p:spPr>
      </p:cxnSp>
      <p:sp>
        <p:nvSpPr>
          <p:cNvPr id="264" name="TextBox 383"/>
          <p:cNvSpPr txBox="1"/>
          <p:nvPr/>
        </p:nvSpPr>
        <p:spPr>
          <a:xfrm>
            <a:off x="1583485" y="4141699"/>
            <a:ext cx="479093" cy="246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en-US" altLang="zh-CN" sz="1000" kern="0" dirty="0" err="1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FTTr</a:t>
            </a:r>
            <a:endParaRPr lang="zh-CN" altLang="en-US" sz="100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5" name="TextBox 384"/>
          <p:cNvSpPr txBox="1"/>
          <p:nvPr/>
        </p:nvSpPr>
        <p:spPr>
          <a:xfrm>
            <a:off x="2824931" y="4207837"/>
            <a:ext cx="828103" cy="246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Flex PON</a:t>
            </a:r>
            <a:endParaRPr lang="zh-CN" altLang="en-US" sz="100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6" name="TextBox 383"/>
          <p:cNvSpPr txBox="1"/>
          <p:nvPr/>
        </p:nvSpPr>
        <p:spPr>
          <a:xfrm>
            <a:off x="2222143" y="4207837"/>
            <a:ext cx="683974" cy="2461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10Gbps</a:t>
            </a:r>
            <a:endParaRPr lang="zh-CN" altLang="en-US" sz="100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67" name="TextBox 383"/>
          <p:cNvSpPr txBox="1"/>
          <p:nvPr/>
        </p:nvSpPr>
        <p:spPr>
          <a:xfrm>
            <a:off x="1848248" y="4461412"/>
            <a:ext cx="554587" cy="24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68">
              <a:defRPr/>
            </a:pPr>
            <a:r>
              <a:rPr lang="en-US" altLang="zh-CN" sz="10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WIFI6</a:t>
            </a:r>
            <a:endParaRPr lang="zh-CN" altLang="en-US" sz="1000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8" name="组合 169"/>
          <p:cNvGrpSpPr>
            <a:grpSpLocks noChangeAspect="1"/>
          </p:cNvGrpSpPr>
          <p:nvPr/>
        </p:nvGrpSpPr>
        <p:grpSpPr bwMode="auto">
          <a:xfrm>
            <a:off x="1848679" y="4294547"/>
            <a:ext cx="363653" cy="232026"/>
            <a:chOff x="7405688" y="2257425"/>
            <a:chExt cx="884238" cy="585788"/>
          </a:xfrm>
        </p:grpSpPr>
        <p:sp>
          <p:nvSpPr>
            <p:cNvPr id="269" name="Freeform 143"/>
            <p:cNvSpPr>
              <a:spLocks noEditPoints="1"/>
            </p:cNvSpPr>
            <p:nvPr/>
          </p:nvSpPr>
          <p:spPr bwMode="auto">
            <a:xfrm>
              <a:off x="7405688" y="2257425"/>
              <a:ext cx="884238" cy="585788"/>
            </a:xfrm>
            <a:custGeom>
              <a:avLst/>
              <a:gdLst>
                <a:gd name="T0" fmla="*/ 2147483646 w 2108"/>
                <a:gd name="T1" fmla="*/ 2147483646 h 1394"/>
                <a:gd name="T2" fmla="*/ 2147483646 w 2108"/>
                <a:gd name="T3" fmla="*/ 2147483646 h 1394"/>
                <a:gd name="T4" fmla="*/ 2147483646 w 2108"/>
                <a:gd name="T5" fmla="*/ 2147483646 h 1394"/>
                <a:gd name="T6" fmla="*/ 2147483646 w 2108"/>
                <a:gd name="T7" fmla="*/ 2147483646 h 1394"/>
                <a:gd name="T8" fmla="*/ 2147483646 w 2108"/>
                <a:gd name="T9" fmla="*/ 2147483646 h 1394"/>
                <a:gd name="T10" fmla="*/ 2147483646 w 2108"/>
                <a:gd name="T11" fmla="*/ 2147483646 h 1394"/>
                <a:gd name="T12" fmla="*/ 2147483646 w 2108"/>
                <a:gd name="T13" fmla="*/ 2147483646 h 1394"/>
                <a:gd name="T14" fmla="*/ 2147483646 w 2108"/>
                <a:gd name="T15" fmla="*/ 2147483646 h 1394"/>
                <a:gd name="T16" fmla="*/ 2147483646 w 2108"/>
                <a:gd name="T17" fmla="*/ 2147483646 h 1394"/>
                <a:gd name="T18" fmla="*/ 2147483646 w 2108"/>
                <a:gd name="T19" fmla="*/ 2147483646 h 1394"/>
                <a:gd name="T20" fmla="*/ 2147483646 w 2108"/>
                <a:gd name="T21" fmla="*/ 2147483646 h 1394"/>
                <a:gd name="T22" fmla="*/ 2147483646 w 2108"/>
                <a:gd name="T23" fmla="*/ 2147483646 h 1394"/>
                <a:gd name="T24" fmla="*/ 2147483646 w 2108"/>
                <a:gd name="T25" fmla="*/ 2147483646 h 1394"/>
                <a:gd name="T26" fmla="*/ 2147483646 w 2108"/>
                <a:gd name="T27" fmla="*/ 2147483646 h 1394"/>
                <a:gd name="T28" fmla="*/ 2147483646 w 2108"/>
                <a:gd name="T29" fmla="*/ 2147483646 h 1394"/>
                <a:gd name="T30" fmla="*/ 2147483646 w 2108"/>
                <a:gd name="T31" fmla="*/ 2147483646 h 1394"/>
                <a:gd name="T32" fmla="*/ 2147483646 w 2108"/>
                <a:gd name="T33" fmla="*/ 2147483646 h 1394"/>
                <a:gd name="T34" fmla="*/ 2147483646 w 2108"/>
                <a:gd name="T35" fmla="*/ 2147483646 h 1394"/>
                <a:gd name="T36" fmla="*/ 2147483646 w 2108"/>
                <a:gd name="T37" fmla="*/ 0 h 1394"/>
                <a:gd name="T38" fmla="*/ 2147483646 w 2108"/>
                <a:gd name="T39" fmla="*/ 2147483646 h 1394"/>
                <a:gd name="T40" fmla="*/ 2147483646 w 2108"/>
                <a:gd name="T41" fmla="*/ 2147483646 h 1394"/>
                <a:gd name="T42" fmla="*/ 2147483646 w 2108"/>
                <a:gd name="T43" fmla="*/ 0 h 1394"/>
                <a:gd name="T44" fmla="*/ 2147483646 w 2108"/>
                <a:gd name="T45" fmla="*/ 2147483646 h 1394"/>
                <a:gd name="T46" fmla="*/ 2147483646 w 2108"/>
                <a:gd name="T47" fmla="*/ 2147483646 h 1394"/>
                <a:gd name="T48" fmla="*/ 2147483646 w 2108"/>
                <a:gd name="T49" fmla="*/ 2147483646 h 1394"/>
                <a:gd name="T50" fmla="*/ 2147483646 w 2108"/>
                <a:gd name="T51" fmla="*/ 2147483646 h 1394"/>
                <a:gd name="T52" fmla="*/ 2147483646 w 2108"/>
                <a:gd name="T53" fmla="*/ 2147483646 h 1394"/>
                <a:gd name="T54" fmla="*/ 2147483646 w 2108"/>
                <a:gd name="T55" fmla="*/ 2147483646 h 1394"/>
                <a:gd name="T56" fmla="*/ 2147483646 w 2108"/>
                <a:gd name="T57" fmla="*/ 2147483646 h 1394"/>
                <a:gd name="T58" fmla="*/ 2147483646 w 2108"/>
                <a:gd name="T59" fmla="*/ 2147483646 h 1394"/>
                <a:gd name="T60" fmla="*/ 2147483646 w 2108"/>
                <a:gd name="T61" fmla="*/ 2147483646 h 1394"/>
                <a:gd name="T62" fmla="*/ 2147483646 w 2108"/>
                <a:gd name="T63" fmla="*/ 2147483646 h 1394"/>
                <a:gd name="T64" fmla="*/ 2147483646 w 2108"/>
                <a:gd name="T65" fmla="*/ 2147483646 h 1394"/>
                <a:gd name="T66" fmla="*/ 2147483646 w 2108"/>
                <a:gd name="T67" fmla="*/ 2147483646 h 1394"/>
                <a:gd name="T68" fmla="*/ 2147483646 w 2108"/>
                <a:gd name="T69" fmla="*/ 2147483646 h 1394"/>
                <a:gd name="T70" fmla="*/ 2147483646 w 2108"/>
                <a:gd name="T71" fmla="*/ 2147483646 h 1394"/>
                <a:gd name="T72" fmla="*/ 2147483646 w 2108"/>
                <a:gd name="T73" fmla="*/ 2147483646 h 1394"/>
                <a:gd name="T74" fmla="*/ 2147483646 w 2108"/>
                <a:gd name="T75" fmla="*/ 2147483646 h 1394"/>
                <a:gd name="T76" fmla="*/ 2147483646 w 2108"/>
                <a:gd name="T77" fmla="*/ 2147483646 h 1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08"/>
                <a:gd name="T118" fmla="*/ 0 h 1394"/>
                <a:gd name="T119" fmla="*/ 2108 w 2108"/>
                <a:gd name="T120" fmla="*/ 1394 h 1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08" h="1394">
                  <a:moveTo>
                    <a:pt x="1865" y="611"/>
                  </a:moveTo>
                  <a:lnTo>
                    <a:pt x="1865" y="611"/>
                  </a:lnTo>
                  <a:lnTo>
                    <a:pt x="1217" y="611"/>
                  </a:lnTo>
                  <a:lnTo>
                    <a:pt x="743" y="188"/>
                  </a:lnTo>
                  <a:cubicBezTo>
                    <a:pt x="731" y="176"/>
                    <a:pt x="711" y="176"/>
                    <a:pt x="699" y="188"/>
                  </a:cubicBezTo>
                  <a:lnTo>
                    <a:pt x="225" y="611"/>
                  </a:lnTo>
                  <a:lnTo>
                    <a:pt x="124" y="611"/>
                  </a:lnTo>
                  <a:lnTo>
                    <a:pt x="734" y="66"/>
                  </a:lnTo>
                  <a:lnTo>
                    <a:pt x="1374" y="66"/>
                  </a:lnTo>
                  <a:lnTo>
                    <a:pt x="1556" y="229"/>
                  </a:lnTo>
                  <a:cubicBezTo>
                    <a:pt x="1566" y="238"/>
                    <a:pt x="1580" y="240"/>
                    <a:pt x="1592" y="235"/>
                  </a:cubicBezTo>
                  <a:cubicBezTo>
                    <a:pt x="1604" y="229"/>
                    <a:pt x="1612" y="217"/>
                    <a:pt x="1612" y="204"/>
                  </a:cubicBezTo>
                  <a:lnTo>
                    <a:pt x="1612" y="66"/>
                  </a:lnTo>
                  <a:lnTo>
                    <a:pt x="1755" y="66"/>
                  </a:lnTo>
                  <a:lnTo>
                    <a:pt x="1755" y="392"/>
                  </a:lnTo>
                  <a:cubicBezTo>
                    <a:pt x="1755" y="401"/>
                    <a:pt x="1759" y="410"/>
                    <a:pt x="1766" y="416"/>
                  </a:cubicBezTo>
                  <a:lnTo>
                    <a:pt x="1984" y="611"/>
                  </a:lnTo>
                  <a:lnTo>
                    <a:pt x="1865" y="611"/>
                  </a:lnTo>
                  <a:close/>
                  <a:moveTo>
                    <a:pt x="857" y="814"/>
                  </a:moveTo>
                  <a:lnTo>
                    <a:pt x="857" y="814"/>
                  </a:lnTo>
                  <a:lnTo>
                    <a:pt x="585" y="814"/>
                  </a:lnTo>
                  <a:cubicBezTo>
                    <a:pt x="567" y="814"/>
                    <a:pt x="552" y="829"/>
                    <a:pt x="552" y="847"/>
                  </a:cubicBezTo>
                  <a:lnTo>
                    <a:pt x="552" y="1291"/>
                  </a:lnTo>
                  <a:lnTo>
                    <a:pt x="271" y="1291"/>
                  </a:lnTo>
                  <a:lnTo>
                    <a:pt x="271" y="659"/>
                  </a:lnTo>
                  <a:lnTo>
                    <a:pt x="721" y="257"/>
                  </a:lnTo>
                  <a:lnTo>
                    <a:pt x="1171" y="659"/>
                  </a:lnTo>
                  <a:lnTo>
                    <a:pt x="1171" y="1291"/>
                  </a:lnTo>
                  <a:lnTo>
                    <a:pt x="890" y="1291"/>
                  </a:lnTo>
                  <a:lnTo>
                    <a:pt x="890" y="847"/>
                  </a:lnTo>
                  <a:cubicBezTo>
                    <a:pt x="890" y="829"/>
                    <a:pt x="875" y="814"/>
                    <a:pt x="857" y="814"/>
                  </a:cubicBezTo>
                  <a:close/>
                  <a:moveTo>
                    <a:pt x="2094" y="620"/>
                  </a:moveTo>
                  <a:lnTo>
                    <a:pt x="2094" y="620"/>
                  </a:lnTo>
                  <a:lnTo>
                    <a:pt x="1822" y="377"/>
                  </a:lnTo>
                  <a:lnTo>
                    <a:pt x="1822" y="33"/>
                  </a:lnTo>
                  <a:cubicBezTo>
                    <a:pt x="1822" y="15"/>
                    <a:pt x="1807" y="0"/>
                    <a:pt x="1788" y="0"/>
                  </a:cubicBezTo>
                  <a:lnTo>
                    <a:pt x="1578" y="0"/>
                  </a:lnTo>
                  <a:cubicBezTo>
                    <a:pt x="1560" y="0"/>
                    <a:pt x="1545" y="15"/>
                    <a:pt x="1545" y="33"/>
                  </a:cubicBezTo>
                  <a:lnTo>
                    <a:pt x="1545" y="130"/>
                  </a:lnTo>
                  <a:lnTo>
                    <a:pt x="1409" y="8"/>
                  </a:lnTo>
                  <a:cubicBezTo>
                    <a:pt x="1403" y="3"/>
                    <a:pt x="1395" y="0"/>
                    <a:pt x="1387" y="0"/>
                  </a:cubicBezTo>
                  <a:lnTo>
                    <a:pt x="721" y="0"/>
                  </a:lnTo>
                  <a:cubicBezTo>
                    <a:pt x="713" y="0"/>
                    <a:pt x="705" y="3"/>
                    <a:pt x="699" y="8"/>
                  </a:cubicBezTo>
                  <a:lnTo>
                    <a:pt x="14" y="620"/>
                  </a:lnTo>
                  <a:cubicBezTo>
                    <a:pt x="4" y="629"/>
                    <a:pt x="0" y="643"/>
                    <a:pt x="5" y="656"/>
                  </a:cubicBezTo>
                  <a:cubicBezTo>
                    <a:pt x="10" y="669"/>
                    <a:pt x="22" y="678"/>
                    <a:pt x="36" y="678"/>
                  </a:cubicBezTo>
                  <a:lnTo>
                    <a:pt x="204" y="678"/>
                  </a:lnTo>
                  <a:lnTo>
                    <a:pt x="204" y="1324"/>
                  </a:lnTo>
                  <a:cubicBezTo>
                    <a:pt x="204" y="1343"/>
                    <a:pt x="219" y="1358"/>
                    <a:pt x="238" y="1358"/>
                  </a:cubicBezTo>
                  <a:lnTo>
                    <a:pt x="585" y="1358"/>
                  </a:lnTo>
                  <a:cubicBezTo>
                    <a:pt x="603" y="1358"/>
                    <a:pt x="618" y="1343"/>
                    <a:pt x="618" y="1324"/>
                  </a:cubicBezTo>
                  <a:lnTo>
                    <a:pt x="618" y="881"/>
                  </a:lnTo>
                  <a:lnTo>
                    <a:pt x="824" y="881"/>
                  </a:lnTo>
                  <a:lnTo>
                    <a:pt x="824" y="1324"/>
                  </a:lnTo>
                  <a:cubicBezTo>
                    <a:pt x="824" y="1343"/>
                    <a:pt x="839" y="1358"/>
                    <a:pt x="857" y="1358"/>
                  </a:cubicBezTo>
                  <a:lnTo>
                    <a:pt x="1204" y="1358"/>
                  </a:lnTo>
                  <a:lnTo>
                    <a:pt x="1364" y="1358"/>
                  </a:lnTo>
                  <a:cubicBezTo>
                    <a:pt x="1376" y="1379"/>
                    <a:pt x="1398" y="1394"/>
                    <a:pt x="1425" y="1394"/>
                  </a:cubicBezTo>
                  <a:cubicBezTo>
                    <a:pt x="1463" y="1394"/>
                    <a:pt x="1494" y="1363"/>
                    <a:pt x="1494" y="1324"/>
                  </a:cubicBezTo>
                  <a:cubicBezTo>
                    <a:pt x="1494" y="1286"/>
                    <a:pt x="1463" y="1255"/>
                    <a:pt x="1425" y="1255"/>
                  </a:cubicBezTo>
                  <a:cubicBezTo>
                    <a:pt x="1398" y="1255"/>
                    <a:pt x="1376" y="1270"/>
                    <a:pt x="1364" y="1291"/>
                  </a:cubicBezTo>
                  <a:lnTo>
                    <a:pt x="1238" y="1291"/>
                  </a:lnTo>
                  <a:lnTo>
                    <a:pt x="1238" y="678"/>
                  </a:lnTo>
                  <a:lnTo>
                    <a:pt x="1831" y="678"/>
                  </a:lnTo>
                  <a:lnTo>
                    <a:pt x="1831" y="1291"/>
                  </a:lnTo>
                  <a:lnTo>
                    <a:pt x="1698" y="1291"/>
                  </a:lnTo>
                  <a:cubicBezTo>
                    <a:pt x="1686" y="1270"/>
                    <a:pt x="1664" y="1255"/>
                    <a:pt x="1638" y="1255"/>
                  </a:cubicBezTo>
                  <a:cubicBezTo>
                    <a:pt x="1599" y="1255"/>
                    <a:pt x="1568" y="1286"/>
                    <a:pt x="1568" y="1324"/>
                  </a:cubicBezTo>
                  <a:cubicBezTo>
                    <a:pt x="1568" y="1363"/>
                    <a:pt x="1599" y="1394"/>
                    <a:pt x="1638" y="1394"/>
                  </a:cubicBezTo>
                  <a:cubicBezTo>
                    <a:pt x="1664" y="1394"/>
                    <a:pt x="1686" y="1379"/>
                    <a:pt x="1698" y="1358"/>
                  </a:cubicBezTo>
                  <a:lnTo>
                    <a:pt x="1865" y="1358"/>
                  </a:lnTo>
                  <a:cubicBezTo>
                    <a:pt x="1883" y="1358"/>
                    <a:pt x="1898" y="1343"/>
                    <a:pt x="1898" y="1324"/>
                  </a:cubicBezTo>
                  <a:lnTo>
                    <a:pt x="1898" y="678"/>
                  </a:lnTo>
                  <a:lnTo>
                    <a:pt x="2071" y="678"/>
                  </a:lnTo>
                  <a:cubicBezTo>
                    <a:pt x="2085" y="678"/>
                    <a:pt x="2098" y="669"/>
                    <a:pt x="2103" y="656"/>
                  </a:cubicBezTo>
                  <a:cubicBezTo>
                    <a:pt x="2108" y="643"/>
                    <a:pt x="2104" y="629"/>
                    <a:pt x="2094" y="62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70" name="Freeform 144"/>
            <p:cNvSpPr>
              <a:spLocks noEditPoints="1"/>
            </p:cNvSpPr>
            <p:nvPr/>
          </p:nvSpPr>
          <p:spPr bwMode="auto">
            <a:xfrm>
              <a:off x="7950200" y="2600325"/>
              <a:ext cx="85725" cy="85725"/>
            </a:xfrm>
            <a:custGeom>
              <a:avLst/>
              <a:gdLst>
                <a:gd name="T0" fmla="*/ 2147483646 w 204"/>
                <a:gd name="T1" fmla="*/ 2147483646 h 204"/>
                <a:gd name="T2" fmla="*/ 2147483646 w 204"/>
                <a:gd name="T3" fmla="*/ 2147483646 h 204"/>
                <a:gd name="T4" fmla="*/ 2147483646 w 204"/>
                <a:gd name="T5" fmla="*/ 2147483646 h 204"/>
                <a:gd name="T6" fmla="*/ 2147483646 w 204"/>
                <a:gd name="T7" fmla="*/ 2147483646 h 204"/>
                <a:gd name="T8" fmla="*/ 2147483646 w 204"/>
                <a:gd name="T9" fmla="*/ 2147483646 h 204"/>
                <a:gd name="T10" fmla="*/ 2147483646 w 204"/>
                <a:gd name="T11" fmla="*/ 2147483646 h 204"/>
                <a:gd name="T12" fmla="*/ 2147483646 w 204"/>
                <a:gd name="T13" fmla="*/ 0 h 204"/>
                <a:gd name="T14" fmla="*/ 2147483646 w 204"/>
                <a:gd name="T15" fmla="*/ 0 h 204"/>
                <a:gd name="T16" fmla="*/ 2147483646 w 204"/>
                <a:gd name="T17" fmla="*/ 0 h 204"/>
                <a:gd name="T18" fmla="*/ 0 w 204"/>
                <a:gd name="T19" fmla="*/ 2147483646 h 204"/>
                <a:gd name="T20" fmla="*/ 0 w 204"/>
                <a:gd name="T21" fmla="*/ 2147483646 h 204"/>
                <a:gd name="T22" fmla="*/ 2147483646 w 204"/>
                <a:gd name="T23" fmla="*/ 2147483646 h 204"/>
                <a:gd name="T24" fmla="*/ 2147483646 w 204"/>
                <a:gd name="T25" fmla="*/ 2147483646 h 204"/>
                <a:gd name="T26" fmla="*/ 2147483646 w 204"/>
                <a:gd name="T27" fmla="*/ 2147483646 h 204"/>
                <a:gd name="T28" fmla="*/ 2147483646 w 204"/>
                <a:gd name="T29" fmla="*/ 2147483646 h 204"/>
                <a:gd name="T30" fmla="*/ 2147483646 w 204"/>
                <a:gd name="T31" fmla="*/ 0 h 2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4"/>
                <a:gd name="T49" fmla="*/ 0 h 204"/>
                <a:gd name="T50" fmla="*/ 204 w 204"/>
                <a:gd name="T51" fmla="*/ 204 h 2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4" h="204">
                  <a:moveTo>
                    <a:pt x="137" y="137"/>
                  </a:moveTo>
                  <a:lnTo>
                    <a:pt x="137" y="137"/>
                  </a:lnTo>
                  <a:lnTo>
                    <a:pt x="67" y="137"/>
                  </a:lnTo>
                  <a:lnTo>
                    <a:pt x="67" y="67"/>
                  </a:lnTo>
                  <a:lnTo>
                    <a:pt x="137" y="67"/>
                  </a:lnTo>
                  <a:lnTo>
                    <a:pt x="137" y="137"/>
                  </a:lnTo>
                  <a:close/>
                  <a:moveTo>
                    <a:pt x="170" y="0"/>
                  </a:moveTo>
                  <a:lnTo>
                    <a:pt x="170" y="0"/>
                  </a:lnTo>
                  <a:lnTo>
                    <a:pt x="33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171"/>
                  </a:lnTo>
                  <a:cubicBezTo>
                    <a:pt x="0" y="189"/>
                    <a:pt x="15" y="204"/>
                    <a:pt x="33" y="204"/>
                  </a:cubicBezTo>
                  <a:lnTo>
                    <a:pt x="170" y="204"/>
                  </a:lnTo>
                  <a:cubicBezTo>
                    <a:pt x="189" y="204"/>
                    <a:pt x="204" y="189"/>
                    <a:pt x="204" y="171"/>
                  </a:cubicBezTo>
                  <a:lnTo>
                    <a:pt x="204" y="34"/>
                  </a:lnTo>
                  <a:cubicBezTo>
                    <a:pt x="204" y="15"/>
                    <a:pt x="189" y="0"/>
                    <a:pt x="17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71" name="Freeform 145"/>
            <p:cNvSpPr>
              <a:spLocks noEditPoints="1"/>
            </p:cNvSpPr>
            <p:nvPr/>
          </p:nvSpPr>
          <p:spPr bwMode="auto">
            <a:xfrm>
              <a:off x="8062913" y="2600325"/>
              <a:ext cx="85725" cy="85725"/>
            </a:xfrm>
            <a:custGeom>
              <a:avLst/>
              <a:gdLst>
                <a:gd name="T0" fmla="*/ 2147483646 w 204"/>
                <a:gd name="T1" fmla="*/ 2147483646 h 204"/>
                <a:gd name="T2" fmla="*/ 2147483646 w 204"/>
                <a:gd name="T3" fmla="*/ 2147483646 h 204"/>
                <a:gd name="T4" fmla="*/ 2147483646 w 204"/>
                <a:gd name="T5" fmla="*/ 2147483646 h 204"/>
                <a:gd name="T6" fmla="*/ 2147483646 w 204"/>
                <a:gd name="T7" fmla="*/ 2147483646 h 204"/>
                <a:gd name="T8" fmla="*/ 2147483646 w 204"/>
                <a:gd name="T9" fmla="*/ 2147483646 h 204"/>
                <a:gd name="T10" fmla="*/ 2147483646 w 204"/>
                <a:gd name="T11" fmla="*/ 2147483646 h 204"/>
                <a:gd name="T12" fmla="*/ 2147483646 w 204"/>
                <a:gd name="T13" fmla="*/ 2147483646 h 204"/>
                <a:gd name="T14" fmla="*/ 2147483646 w 204"/>
                <a:gd name="T15" fmla="*/ 2147483646 h 204"/>
                <a:gd name="T16" fmla="*/ 2147483646 w 204"/>
                <a:gd name="T17" fmla="*/ 2147483646 h 204"/>
                <a:gd name="T18" fmla="*/ 2147483646 w 204"/>
                <a:gd name="T19" fmla="*/ 2147483646 h 204"/>
                <a:gd name="T20" fmla="*/ 2147483646 w 204"/>
                <a:gd name="T21" fmla="*/ 2147483646 h 204"/>
                <a:gd name="T22" fmla="*/ 2147483646 w 204"/>
                <a:gd name="T23" fmla="*/ 0 h 204"/>
                <a:gd name="T24" fmla="*/ 2147483646 w 204"/>
                <a:gd name="T25" fmla="*/ 0 h 204"/>
                <a:gd name="T26" fmla="*/ 0 w 204"/>
                <a:gd name="T27" fmla="*/ 2147483646 h 204"/>
                <a:gd name="T28" fmla="*/ 0 w 204"/>
                <a:gd name="T29" fmla="*/ 2147483646 h 204"/>
                <a:gd name="T30" fmla="*/ 2147483646 w 204"/>
                <a:gd name="T31" fmla="*/ 2147483646 h 2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4"/>
                <a:gd name="T49" fmla="*/ 0 h 204"/>
                <a:gd name="T50" fmla="*/ 204 w 204"/>
                <a:gd name="T51" fmla="*/ 204 h 2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4" h="204">
                  <a:moveTo>
                    <a:pt x="67" y="67"/>
                  </a:moveTo>
                  <a:lnTo>
                    <a:pt x="67" y="67"/>
                  </a:lnTo>
                  <a:lnTo>
                    <a:pt x="137" y="67"/>
                  </a:lnTo>
                  <a:lnTo>
                    <a:pt x="137" y="137"/>
                  </a:lnTo>
                  <a:lnTo>
                    <a:pt x="67" y="137"/>
                  </a:lnTo>
                  <a:lnTo>
                    <a:pt x="67" y="67"/>
                  </a:lnTo>
                  <a:close/>
                  <a:moveTo>
                    <a:pt x="34" y="204"/>
                  </a:moveTo>
                  <a:lnTo>
                    <a:pt x="34" y="204"/>
                  </a:lnTo>
                  <a:lnTo>
                    <a:pt x="171" y="204"/>
                  </a:lnTo>
                  <a:cubicBezTo>
                    <a:pt x="189" y="204"/>
                    <a:pt x="204" y="189"/>
                    <a:pt x="204" y="171"/>
                  </a:cubicBezTo>
                  <a:lnTo>
                    <a:pt x="204" y="34"/>
                  </a:lnTo>
                  <a:cubicBezTo>
                    <a:pt x="204" y="15"/>
                    <a:pt x="189" y="0"/>
                    <a:pt x="171" y="0"/>
                  </a:cubicBez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171"/>
                  </a:lnTo>
                  <a:cubicBezTo>
                    <a:pt x="0" y="189"/>
                    <a:pt x="15" y="204"/>
                    <a:pt x="34" y="204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srgbClr val="1D1D1A"/>
                </a:solidFill>
                <a:latin typeface="+mn-lt"/>
              </a:endParaRPr>
            </a:p>
          </p:txBody>
        </p:sp>
      </p:grpSp>
      <p:grpSp>
        <p:nvGrpSpPr>
          <p:cNvPr id="272" name="组合 24828"/>
          <p:cNvGrpSpPr>
            <a:grpSpLocks noChangeAspect="1"/>
          </p:cNvGrpSpPr>
          <p:nvPr/>
        </p:nvGrpSpPr>
        <p:grpSpPr bwMode="auto">
          <a:xfrm>
            <a:off x="3132714" y="4385786"/>
            <a:ext cx="283930" cy="165733"/>
            <a:chOff x="2382838" y="2278063"/>
            <a:chExt cx="835025" cy="528638"/>
          </a:xfrm>
        </p:grpSpPr>
        <p:sp>
          <p:nvSpPr>
            <p:cNvPr id="273" name="Freeform 137"/>
            <p:cNvSpPr/>
            <p:nvPr/>
          </p:nvSpPr>
          <p:spPr bwMode="auto">
            <a:xfrm>
              <a:off x="2382838" y="2560638"/>
              <a:ext cx="835025" cy="246063"/>
            </a:xfrm>
            <a:custGeom>
              <a:avLst/>
              <a:gdLst>
                <a:gd name="T0" fmla="*/ 2147483646 w 1773"/>
                <a:gd name="T1" fmla="*/ 0 h 521"/>
                <a:gd name="T2" fmla="*/ 2147483646 w 1773"/>
                <a:gd name="T3" fmla="*/ 0 h 521"/>
                <a:gd name="T4" fmla="*/ 2147483646 w 1773"/>
                <a:gd name="T5" fmla="*/ 0 h 521"/>
                <a:gd name="T6" fmla="*/ 0 w 1773"/>
                <a:gd name="T7" fmla="*/ 2147483646 h 521"/>
                <a:gd name="T8" fmla="*/ 0 w 1773"/>
                <a:gd name="T9" fmla="*/ 2147483646 h 521"/>
                <a:gd name="T10" fmla="*/ 2147483646 w 1773"/>
                <a:gd name="T11" fmla="*/ 2147483646 h 521"/>
                <a:gd name="T12" fmla="*/ 2147483646 w 1773"/>
                <a:gd name="T13" fmla="*/ 2147483646 h 521"/>
                <a:gd name="T14" fmla="*/ 2147483646 w 1773"/>
                <a:gd name="T15" fmla="*/ 2147483646 h 521"/>
                <a:gd name="T16" fmla="*/ 2147483646 w 1773"/>
                <a:gd name="T17" fmla="*/ 2147483646 h 521"/>
                <a:gd name="T18" fmla="*/ 2147483646 w 1773"/>
                <a:gd name="T19" fmla="*/ 2147483646 h 521"/>
                <a:gd name="T20" fmla="*/ 2147483646 w 1773"/>
                <a:gd name="T21" fmla="*/ 2147483646 h 521"/>
                <a:gd name="T22" fmla="*/ 2147483646 w 1773"/>
                <a:gd name="T23" fmla="*/ 2147483646 h 521"/>
                <a:gd name="T24" fmla="*/ 2147483646 w 1773"/>
                <a:gd name="T25" fmla="*/ 2147483646 h 521"/>
                <a:gd name="T26" fmla="*/ 2147483646 w 1773"/>
                <a:gd name="T27" fmla="*/ 2147483646 h 521"/>
                <a:gd name="T28" fmla="*/ 2147483646 w 1773"/>
                <a:gd name="T29" fmla="*/ 2147483646 h 521"/>
                <a:gd name="T30" fmla="*/ 2147483646 w 1773"/>
                <a:gd name="T31" fmla="*/ 2147483646 h 521"/>
                <a:gd name="T32" fmla="*/ 2147483646 w 1773"/>
                <a:gd name="T33" fmla="*/ 2147483646 h 521"/>
                <a:gd name="T34" fmla="*/ 2147483646 w 1773"/>
                <a:gd name="T35" fmla="*/ 2147483646 h 521"/>
                <a:gd name="T36" fmla="*/ 2147483646 w 1773"/>
                <a:gd name="T37" fmla="*/ 2147483646 h 521"/>
                <a:gd name="T38" fmla="*/ 2147483646 w 1773"/>
                <a:gd name="T39" fmla="*/ 2147483646 h 521"/>
                <a:gd name="T40" fmla="*/ 2147483646 w 1773"/>
                <a:gd name="T41" fmla="*/ 2147483646 h 521"/>
                <a:gd name="T42" fmla="*/ 2147483646 w 1773"/>
                <a:gd name="T43" fmla="*/ 2147483646 h 521"/>
                <a:gd name="T44" fmla="*/ 2147483646 w 1773"/>
                <a:gd name="T45" fmla="*/ 2147483646 h 521"/>
                <a:gd name="T46" fmla="*/ 2147483646 w 1773"/>
                <a:gd name="T47" fmla="*/ 2147483646 h 521"/>
                <a:gd name="T48" fmla="*/ 2147483646 w 1773"/>
                <a:gd name="T49" fmla="*/ 2147483646 h 521"/>
                <a:gd name="T50" fmla="*/ 2147483646 w 1773"/>
                <a:gd name="T51" fmla="*/ 2147483646 h 521"/>
                <a:gd name="T52" fmla="*/ 2147483646 w 1773"/>
                <a:gd name="T53" fmla="*/ 2147483646 h 521"/>
                <a:gd name="T54" fmla="*/ 2147483646 w 1773"/>
                <a:gd name="T55" fmla="*/ 0 h 521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3" h="521">
                  <a:moveTo>
                    <a:pt x="1682" y="0"/>
                  </a:moveTo>
                  <a:lnTo>
                    <a:pt x="1682" y="0"/>
                  </a:lnTo>
                  <a:lnTo>
                    <a:pt x="91" y="0"/>
                  </a:lnTo>
                  <a:cubicBezTo>
                    <a:pt x="41" y="0"/>
                    <a:pt x="0" y="41"/>
                    <a:pt x="0" y="91"/>
                  </a:cubicBezTo>
                  <a:lnTo>
                    <a:pt x="0" y="394"/>
                  </a:lnTo>
                  <a:cubicBezTo>
                    <a:pt x="0" y="444"/>
                    <a:pt x="41" y="485"/>
                    <a:pt x="91" y="485"/>
                  </a:cubicBezTo>
                  <a:lnTo>
                    <a:pt x="1166" y="485"/>
                  </a:lnTo>
                  <a:cubicBezTo>
                    <a:pt x="1178" y="507"/>
                    <a:pt x="1200" y="521"/>
                    <a:pt x="1226" y="521"/>
                  </a:cubicBezTo>
                  <a:cubicBezTo>
                    <a:pt x="1265" y="521"/>
                    <a:pt x="1296" y="490"/>
                    <a:pt x="1296" y="452"/>
                  </a:cubicBezTo>
                  <a:cubicBezTo>
                    <a:pt x="1296" y="414"/>
                    <a:pt x="1265" y="382"/>
                    <a:pt x="1226" y="382"/>
                  </a:cubicBezTo>
                  <a:cubicBezTo>
                    <a:pt x="1200" y="382"/>
                    <a:pt x="1178" y="397"/>
                    <a:pt x="1166" y="419"/>
                  </a:cubicBezTo>
                  <a:lnTo>
                    <a:pt x="91" y="419"/>
                  </a:lnTo>
                  <a:cubicBezTo>
                    <a:pt x="78" y="419"/>
                    <a:pt x="67" y="408"/>
                    <a:pt x="67" y="394"/>
                  </a:cubicBezTo>
                  <a:lnTo>
                    <a:pt x="67" y="91"/>
                  </a:lnTo>
                  <a:cubicBezTo>
                    <a:pt x="67" y="77"/>
                    <a:pt x="78" y="67"/>
                    <a:pt x="91" y="67"/>
                  </a:cubicBezTo>
                  <a:lnTo>
                    <a:pt x="1682" y="67"/>
                  </a:lnTo>
                  <a:cubicBezTo>
                    <a:pt x="1695" y="67"/>
                    <a:pt x="1706" y="77"/>
                    <a:pt x="1706" y="91"/>
                  </a:cubicBezTo>
                  <a:lnTo>
                    <a:pt x="1706" y="394"/>
                  </a:lnTo>
                  <a:cubicBezTo>
                    <a:pt x="1706" y="408"/>
                    <a:pt x="1695" y="419"/>
                    <a:pt x="1682" y="419"/>
                  </a:cubicBezTo>
                  <a:lnTo>
                    <a:pt x="1504" y="419"/>
                  </a:lnTo>
                  <a:cubicBezTo>
                    <a:pt x="1493" y="397"/>
                    <a:pt x="1470" y="382"/>
                    <a:pt x="1444" y="382"/>
                  </a:cubicBezTo>
                  <a:cubicBezTo>
                    <a:pt x="1406" y="382"/>
                    <a:pt x="1374" y="414"/>
                    <a:pt x="1374" y="452"/>
                  </a:cubicBezTo>
                  <a:cubicBezTo>
                    <a:pt x="1374" y="490"/>
                    <a:pt x="1406" y="521"/>
                    <a:pt x="1444" y="521"/>
                  </a:cubicBezTo>
                  <a:cubicBezTo>
                    <a:pt x="1470" y="521"/>
                    <a:pt x="1493" y="507"/>
                    <a:pt x="1504" y="485"/>
                  </a:cubicBezTo>
                  <a:lnTo>
                    <a:pt x="1682" y="485"/>
                  </a:lnTo>
                  <a:cubicBezTo>
                    <a:pt x="1732" y="485"/>
                    <a:pt x="1773" y="444"/>
                    <a:pt x="1773" y="394"/>
                  </a:cubicBezTo>
                  <a:lnTo>
                    <a:pt x="1773" y="91"/>
                  </a:lnTo>
                  <a:cubicBezTo>
                    <a:pt x="1773" y="41"/>
                    <a:pt x="1732" y="0"/>
                    <a:pt x="168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4" name="Freeform 138"/>
            <p:cNvSpPr/>
            <p:nvPr/>
          </p:nvSpPr>
          <p:spPr bwMode="auto">
            <a:xfrm>
              <a:off x="2714625" y="2389188"/>
              <a:ext cx="171450" cy="57150"/>
            </a:xfrm>
            <a:custGeom>
              <a:avLst/>
              <a:gdLst>
                <a:gd name="T0" fmla="*/ 2147483646 w 365"/>
                <a:gd name="T1" fmla="*/ 2147483646 h 122"/>
                <a:gd name="T2" fmla="*/ 2147483646 w 365"/>
                <a:gd name="T3" fmla="*/ 2147483646 h 122"/>
                <a:gd name="T4" fmla="*/ 2147483646 w 365"/>
                <a:gd name="T5" fmla="*/ 2147483646 h 122"/>
                <a:gd name="T6" fmla="*/ 2147483646 w 365"/>
                <a:gd name="T7" fmla="*/ 0 h 122"/>
                <a:gd name="T8" fmla="*/ 2147483646 w 365"/>
                <a:gd name="T9" fmla="*/ 2147483646 h 122"/>
                <a:gd name="T10" fmla="*/ 2147483646 w 365"/>
                <a:gd name="T11" fmla="*/ 2147483646 h 122"/>
                <a:gd name="T12" fmla="*/ 2147483646 w 365"/>
                <a:gd name="T13" fmla="*/ 2147483646 h 122"/>
                <a:gd name="T14" fmla="*/ 2147483646 w 365"/>
                <a:gd name="T15" fmla="*/ 2147483646 h 122"/>
                <a:gd name="T16" fmla="*/ 2147483646 w 365"/>
                <a:gd name="T17" fmla="*/ 2147483646 h 122"/>
                <a:gd name="T18" fmla="*/ 2147483646 w 365"/>
                <a:gd name="T19" fmla="*/ 2147483646 h 122"/>
                <a:gd name="T20" fmla="*/ 2147483646 w 365"/>
                <a:gd name="T21" fmla="*/ 2147483646 h 12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65" h="122">
                  <a:moveTo>
                    <a:pt x="353" y="105"/>
                  </a:moveTo>
                  <a:lnTo>
                    <a:pt x="353" y="105"/>
                  </a:lnTo>
                  <a:cubicBezTo>
                    <a:pt x="365" y="91"/>
                    <a:pt x="363" y="70"/>
                    <a:pt x="348" y="58"/>
                  </a:cubicBezTo>
                  <a:cubicBezTo>
                    <a:pt x="301" y="21"/>
                    <a:pt x="242" y="0"/>
                    <a:pt x="182" y="0"/>
                  </a:cubicBezTo>
                  <a:cubicBezTo>
                    <a:pt x="122" y="0"/>
                    <a:pt x="63" y="21"/>
                    <a:pt x="16" y="59"/>
                  </a:cubicBezTo>
                  <a:cubicBezTo>
                    <a:pt x="2" y="70"/>
                    <a:pt x="0" y="91"/>
                    <a:pt x="11" y="105"/>
                  </a:cubicBezTo>
                  <a:cubicBezTo>
                    <a:pt x="18" y="114"/>
                    <a:pt x="27" y="118"/>
                    <a:pt x="37" y="118"/>
                  </a:cubicBezTo>
                  <a:cubicBezTo>
                    <a:pt x="44" y="118"/>
                    <a:pt x="52" y="116"/>
                    <a:pt x="58" y="111"/>
                  </a:cubicBezTo>
                  <a:cubicBezTo>
                    <a:pt x="94" y="82"/>
                    <a:pt x="137" y="67"/>
                    <a:pt x="182" y="67"/>
                  </a:cubicBezTo>
                  <a:cubicBezTo>
                    <a:pt x="228" y="67"/>
                    <a:pt x="271" y="82"/>
                    <a:pt x="307" y="111"/>
                  </a:cubicBezTo>
                  <a:cubicBezTo>
                    <a:pt x="321" y="122"/>
                    <a:pt x="342" y="120"/>
                    <a:pt x="353" y="10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5" name="Freeform 139"/>
            <p:cNvSpPr/>
            <p:nvPr/>
          </p:nvSpPr>
          <p:spPr bwMode="auto">
            <a:xfrm>
              <a:off x="2674938" y="2332038"/>
              <a:ext cx="250825" cy="74613"/>
            </a:xfrm>
            <a:custGeom>
              <a:avLst/>
              <a:gdLst>
                <a:gd name="T0" fmla="*/ 2147483646 w 533"/>
                <a:gd name="T1" fmla="*/ 2147483646 h 159"/>
                <a:gd name="T2" fmla="*/ 2147483646 w 533"/>
                <a:gd name="T3" fmla="*/ 2147483646 h 159"/>
                <a:gd name="T4" fmla="*/ 2147483646 w 533"/>
                <a:gd name="T5" fmla="*/ 2147483646 h 159"/>
                <a:gd name="T6" fmla="*/ 2147483646 w 533"/>
                <a:gd name="T7" fmla="*/ 0 h 159"/>
                <a:gd name="T8" fmla="*/ 2147483646 w 533"/>
                <a:gd name="T9" fmla="*/ 2147483646 h 159"/>
                <a:gd name="T10" fmla="*/ 2147483646 w 533"/>
                <a:gd name="T11" fmla="*/ 2147483646 h 159"/>
                <a:gd name="T12" fmla="*/ 2147483646 w 533"/>
                <a:gd name="T13" fmla="*/ 2147483646 h 159"/>
                <a:gd name="T14" fmla="*/ 2147483646 w 533"/>
                <a:gd name="T15" fmla="*/ 2147483646 h 159"/>
                <a:gd name="T16" fmla="*/ 2147483646 w 533"/>
                <a:gd name="T17" fmla="*/ 2147483646 h 159"/>
                <a:gd name="T18" fmla="*/ 2147483646 w 533"/>
                <a:gd name="T19" fmla="*/ 2147483646 h 159"/>
                <a:gd name="T20" fmla="*/ 2147483646 w 533"/>
                <a:gd name="T21" fmla="*/ 2147483646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33" h="159">
                  <a:moveTo>
                    <a:pt x="521" y="144"/>
                  </a:moveTo>
                  <a:lnTo>
                    <a:pt x="521" y="144"/>
                  </a:lnTo>
                  <a:cubicBezTo>
                    <a:pt x="533" y="131"/>
                    <a:pt x="532" y="109"/>
                    <a:pt x="519" y="97"/>
                  </a:cubicBezTo>
                  <a:cubicBezTo>
                    <a:pt x="450" y="34"/>
                    <a:pt x="361" y="0"/>
                    <a:pt x="267" y="0"/>
                  </a:cubicBezTo>
                  <a:cubicBezTo>
                    <a:pt x="173" y="0"/>
                    <a:pt x="83" y="35"/>
                    <a:pt x="14" y="99"/>
                  </a:cubicBezTo>
                  <a:cubicBezTo>
                    <a:pt x="1" y="111"/>
                    <a:pt x="0" y="132"/>
                    <a:pt x="12" y="146"/>
                  </a:cubicBezTo>
                  <a:cubicBezTo>
                    <a:pt x="19" y="153"/>
                    <a:pt x="28" y="157"/>
                    <a:pt x="37" y="157"/>
                  </a:cubicBezTo>
                  <a:cubicBezTo>
                    <a:pt x="45" y="157"/>
                    <a:pt x="53" y="154"/>
                    <a:pt x="59" y="148"/>
                  </a:cubicBezTo>
                  <a:cubicBezTo>
                    <a:pt x="116" y="95"/>
                    <a:pt x="190" y="66"/>
                    <a:pt x="267" y="66"/>
                  </a:cubicBezTo>
                  <a:cubicBezTo>
                    <a:pt x="344" y="66"/>
                    <a:pt x="417" y="95"/>
                    <a:pt x="474" y="146"/>
                  </a:cubicBezTo>
                  <a:cubicBezTo>
                    <a:pt x="487" y="159"/>
                    <a:pt x="508" y="158"/>
                    <a:pt x="521" y="144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6" name="Freeform 140"/>
            <p:cNvSpPr/>
            <p:nvPr/>
          </p:nvSpPr>
          <p:spPr bwMode="auto">
            <a:xfrm>
              <a:off x="2636838" y="2278063"/>
              <a:ext cx="327025" cy="90488"/>
            </a:xfrm>
            <a:custGeom>
              <a:avLst/>
              <a:gdLst>
                <a:gd name="T0" fmla="*/ 2147483646 w 695"/>
                <a:gd name="T1" fmla="*/ 2147483646 h 194"/>
                <a:gd name="T2" fmla="*/ 2147483646 w 695"/>
                <a:gd name="T3" fmla="*/ 2147483646 h 194"/>
                <a:gd name="T4" fmla="*/ 2147483646 w 695"/>
                <a:gd name="T5" fmla="*/ 2147483646 h 194"/>
                <a:gd name="T6" fmla="*/ 2147483646 w 695"/>
                <a:gd name="T7" fmla="*/ 2147483646 h 194"/>
                <a:gd name="T8" fmla="*/ 2147483646 w 695"/>
                <a:gd name="T9" fmla="*/ 2147483646 h 194"/>
                <a:gd name="T10" fmla="*/ 2147483646 w 695"/>
                <a:gd name="T11" fmla="*/ 2147483646 h 194"/>
                <a:gd name="T12" fmla="*/ 2147483646 w 695"/>
                <a:gd name="T13" fmla="*/ 2147483646 h 194"/>
                <a:gd name="T14" fmla="*/ 2147483646 w 695"/>
                <a:gd name="T15" fmla="*/ 0 h 194"/>
                <a:gd name="T16" fmla="*/ 2147483646 w 695"/>
                <a:gd name="T17" fmla="*/ 2147483646 h 194"/>
                <a:gd name="T18" fmla="*/ 2147483646 w 695"/>
                <a:gd name="T19" fmla="*/ 2147483646 h 194"/>
                <a:gd name="T20" fmla="*/ 2147483646 w 695"/>
                <a:gd name="T21" fmla="*/ 2147483646 h 1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695" h="194">
                  <a:moveTo>
                    <a:pt x="60" y="182"/>
                  </a:moveTo>
                  <a:lnTo>
                    <a:pt x="60" y="182"/>
                  </a:lnTo>
                  <a:cubicBezTo>
                    <a:pt x="138" y="108"/>
                    <a:pt x="240" y="67"/>
                    <a:pt x="347" y="67"/>
                  </a:cubicBezTo>
                  <a:cubicBezTo>
                    <a:pt x="455" y="67"/>
                    <a:pt x="557" y="108"/>
                    <a:pt x="635" y="182"/>
                  </a:cubicBezTo>
                  <a:cubicBezTo>
                    <a:pt x="641" y="189"/>
                    <a:pt x="650" y="192"/>
                    <a:pt x="658" y="192"/>
                  </a:cubicBezTo>
                  <a:cubicBezTo>
                    <a:pt x="667" y="192"/>
                    <a:pt x="676" y="188"/>
                    <a:pt x="682" y="182"/>
                  </a:cubicBezTo>
                  <a:cubicBezTo>
                    <a:pt x="695" y="168"/>
                    <a:pt x="694" y="147"/>
                    <a:pt x="681" y="134"/>
                  </a:cubicBezTo>
                  <a:cubicBezTo>
                    <a:pt x="591" y="48"/>
                    <a:pt x="472" y="0"/>
                    <a:pt x="347" y="0"/>
                  </a:cubicBezTo>
                  <a:cubicBezTo>
                    <a:pt x="223" y="0"/>
                    <a:pt x="104" y="47"/>
                    <a:pt x="14" y="134"/>
                  </a:cubicBezTo>
                  <a:cubicBezTo>
                    <a:pt x="1" y="146"/>
                    <a:pt x="0" y="167"/>
                    <a:pt x="13" y="181"/>
                  </a:cubicBezTo>
                  <a:cubicBezTo>
                    <a:pt x="26" y="194"/>
                    <a:pt x="47" y="194"/>
                    <a:pt x="60" y="182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7" name="Freeform 141"/>
            <p:cNvSpPr/>
            <p:nvPr/>
          </p:nvSpPr>
          <p:spPr bwMode="auto">
            <a:xfrm>
              <a:off x="2767013" y="2447926"/>
              <a:ext cx="66675" cy="65088"/>
            </a:xfrm>
            <a:custGeom>
              <a:avLst/>
              <a:gdLst>
                <a:gd name="T0" fmla="*/ 0 w 139"/>
                <a:gd name="T1" fmla="*/ 2147483646 h 139"/>
                <a:gd name="T2" fmla="*/ 0 w 139"/>
                <a:gd name="T3" fmla="*/ 2147483646 h 139"/>
                <a:gd name="T4" fmla="*/ 2147483646 w 139"/>
                <a:gd name="T5" fmla="*/ 2147483646 h 139"/>
                <a:gd name="T6" fmla="*/ 2147483646 w 139"/>
                <a:gd name="T7" fmla="*/ 2147483646 h 139"/>
                <a:gd name="T8" fmla="*/ 2147483646 w 139"/>
                <a:gd name="T9" fmla="*/ 0 h 139"/>
                <a:gd name="T10" fmla="*/ 0 w 139"/>
                <a:gd name="T11" fmla="*/ 2147483646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9" h="139">
                  <a:moveTo>
                    <a:pt x="0" y="70"/>
                  </a:moveTo>
                  <a:lnTo>
                    <a:pt x="0" y="70"/>
                  </a:lnTo>
                  <a:cubicBezTo>
                    <a:pt x="0" y="108"/>
                    <a:pt x="31" y="139"/>
                    <a:pt x="70" y="139"/>
                  </a:cubicBezTo>
                  <a:cubicBezTo>
                    <a:pt x="108" y="139"/>
                    <a:pt x="139" y="108"/>
                    <a:pt x="139" y="70"/>
                  </a:cubicBezTo>
                  <a:cubicBezTo>
                    <a:pt x="139" y="31"/>
                    <a:pt x="108" y="0"/>
                    <a:pt x="70" y="0"/>
                  </a:cubicBezTo>
                  <a:cubicBezTo>
                    <a:pt x="31" y="0"/>
                    <a:pt x="0" y="31"/>
                    <a:pt x="0" y="7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8" name="Freeform 142"/>
            <p:cNvSpPr/>
            <p:nvPr/>
          </p:nvSpPr>
          <p:spPr bwMode="auto">
            <a:xfrm>
              <a:off x="2419350" y="2278063"/>
              <a:ext cx="31750" cy="250825"/>
            </a:xfrm>
            <a:custGeom>
              <a:avLst/>
              <a:gdLst>
                <a:gd name="T0" fmla="*/ 2147483646 w 67"/>
                <a:gd name="T1" fmla="*/ 2147483646 h 533"/>
                <a:gd name="T2" fmla="*/ 2147483646 w 67"/>
                <a:gd name="T3" fmla="*/ 2147483646 h 533"/>
                <a:gd name="T4" fmla="*/ 2147483646 w 67"/>
                <a:gd name="T5" fmla="*/ 2147483646 h 533"/>
                <a:gd name="T6" fmla="*/ 2147483646 w 67"/>
                <a:gd name="T7" fmla="*/ 2147483646 h 533"/>
                <a:gd name="T8" fmla="*/ 2147483646 w 67"/>
                <a:gd name="T9" fmla="*/ 0 h 533"/>
                <a:gd name="T10" fmla="*/ 0 w 67"/>
                <a:gd name="T11" fmla="*/ 2147483646 h 533"/>
                <a:gd name="T12" fmla="*/ 0 w 67"/>
                <a:gd name="T13" fmla="*/ 2147483646 h 533"/>
                <a:gd name="T14" fmla="*/ 2147483646 w 67"/>
                <a:gd name="T15" fmla="*/ 2147483646 h 5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" h="533">
                  <a:moveTo>
                    <a:pt x="33" y="533"/>
                  </a:moveTo>
                  <a:lnTo>
                    <a:pt x="33" y="533"/>
                  </a:lnTo>
                  <a:cubicBezTo>
                    <a:pt x="52" y="533"/>
                    <a:pt x="67" y="518"/>
                    <a:pt x="67" y="500"/>
                  </a:cubicBezTo>
                  <a:lnTo>
                    <a:pt x="67" y="33"/>
                  </a:lnTo>
                  <a:cubicBezTo>
                    <a:pt x="67" y="15"/>
                    <a:pt x="52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500"/>
                  </a:lnTo>
                  <a:cubicBezTo>
                    <a:pt x="0" y="518"/>
                    <a:pt x="15" y="533"/>
                    <a:pt x="33" y="533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79" name="Freeform 143"/>
            <p:cNvSpPr/>
            <p:nvPr/>
          </p:nvSpPr>
          <p:spPr bwMode="auto">
            <a:xfrm>
              <a:off x="3149600" y="2278063"/>
              <a:ext cx="31750" cy="250825"/>
            </a:xfrm>
            <a:custGeom>
              <a:avLst/>
              <a:gdLst>
                <a:gd name="T0" fmla="*/ 2147483646 w 67"/>
                <a:gd name="T1" fmla="*/ 2147483646 h 533"/>
                <a:gd name="T2" fmla="*/ 2147483646 w 67"/>
                <a:gd name="T3" fmla="*/ 2147483646 h 533"/>
                <a:gd name="T4" fmla="*/ 2147483646 w 67"/>
                <a:gd name="T5" fmla="*/ 2147483646 h 533"/>
                <a:gd name="T6" fmla="*/ 2147483646 w 67"/>
                <a:gd name="T7" fmla="*/ 2147483646 h 533"/>
                <a:gd name="T8" fmla="*/ 2147483646 w 67"/>
                <a:gd name="T9" fmla="*/ 0 h 533"/>
                <a:gd name="T10" fmla="*/ 0 w 67"/>
                <a:gd name="T11" fmla="*/ 2147483646 h 533"/>
                <a:gd name="T12" fmla="*/ 0 w 67"/>
                <a:gd name="T13" fmla="*/ 2147483646 h 533"/>
                <a:gd name="T14" fmla="*/ 2147483646 w 67"/>
                <a:gd name="T15" fmla="*/ 2147483646 h 5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7" h="533">
                  <a:moveTo>
                    <a:pt x="34" y="533"/>
                  </a:moveTo>
                  <a:lnTo>
                    <a:pt x="34" y="533"/>
                  </a:lnTo>
                  <a:cubicBezTo>
                    <a:pt x="52" y="533"/>
                    <a:pt x="67" y="518"/>
                    <a:pt x="67" y="500"/>
                  </a:cubicBezTo>
                  <a:lnTo>
                    <a:pt x="67" y="33"/>
                  </a:lnTo>
                  <a:cubicBezTo>
                    <a:pt x="67" y="15"/>
                    <a:pt x="52" y="0"/>
                    <a:pt x="34" y="0"/>
                  </a:cubicBezTo>
                  <a:cubicBezTo>
                    <a:pt x="15" y="0"/>
                    <a:pt x="0" y="15"/>
                    <a:pt x="0" y="33"/>
                  </a:cubicBezTo>
                  <a:lnTo>
                    <a:pt x="0" y="500"/>
                  </a:lnTo>
                  <a:cubicBezTo>
                    <a:pt x="0" y="518"/>
                    <a:pt x="15" y="533"/>
                    <a:pt x="34" y="533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0" name="Freeform 144"/>
            <p:cNvSpPr>
              <a:spLocks noEditPoints="1"/>
            </p:cNvSpPr>
            <p:nvPr/>
          </p:nvSpPr>
          <p:spPr bwMode="auto">
            <a:xfrm>
              <a:off x="2460625" y="2644776"/>
              <a:ext cx="65088" cy="63500"/>
            </a:xfrm>
            <a:custGeom>
              <a:avLst/>
              <a:gdLst>
                <a:gd name="T0" fmla="*/ 2147483646 w 137"/>
                <a:gd name="T1" fmla="*/ 2147483646 h 137"/>
                <a:gd name="T2" fmla="*/ 2147483646 w 137"/>
                <a:gd name="T3" fmla="*/ 2147483646 h 137"/>
                <a:gd name="T4" fmla="*/ 2147483646 w 137"/>
                <a:gd name="T5" fmla="*/ 2147483646 h 137"/>
                <a:gd name="T6" fmla="*/ 2147483646 w 137"/>
                <a:gd name="T7" fmla="*/ 2147483646 h 137"/>
                <a:gd name="T8" fmla="*/ 2147483646 w 137"/>
                <a:gd name="T9" fmla="*/ 2147483646 h 137"/>
                <a:gd name="T10" fmla="*/ 2147483646 w 137"/>
                <a:gd name="T11" fmla="*/ 2147483646 h 137"/>
                <a:gd name="T12" fmla="*/ 0 w 137"/>
                <a:gd name="T13" fmla="*/ 2147483646 h 137"/>
                <a:gd name="T14" fmla="*/ 0 w 137"/>
                <a:gd name="T15" fmla="*/ 2147483646 h 137"/>
                <a:gd name="T16" fmla="*/ 2147483646 w 137"/>
                <a:gd name="T17" fmla="*/ 2147483646 h 137"/>
                <a:gd name="T18" fmla="*/ 2147483646 w 137"/>
                <a:gd name="T19" fmla="*/ 2147483646 h 137"/>
                <a:gd name="T20" fmla="*/ 2147483646 w 137"/>
                <a:gd name="T21" fmla="*/ 0 h 137"/>
                <a:gd name="T22" fmla="*/ 0 w 137"/>
                <a:gd name="T23" fmla="*/ 2147483646 h 1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7" h="137">
                  <a:moveTo>
                    <a:pt x="97" y="69"/>
                  </a:moveTo>
                  <a:lnTo>
                    <a:pt x="97" y="69"/>
                  </a:lnTo>
                  <a:cubicBezTo>
                    <a:pt x="97" y="84"/>
                    <a:pt x="84" y="97"/>
                    <a:pt x="68" y="97"/>
                  </a:cubicBezTo>
                  <a:cubicBezTo>
                    <a:pt x="53" y="97"/>
                    <a:pt x="40" y="84"/>
                    <a:pt x="40" y="69"/>
                  </a:cubicBezTo>
                  <a:cubicBezTo>
                    <a:pt x="40" y="53"/>
                    <a:pt x="53" y="40"/>
                    <a:pt x="68" y="40"/>
                  </a:cubicBezTo>
                  <a:cubicBezTo>
                    <a:pt x="84" y="40"/>
                    <a:pt x="97" y="53"/>
                    <a:pt x="97" y="69"/>
                  </a:cubicBezTo>
                  <a:close/>
                  <a:moveTo>
                    <a:pt x="0" y="69"/>
                  </a:moveTo>
                  <a:lnTo>
                    <a:pt x="0" y="69"/>
                  </a:lnTo>
                  <a:cubicBezTo>
                    <a:pt x="0" y="106"/>
                    <a:pt x="31" y="137"/>
                    <a:pt x="68" y="137"/>
                  </a:cubicBezTo>
                  <a:cubicBezTo>
                    <a:pt x="106" y="137"/>
                    <a:pt x="137" y="106"/>
                    <a:pt x="137" y="69"/>
                  </a:cubicBezTo>
                  <a:cubicBezTo>
                    <a:pt x="137" y="31"/>
                    <a:pt x="106" y="0"/>
                    <a:pt x="68" y="0"/>
                  </a:cubicBezTo>
                  <a:cubicBezTo>
                    <a:pt x="31" y="0"/>
                    <a:pt x="0" y="31"/>
                    <a:pt x="0" y="6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1" name="Freeform 145"/>
            <p:cNvSpPr/>
            <p:nvPr/>
          </p:nvSpPr>
          <p:spPr bwMode="auto">
            <a:xfrm>
              <a:off x="2905125" y="2646363"/>
              <a:ext cx="80963" cy="63500"/>
            </a:xfrm>
            <a:custGeom>
              <a:avLst/>
              <a:gdLst>
                <a:gd name="T0" fmla="*/ 2147483646 w 171"/>
                <a:gd name="T1" fmla="*/ 0 h 135"/>
                <a:gd name="T2" fmla="*/ 2147483646 w 171"/>
                <a:gd name="T3" fmla="*/ 0 h 135"/>
                <a:gd name="T4" fmla="*/ 2147483646 w 171"/>
                <a:gd name="T5" fmla="*/ 2147483646 h 135"/>
                <a:gd name="T6" fmla="*/ 0 w 171"/>
                <a:gd name="T7" fmla="*/ 2147483646 h 135"/>
                <a:gd name="T8" fmla="*/ 0 w 171"/>
                <a:gd name="T9" fmla="*/ 2147483646 h 135"/>
                <a:gd name="T10" fmla="*/ 2147483646 w 171"/>
                <a:gd name="T11" fmla="*/ 2147483646 h 135"/>
                <a:gd name="T12" fmla="*/ 2147483646 w 171"/>
                <a:gd name="T13" fmla="*/ 2147483646 h 135"/>
                <a:gd name="T14" fmla="*/ 2147483646 w 171"/>
                <a:gd name="T15" fmla="*/ 2147483646 h 135"/>
                <a:gd name="T16" fmla="*/ 2147483646 w 171"/>
                <a:gd name="T17" fmla="*/ 0 h 135"/>
                <a:gd name="T18" fmla="*/ 2147483646 w 171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35">
                  <a:moveTo>
                    <a:pt x="30" y="0"/>
                  </a:moveTo>
                  <a:lnTo>
                    <a:pt x="30" y="0"/>
                  </a:lnTo>
                  <a:lnTo>
                    <a:pt x="30" y="38"/>
                  </a:lnTo>
                  <a:lnTo>
                    <a:pt x="0" y="38"/>
                  </a:lnTo>
                  <a:lnTo>
                    <a:pt x="0" y="135"/>
                  </a:lnTo>
                  <a:lnTo>
                    <a:pt x="171" y="135"/>
                  </a:lnTo>
                  <a:lnTo>
                    <a:pt x="171" y="38"/>
                  </a:lnTo>
                  <a:lnTo>
                    <a:pt x="140" y="38"/>
                  </a:lnTo>
                  <a:lnTo>
                    <a:pt x="14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2" name="Freeform 146"/>
            <p:cNvSpPr/>
            <p:nvPr/>
          </p:nvSpPr>
          <p:spPr bwMode="auto">
            <a:xfrm>
              <a:off x="2813050" y="2646363"/>
              <a:ext cx="80963" cy="63500"/>
            </a:xfrm>
            <a:custGeom>
              <a:avLst/>
              <a:gdLst>
                <a:gd name="T0" fmla="*/ 2147483646 w 171"/>
                <a:gd name="T1" fmla="*/ 0 h 135"/>
                <a:gd name="T2" fmla="*/ 2147483646 w 171"/>
                <a:gd name="T3" fmla="*/ 0 h 135"/>
                <a:gd name="T4" fmla="*/ 2147483646 w 171"/>
                <a:gd name="T5" fmla="*/ 2147483646 h 135"/>
                <a:gd name="T6" fmla="*/ 0 w 171"/>
                <a:gd name="T7" fmla="*/ 2147483646 h 135"/>
                <a:gd name="T8" fmla="*/ 0 w 171"/>
                <a:gd name="T9" fmla="*/ 2147483646 h 135"/>
                <a:gd name="T10" fmla="*/ 2147483646 w 171"/>
                <a:gd name="T11" fmla="*/ 2147483646 h 135"/>
                <a:gd name="T12" fmla="*/ 2147483646 w 171"/>
                <a:gd name="T13" fmla="*/ 2147483646 h 135"/>
                <a:gd name="T14" fmla="*/ 2147483646 w 171"/>
                <a:gd name="T15" fmla="*/ 2147483646 h 135"/>
                <a:gd name="T16" fmla="*/ 2147483646 w 171"/>
                <a:gd name="T17" fmla="*/ 0 h 135"/>
                <a:gd name="T18" fmla="*/ 2147483646 w 171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35">
                  <a:moveTo>
                    <a:pt x="31" y="0"/>
                  </a:moveTo>
                  <a:lnTo>
                    <a:pt x="31" y="0"/>
                  </a:lnTo>
                  <a:lnTo>
                    <a:pt x="31" y="38"/>
                  </a:lnTo>
                  <a:lnTo>
                    <a:pt x="0" y="38"/>
                  </a:lnTo>
                  <a:lnTo>
                    <a:pt x="0" y="135"/>
                  </a:lnTo>
                  <a:lnTo>
                    <a:pt x="171" y="135"/>
                  </a:lnTo>
                  <a:lnTo>
                    <a:pt x="171" y="38"/>
                  </a:lnTo>
                  <a:lnTo>
                    <a:pt x="140" y="38"/>
                  </a:lnTo>
                  <a:lnTo>
                    <a:pt x="140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3" name="Freeform 147"/>
            <p:cNvSpPr/>
            <p:nvPr/>
          </p:nvSpPr>
          <p:spPr bwMode="auto">
            <a:xfrm>
              <a:off x="2720975" y="2646363"/>
              <a:ext cx="80963" cy="63500"/>
            </a:xfrm>
            <a:custGeom>
              <a:avLst/>
              <a:gdLst>
                <a:gd name="T0" fmla="*/ 2147483646 w 172"/>
                <a:gd name="T1" fmla="*/ 0 h 135"/>
                <a:gd name="T2" fmla="*/ 2147483646 w 172"/>
                <a:gd name="T3" fmla="*/ 0 h 135"/>
                <a:gd name="T4" fmla="*/ 2147483646 w 172"/>
                <a:gd name="T5" fmla="*/ 2147483646 h 135"/>
                <a:gd name="T6" fmla="*/ 0 w 172"/>
                <a:gd name="T7" fmla="*/ 2147483646 h 135"/>
                <a:gd name="T8" fmla="*/ 0 w 172"/>
                <a:gd name="T9" fmla="*/ 2147483646 h 135"/>
                <a:gd name="T10" fmla="*/ 2147483646 w 172"/>
                <a:gd name="T11" fmla="*/ 2147483646 h 135"/>
                <a:gd name="T12" fmla="*/ 2147483646 w 172"/>
                <a:gd name="T13" fmla="*/ 2147483646 h 135"/>
                <a:gd name="T14" fmla="*/ 2147483646 w 172"/>
                <a:gd name="T15" fmla="*/ 2147483646 h 135"/>
                <a:gd name="T16" fmla="*/ 2147483646 w 172"/>
                <a:gd name="T17" fmla="*/ 0 h 135"/>
                <a:gd name="T18" fmla="*/ 2147483646 w 172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2" h="135">
                  <a:moveTo>
                    <a:pt x="31" y="0"/>
                  </a:moveTo>
                  <a:lnTo>
                    <a:pt x="31" y="0"/>
                  </a:lnTo>
                  <a:lnTo>
                    <a:pt x="31" y="38"/>
                  </a:lnTo>
                  <a:lnTo>
                    <a:pt x="0" y="38"/>
                  </a:lnTo>
                  <a:lnTo>
                    <a:pt x="0" y="135"/>
                  </a:lnTo>
                  <a:lnTo>
                    <a:pt x="172" y="135"/>
                  </a:lnTo>
                  <a:lnTo>
                    <a:pt x="172" y="38"/>
                  </a:lnTo>
                  <a:lnTo>
                    <a:pt x="141" y="38"/>
                  </a:lnTo>
                  <a:lnTo>
                    <a:pt x="14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4" name="Freeform 148"/>
            <p:cNvSpPr/>
            <p:nvPr/>
          </p:nvSpPr>
          <p:spPr bwMode="auto">
            <a:xfrm>
              <a:off x="2628900" y="2646363"/>
              <a:ext cx="80963" cy="63500"/>
            </a:xfrm>
            <a:custGeom>
              <a:avLst/>
              <a:gdLst>
                <a:gd name="T0" fmla="*/ 2147483646 w 171"/>
                <a:gd name="T1" fmla="*/ 0 h 135"/>
                <a:gd name="T2" fmla="*/ 2147483646 w 171"/>
                <a:gd name="T3" fmla="*/ 0 h 135"/>
                <a:gd name="T4" fmla="*/ 2147483646 w 171"/>
                <a:gd name="T5" fmla="*/ 2147483646 h 135"/>
                <a:gd name="T6" fmla="*/ 0 w 171"/>
                <a:gd name="T7" fmla="*/ 2147483646 h 135"/>
                <a:gd name="T8" fmla="*/ 0 w 171"/>
                <a:gd name="T9" fmla="*/ 2147483646 h 135"/>
                <a:gd name="T10" fmla="*/ 2147483646 w 171"/>
                <a:gd name="T11" fmla="*/ 2147483646 h 135"/>
                <a:gd name="T12" fmla="*/ 2147483646 w 171"/>
                <a:gd name="T13" fmla="*/ 2147483646 h 135"/>
                <a:gd name="T14" fmla="*/ 2147483646 w 171"/>
                <a:gd name="T15" fmla="*/ 2147483646 h 135"/>
                <a:gd name="T16" fmla="*/ 2147483646 w 171"/>
                <a:gd name="T17" fmla="*/ 0 h 135"/>
                <a:gd name="T18" fmla="*/ 2147483646 w 171"/>
                <a:gd name="T19" fmla="*/ 0 h 1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1" h="135">
                  <a:moveTo>
                    <a:pt x="31" y="0"/>
                  </a:moveTo>
                  <a:lnTo>
                    <a:pt x="31" y="0"/>
                  </a:lnTo>
                  <a:lnTo>
                    <a:pt x="31" y="38"/>
                  </a:lnTo>
                  <a:lnTo>
                    <a:pt x="0" y="38"/>
                  </a:lnTo>
                  <a:lnTo>
                    <a:pt x="0" y="135"/>
                  </a:lnTo>
                  <a:lnTo>
                    <a:pt x="171" y="135"/>
                  </a:lnTo>
                  <a:lnTo>
                    <a:pt x="171" y="38"/>
                  </a:lnTo>
                  <a:lnTo>
                    <a:pt x="140" y="38"/>
                  </a:lnTo>
                  <a:lnTo>
                    <a:pt x="140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5" name="Freeform 149"/>
            <p:cNvSpPr/>
            <p:nvPr/>
          </p:nvSpPr>
          <p:spPr bwMode="auto">
            <a:xfrm>
              <a:off x="3022600" y="2643188"/>
              <a:ext cx="50800" cy="66675"/>
            </a:xfrm>
            <a:custGeom>
              <a:avLst/>
              <a:gdLst>
                <a:gd name="T0" fmla="*/ 2147483646 w 107"/>
                <a:gd name="T1" fmla="*/ 0 h 139"/>
                <a:gd name="T2" fmla="*/ 2147483646 w 107"/>
                <a:gd name="T3" fmla="*/ 0 h 139"/>
                <a:gd name="T4" fmla="*/ 2147483646 w 107"/>
                <a:gd name="T5" fmla="*/ 2147483646 h 139"/>
                <a:gd name="T6" fmla="*/ 0 w 107"/>
                <a:gd name="T7" fmla="*/ 2147483646 h 139"/>
                <a:gd name="T8" fmla="*/ 0 w 107"/>
                <a:gd name="T9" fmla="*/ 2147483646 h 139"/>
                <a:gd name="T10" fmla="*/ 2147483646 w 107"/>
                <a:gd name="T11" fmla="*/ 2147483646 h 139"/>
                <a:gd name="T12" fmla="*/ 2147483646 w 107"/>
                <a:gd name="T13" fmla="*/ 2147483646 h 139"/>
                <a:gd name="T14" fmla="*/ 2147483646 w 107"/>
                <a:gd name="T15" fmla="*/ 2147483646 h 139"/>
                <a:gd name="T16" fmla="*/ 2147483646 w 107"/>
                <a:gd name="T17" fmla="*/ 0 h 139"/>
                <a:gd name="T18" fmla="*/ 2147483646 w 107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7" h="139">
                  <a:moveTo>
                    <a:pt x="30" y="0"/>
                  </a:moveTo>
                  <a:lnTo>
                    <a:pt x="30" y="0"/>
                  </a:lnTo>
                  <a:lnTo>
                    <a:pt x="30" y="29"/>
                  </a:lnTo>
                  <a:lnTo>
                    <a:pt x="0" y="29"/>
                  </a:lnTo>
                  <a:lnTo>
                    <a:pt x="0" y="139"/>
                  </a:lnTo>
                  <a:lnTo>
                    <a:pt x="107" y="139"/>
                  </a:lnTo>
                  <a:lnTo>
                    <a:pt x="107" y="29"/>
                  </a:lnTo>
                  <a:lnTo>
                    <a:pt x="77" y="29"/>
                  </a:lnTo>
                  <a:lnTo>
                    <a:pt x="7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  <p:sp>
          <p:nvSpPr>
            <p:cNvPr id="286" name="Freeform 150"/>
            <p:cNvSpPr/>
            <p:nvPr/>
          </p:nvSpPr>
          <p:spPr bwMode="auto">
            <a:xfrm>
              <a:off x="3082925" y="2643188"/>
              <a:ext cx="50800" cy="66675"/>
            </a:xfrm>
            <a:custGeom>
              <a:avLst/>
              <a:gdLst>
                <a:gd name="T0" fmla="*/ 2147483646 w 107"/>
                <a:gd name="T1" fmla="*/ 0 h 139"/>
                <a:gd name="T2" fmla="*/ 2147483646 w 107"/>
                <a:gd name="T3" fmla="*/ 0 h 139"/>
                <a:gd name="T4" fmla="*/ 2147483646 w 107"/>
                <a:gd name="T5" fmla="*/ 2147483646 h 139"/>
                <a:gd name="T6" fmla="*/ 0 w 107"/>
                <a:gd name="T7" fmla="*/ 2147483646 h 139"/>
                <a:gd name="T8" fmla="*/ 0 w 107"/>
                <a:gd name="T9" fmla="*/ 2147483646 h 139"/>
                <a:gd name="T10" fmla="*/ 2147483646 w 107"/>
                <a:gd name="T11" fmla="*/ 2147483646 h 139"/>
                <a:gd name="T12" fmla="*/ 2147483646 w 107"/>
                <a:gd name="T13" fmla="*/ 2147483646 h 139"/>
                <a:gd name="T14" fmla="*/ 2147483646 w 107"/>
                <a:gd name="T15" fmla="*/ 2147483646 h 139"/>
                <a:gd name="T16" fmla="*/ 2147483646 w 107"/>
                <a:gd name="T17" fmla="*/ 0 h 139"/>
                <a:gd name="T18" fmla="*/ 2147483646 w 107"/>
                <a:gd name="T19" fmla="*/ 0 h 13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7" h="139">
                  <a:moveTo>
                    <a:pt x="30" y="0"/>
                  </a:moveTo>
                  <a:lnTo>
                    <a:pt x="30" y="0"/>
                  </a:lnTo>
                  <a:lnTo>
                    <a:pt x="30" y="29"/>
                  </a:lnTo>
                  <a:lnTo>
                    <a:pt x="0" y="29"/>
                  </a:lnTo>
                  <a:lnTo>
                    <a:pt x="0" y="139"/>
                  </a:lnTo>
                  <a:lnTo>
                    <a:pt x="107" y="139"/>
                  </a:lnTo>
                  <a:lnTo>
                    <a:pt x="107" y="29"/>
                  </a:lnTo>
                  <a:lnTo>
                    <a:pt x="77" y="29"/>
                  </a:lnTo>
                  <a:lnTo>
                    <a:pt x="77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1799">
                <a:solidFill>
                  <a:prstClr val="black"/>
                </a:solidFill>
                <a:latin typeface="+mn-lt"/>
                <a:ea typeface="等线" panose="02010600030101010101" pitchFamily="2" charset="-122"/>
              </a:endParaRPr>
            </a:p>
          </p:txBody>
        </p:sp>
      </p:grpSp>
      <p:sp>
        <p:nvSpPr>
          <p:cNvPr id="287" name="TextBox 386"/>
          <p:cNvSpPr txBox="1"/>
          <p:nvPr/>
        </p:nvSpPr>
        <p:spPr>
          <a:xfrm>
            <a:off x="2912665" y="5264596"/>
            <a:ext cx="889425" cy="399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000" kern="0">
                <a:solidFill>
                  <a:srgbClr val="C00000"/>
                </a:solidFill>
                <a:latin typeface="Arial" pitchFamily="34" charset="0"/>
                <a:ea typeface="微软雅黑"/>
                <a:cs typeface="Arial" panose="020B0604020202020204" pitchFamily="34" charset="0"/>
              </a:defRPr>
            </a:lvl1pPr>
          </a:lstStyle>
          <a:p>
            <a:pPr defTabSz="913668">
              <a:defRPr/>
            </a:pPr>
            <a:r>
              <a:rPr lang="en-US" altLang="zh-CN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</a:rPr>
              <a:t>Super</a:t>
            </a:r>
          </a:p>
          <a:p>
            <a:pPr defTabSz="913668">
              <a:defRPr/>
            </a:pPr>
            <a:r>
              <a:rPr lang="en-US" altLang="zh-CN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</a:rPr>
              <a:t> Blade Site</a:t>
            </a:r>
            <a:endParaRPr lang="zh-CN" altLang="en-US" dirty="0">
              <a:solidFill>
                <a:srgbClr val="1D1D1A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88" name="Picture 8"/>
          <p:cNvPicPr>
            <a:picLocks noChangeAspect="1" noChangeArrowheads="1"/>
          </p:cNvPicPr>
          <p:nvPr/>
        </p:nvPicPr>
        <p:blipFill>
          <a:blip r:embed="rId72" cstate="print">
            <a:duotone>
              <a:prstClr val="black"/>
              <a:srgbClr val="23232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813414" y="5268881"/>
            <a:ext cx="1659185" cy="51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" name="TextBox 261"/>
          <p:cNvSpPr txBox="1"/>
          <p:nvPr/>
        </p:nvSpPr>
        <p:spPr>
          <a:xfrm>
            <a:off x="2013669" y="4981662"/>
            <a:ext cx="1258678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913668">
              <a:defRPr/>
            </a:pPr>
            <a:r>
              <a:rPr lang="en-US" altLang="zh-CN" sz="1100" kern="0" dirty="0" err="1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Gbps</a:t>
            </a:r>
            <a:r>
              <a:rPr lang="en-US" altLang="zh-CN" sz="11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100" b="1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to Consumer</a:t>
            </a:r>
            <a:endParaRPr lang="zh-CN" altLang="en-US" sz="1100" b="1" kern="0" dirty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0" name="椭圆 254"/>
          <p:cNvSpPr/>
          <p:nvPr/>
        </p:nvSpPr>
        <p:spPr>
          <a:xfrm>
            <a:off x="1635402" y="4956169"/>
            <a:ext cx="2015210" cy="795520"/>
          </a:xfrm>
          <a:prstGeom prst="ellipse">
            <a:avLst/>
          </a:prstGeom>
          <a:noFill/>
          <a:ln w="19050" cap="flat" cmpd="sng" algn="ctr">
            <a:solidFill>
              <a:srgbClr val="949494"/>
            </a:solidFill>
            <a:prstDash val="solid"/>
          </a:ln>
          <a:effectLst/>
        </p:spPr>
        <p:txBody>
          <a:bodyPr rtlCol="0" anchor="ctr"/>
          <a:lstStyle/>
          <a:p>
            <a:pPr algn="ctr" defTabSz="1218296">
              <a:defRPr/>
            </a:pPr>
            <a:endParaRPr lang="zh-CN" altLang="en-US" sz="2798" kern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91" name="TextBox 389"/>
          <p:cNvSpPr txBox="1"/>
          <p:nvPr/>
        </p:nvSpPr>
        <p:spPr>
          <a:xfrm>
            <a:off x="1719472" y="5297991"/>
            <a:ext cx="66396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 defTabSz="914400">
              <a:defRPr sz="1000" kern="0">
                <a:solidFill>
                  <a:srgbClr val="C00000"/>
                </a:solidFill>
                <a:latin typeface="Arial" pitchFamily="34" charset="0"/>
                <a:ea typeface="微软雅黑"/>
                <a:cs typeface="Arial" panose="020B0604020202020204" pitchFamily="34" charset="0"/>
              </a:defRPr>
            </a:lvl1pPr>
          </a:lstStyle>
          <a:p>
            <a:pPr defTabSz="913668">
              <a:defRPr/>
            </a:pPr>
            <a:r>
              <a:rPr lang="en-US" altLang="zh-CN" dirty="0" err="1">
                <a:solidFill>
                  <a:srgbClr val="1D1D1A"/>
                </a:solidFill>
                <a:latin typeface="+mn-lt"/>
                <a:ea typeface="微软雅黑" panose="020B0503020204020204" pitchFamily="34" charset="-122"/>
              </a:rPr>
              <a:t>RuralStar</a:t>
            </a:r>
            <a:endParaRPr lang="zh-CN" altLang="en-US" dirty="0">
              <a:solidFill>
                <a:srgbClr val="1D1D1A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292" name="组合 206"/>
          <p:cNvGrpSpPr>
            <a:grpSpLocks noChangeAspect="1"/>
          </p:cNvGrpSpPr>
          <p:nvPr/>
        </p:nvGrpSpPr>
        <p:grpSpPr>
          <a:xfrm>
            <a:off x="2351908" y="5224602"/>
            <a:ext cx="242984" cy="397760"/>
            <a:chOff x="3098800" y="3298825"/>
            <a:chExt cx="571500" cy="1017588"/>
          </a:xfrm>
        </p:grpSpPr>
        <p:sp>
          <p:nvSpPr>
            <p:cNvPr id="293" name="Freeform 183"/>
            <p:cNvSpPr>
              <a:spLocks noEditPoints="1"/>
            </p:cNvSpPr>
            <p:nvPr/>
          </p:nvSpPr>
          <p:spPr>
            <a:xfrm>
              <a:off x="3098800" y="3448050"/>
              <a:ext cx="571500" cy="868363"/>
            </a:xfrm>
            <a:custGeom>
              <a:avLst/>
              <a:gdLst>
                <a:gd name="txL" fmla="*/ 0 w 1360"/>
                <a:gd name="txT" fmla="*/ 0 h 2068"/>
                <a:gd name="txR" fmla="*/ 1360 w 1360"/>
                <a:gd name="txB" fmla="*/ 2068 h 2068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360" h="2068">
                  <a:moveTo>
                    <a:pt x="740" y="1541"/>
                  </a:moveTo>
                  <a:lnTo>
                    <a:pt x="740" y="1541"/>
                  </a:lnTo>
                  <a:lnTo>
                    <a:pt x="679" y="1541"/>
                  </a:lnTo>
                  <a:lnTo>
                    <a:pt x="679" y="1170"/>
                  </a:lnTo>
                  <a:lnTo>
                    <a:pt x="740" y="1170"/>
                  </a:lnTo>
                  <a:lnTo>
                    <a:pt x="740" y="1541"/>
                  </a:lnTo>
                  <a:close/>
                  <a:moveTo>
                    <a:pt x="611" y="923"/>
                  </a:moveTo>
                  <a:lnTo>
                    <a:pt x="611" y="923"/>
                  </a:lnTo>
                  <a:lnTo>
                    <a:pt x="550" y="981"/>
                  </a:lnTo>
                  <a:lnTo>
                    <a:pt x="424" y="981"/>
                  </a:lnTo>
                  <a:lnTo>
                    <a:pt x="510" y="899"/>
                  </a:lnTo>
                  <a:lnTo>
                    <a:pt x="612" y="899"/>
                  </a:lnTo>
                  <a:lnTo>
                    <a:pt x="612" y="922"/>
                  </a:lnTo>
                  <a:cubicBezTo>
                    <a:pt x="612" y="923"/>
                    <a:pt x="611" y="923"/>
                    <a:pt x="611" y="923"/>
                  </a:cubicBezTo>
                  <a:close/>
                  <a:moveTo>
                    <a:pt x="407" y="1116"/>
                  </a:moveTo>
                  <a:lnTo>
                    <a:pt x="407" y="1116"/>
                  </a:lnTo>
                  <a:lnTo>
                    <a:pt x="280" y="1116"/>
                  </a:lnTo>
                  <a:lnTo>
                    <a:pt x="382" y="1021"/>
                  </a:lnTo>
                  <a:lnTo>
                    <a:pt x="508" y="1021"/>
                  </a:lnTo>
                  <a:lnTo>
                    <a:pt x="407" y="1116"/>
                  </a:lnTo>
                  <a:close/>
                  <a:moveTo>
                    <a:pt x="197" y="1021"/>
                  </a:moveTo>
                  <a:lnTo>
                    <a:pt x="197" y="1021"/>
                  </a:lnTo>
                  <a:lnTo>
                    <a:pt x="323" y="1021"/>
                  </a:lnTo>
                  <a:lnTo>
                    <a:pt x="222" y="1116"/>
                  </a:lnTo>
                  <a:lnTo>
                    <a:pt x="96" y="1116"/>
                  </a:lnTo>
                  <a:lnTo>
                    <a:pt x="197" y="1021"/>
                  </a:lnTo>
                  <a:close/>
                  <a:moveTo>
                    <a:pt x="326" y="899"/>
                  </a:moveTo>
                  <a:lnTo>
                    <a:pt x="326" y="899"/>
                  </a:lnTo>
                  <a:lnTo>
                    <a:pt x="452" y="899"/>
                  </a:lnTo>
                  <a:lnTo>
                    <a:pt x="366" y="981"/>
                  </a:lnTo>
                  <a:lnTo>
                    <a:pt x="240" y="981"/>
                  </a:lnTo>
                  <a:lnTo>
                    <a:pt x="326" y="899"/>
                  </a:lnTo>
                  <a:close/>
                  <a:moveTo>
                    <a:pt x="435" y="796"/>
                  </a:moveTo>
                  <a:lnTo>
                    <a:pt x="435" y="796"/>
                  </a:lnTo>
                  <a:lnTo>
                    <a:pt x="561" y="796"/>
                  </a:lnTo>
                  <a:lnTo>
                    <a:pt x="494" y="859"/>
                  </a:lnTo>
                  <a:lnTo>
                    <a:pt x="368" y="859"/>
                  </a:lnTo>
                  <a:lnTo>
                    <a:pt x="435" y="796"/>
                  </a:lnTo>
                  <a:close/>
                  <a:moveTo>
                    <a:pt x="612" y="859"/>
                  </a:moveTo>
                  <a:lnTo>
                    <a:pt x="612" y="859"/>
                  </a:lnTo>
                  <a:lnTo>
                    <a:pt x="552" y="859"/>
                  </a:lnTo>
                  <a:lnTo>
                    <a:pt x="612" y="803"/>
                  </a:lnTo>
                  <a:lnTo>
                    <a:pt x="612" y="859"/>
                  </a:lnTo>
                  <a:close/>
                  <a:moveTo>
                    <a:pt x="709" y="544"/>
                  </a:moveTo>
                  <a:lnTo>
                    <a:pt x="709" y="544"/>
                  </a:lnTo>
                  <a:cubicBezTo>
                    <a:pt x="709" y="544"/>
                    <a:pt x="709" y="544"/>
                    <a:pt x="709" y="544"/>
                  </a:cubicBezTo>
                  <a:cubicBezTo>
                    <a:pt x="709" y="544"/>
                    <a:pt x="709" y="544"/>
                    <a:pt x="709" y="544"/>
                  </a:cubicBezTo>
                  <a:lnTo>
                    <a:pt x="740" y="544"/>
                  </a:lnTo>
                  <a:lnTo>
                    <a:pt x="740" y="925"/>
                  </a:lnTo>
                  <a:lnTo>
                    <a:pt x="679" y="982"/>
                  </a:lnTo>
                  <a:cubicBezTo>
                    <a:pt x="679" y="982"/>
                    <a:pt x="679" y="982"/>
                    <a:pt x="679" y="982"/>
                  </a:cubicBezTo>
                  <a:lnTo>
                    <a:pt x="679" y="544"/>
                  </a:lnTo>
                  <a:lnTo>
                    <a:pt x="709" y="544"/>
                  </a:lnTo>
                  <a:close/>
                  <a:moveTo>
                    <a:pt x="954" y="796"/>
                  </a:moveTo>
                  <a:lnTo>
                    <a:pt x="954" y="796"/>
                  </a:lnTo>
                  <a:lnTo>
                    <a:pt x="1080" y="796"/>
                  </a:lnTo>
                  <a:lnTo>
                    <a:pt x="1013" y="859"/>
                  </a:lnTo>
                  <a:lnTo>
                    <a:pt x="887" y="859"/>
                  </a:lnTo>
                  <a:lnTo>
                    <a:pt x="954" y="796"/>
                  </a:lnTo>
                  <a:close/>
                  <a:moveTo>
                    <a:pt x="1198" y="859"/>
                  </a:moveTo>
                  <a:lnTo>
                    <a:pt x="1198" y="859"/>
                  </a:lnTo>
                  <a:lnTo>
                    <a:pt x="1071" y="859"/>
                  </a:lnTo>
                  <a:lnTo>
                    <a:pt x="1138" y="796"/>
                  </a:lnTo>
                  <a:lnTo>
                    <a:pt x="1265" y="796"/>
                  </a:lnTo>
                  <a:lnTo>
                    <a:pt x="1198" y="859"/>
                  </a:lnTo>
                  <a:close/>
                  <a:moveTo>
                    <a:pt x="926" y="1116"/>
                  </a:moveTo>
                  <a:lnTo>
                    <a:pt x="926" y="1116"/>
                  </a:lnTo>
                  <a:lnTo>
                    <a:pt x="799" y="1116"/>
                  </a:lnTo>
                  <a:lnTo>
                    <a:pt x="901" y="1021"/>
                  </a:lnTo>
                  <a:lnTo>
                    <a:pt x="1027" y="1021"/>
                  </a:lnTo>
                  <a:lnTo>
                    <a:pt x="926" y="1116"/>
                  </a:lnTo>
                  <a:close/>
                  <a:moveTo>
                    <a:pt x="1069" y="981"/>
                  </a:moveTo>
                  <a:lnTo>
                    <a:pt x="1069" y="981"/>
                  </a:lnTo>
                  <a:lnTo>
                    <a:pt x="943" y="981"/>
                  </a:lnTo>
                  <a:lnTo>
                    <a:pt x="1029" y="899"/>
                  </a:lnTo>
                  <a:lnTo>
                    <a:pt x="1155" y="899"/>
                  </a:lnTo>
                  <a:lnTo>
                    <a:pt x="1069" y="981"/>
                  </a:lnTo>
                  <a:close/>
                  <a:moveTo>
                    <a:pt x="845" y="899"/>
                  </a:moveTo>
                  <a:lnTo>
                    <a:pt x="845" y="899"/>
                  </a:lnTo>
                  <a:lnTo>
                    <a:pt x="971" y="899"/>
                  </a:lnTo>
                  <a:lnTo>
                    <a:pt x="885" y="981"/>
                  </a:lnTo>
                  <a:lnTo>
                    <a:pt x="759" y="981"/>
                  </a:lnTo>
                  <a:lnTo>
                    <a:pt x="845" y="899"/>
                  </a:lnTo>
                  <a:close/>
                  <a:moveTo>
                    <a:pt x="615" y="1116"/>
                  </a:moveTo>
                  <a:lnTo>
                    <a:pt x="615" y="1116"/>
                  </a:lnTo>
                  <a:lnTo>
                    <a:pt x="716" y="1021"/>
                  </a:lnTo>
                  <a:lnTo>
                    <a:pt x="842" y="1021"/>
                  </a:lnTo>
                  <a:lnTo>
                    <a:pt x="741" y="1116"/>
                  </a:lnTo>
                  <a:lnTo>
                    <a:pt x="615" y="1116"/>
                  </a:lnTo>
                  <a:close/>
                  <a:moveTo>
                    <a:pt x="936" y="1170"/>
                  </a:moveTo>
                  <a:lnTo>
                    <a:pt x="936" y="1170"/>
                  </a:lnTo>
                  <a:cubicBezTo>
                    <a:pt x="943" y="1170"/>
                    <a:pt x="950" y="1167"/>
                    <a:pt x="955" y="1162"/>
                  </a:cubicBezTo>
                  <a:lnTo>
                    <a:pt x="1350" y="789"/>
                  </a:lnTo>
                  <a:cubicBezTo>
                    <a:pt x="1358" y="781"/>
                    <a:pt x="1360" y="769"/>
                    <a:pt x="1356" y="759"/>
                  </a:cubicBezTo>
                  <a:cubicBezTo>
                    <a:pt x="1352" y="749"/>
                    <a:pt x="1343" y="743"/>
                    <a:pt x="1332" y="743"/>
                  </a:cubicBezTo>
                  <a:lnTo>
                    <a:pt x="943" y="743"/>
                  </a:lnTo>
                  <a:cubicBezTo>
                    <a:pt x="937" y="743"/>
                    <a:pt x="930" y="745"/>
                    <a:pt x="925" y="750"/>
                  </a:cubicBezTo>
                  <a:lnTo>
                    <a:pt x="809" y="859"/>
                  </a:lnTo>
                  <a:cubicBezTo>
                    <a:pt x="808" y="860"/>
                    <a:pt x="807" y="860"/>
                    <a:pt x="807" y="860"/>
                  </a:cubicBezTo>
                  <a:lnTo>
                    <a:pt x="807" y="544"/>
                  </a:lnTo>
                  <a:lnTo>
                    <a:pt x="857" y="544"/>
                  </a:lnTo>
                  <a:lnTo>
                    <a:pt x="857" y="205"/>
                  </a:lnTo>
                  <a:cubicBezTo>
                    <a:pt x="866" y="196"/>
                    <a:pt x="872" y="183"/>
                    <a:pt x="872" y="169"/>
                  </a:cubicBezTo>
                  <a:cubicBezTo>
                    <a:pt x="872" y="141"/>
                    <a:pt x="849" y="119"/>
                    <a:pt x="822" y="119"/>
                  </a:cubicBezTo>
                  <a:cubicBezTo>
                    <a:pt x="794" y="119"/>
                    <a:pt x="772" y="141"/>
                    <a:pt x="772" y="169"/>
                  </a:cubicBezTo>
                  <a:cubicBezTo>
                    <a:pt x="772" y="184"/>
                    <a:pt x="779" y="198"/>
                    <a:pt x="790" y="207"/>
                  </a:cubicBezTo>
                  <a:lnTo>
                    <a:pt x="790" y="473"/>
                  </a:lnTo>
                  <a:lnTo>
                    <a:pt x="743" y="473"/>
                  </a:lnTo>
                  <a:lnTo>
                    <a:pt x="743" y="34"/>
                  </a:lnTo>
                  <a:cubicBezTo>
                    <a:pt x="743" y="15"/>
                    <a:pt x="728" y="0"/>
                    <a:pt x="709" y="0"/>
                  </a:cubicBezTo>
                  <a:cubicBezTo>
                    <a:pt x="691" y="0"/>
                    <a:pt x="676" y="15"/>
                    <a:pt x="676" y="34"/>
                  </a:cubicBezTo>
                  <a:lnTo>
                    <a:pt x="676" y="473"/>
                  </a:lnTo>
                  <a:lnTo>
                    <a:pt x="629" y="473"/>
                  </a:lnTo>
                  <a:lnTo>
                    <a:pt x="629" y="207"/>
                  </a:lnTo>
                  <a:cubicBezTo>
                    <a:pt x="640" y="198"/>
                    <a:pt x="647" y="184"/>
                    <a:pt x="647" y="169"/>
                  </a:cubicBezTo>
                  <a:cubicBezTo>
                    <a:pt x="647" y="141"/>
                    <a:pt x="624" y="119"/>
                    <a:pt x="597" y="119"/>
                  </a:cubicBezTo>
                  <a:cubicBezTo>
                    <a:pt x="569" y="119"/>
                    <a:pt x="547" y="141"/>
                    <a:pt x="547" y="169"/>
                  </a:cubicBezTo>
                  <a:cubicBezTo>
                    <a:pt x="547" y="183"/>
                    <a:pt x="553" y="196"/>
                    <a:pt x="562" y="205"/>
                  </a:cubicBezTo>
                  <a:lnTo>
                    <a:pt x="562" y="544"/>
                  </a:lnTo>
                  <a:lnTo>
                    <a:pt x="612" y="544"/>
                  </a:lnTo>
                  <a:lnTo>
                    <a:pt x="612" y="743"/>
                  </a:lnTo>
                  <a:lnTo>
                    <a:pt x="424" y="743"/>
                  </a:lnTo>
                  <a:cubicBezTo>
                    <a:pt x="418" y="743"/>
                    <a:pt x="411" y="745"/>
                    <a:pt x="406" y="750"/>
                  </a:cubicBezTo>
                  <a:lnTo>
                    <a:pt x="11" y="1123"/>
                  </a:lnTo>
                  <a:cubicBezTo>
                    <a:pt x="3" y="1131"/>
                    <a:pt x="0" y="1143"/>
                    <a:pt x="4" y="1153"/>
                  </a:cubicBezTo>
                  <a:cubicBezTo>
                    <a:pt x="8" y="1163"/>
                    <a:pt x="18" y="1170"/>
                    <a:pt x="29" y="1170"/>
                  </a:cubicBezTo>
                  <a:lnTo>
                    <a:pt x="417" y="1170"/>
                  </a:lnTo>
                  <a:cubicBezTo>
                    <a:pt x="424" y="1170"/>
                    <a:pt x="431" y="1167"/>
                    <a:pt x="436" y="1162"/>
                  </a:cubicBezTo>
                  <a:lnTo>
                    <a:pt x="612" y="995"/>
                  </a:lnTo>
                  <a:lnTo>
                    <a:pt x="612" y="1044"/>
                  </a:lnTo>
                  <a:lnTo>
                    <a:pt x="613" y="1044"/>
                  </a:lnTo>
                  <a:lnTo>
                    <a:pt x="530" y="1123"/>
                  </a:lnTo>
                  <a:cubicBezTo>
                    <a:pt x="522" y="1131"/>
                    <a:pt x="519" y="1143"/>
                    <a:pt x="523" y="1153"/>
                  </a:cubicBezTo>
                  <a:cubicBezTo>
                    <a:pt x="527" y="1163"/>
                    <a:pt x="537" y="1170"/>
                    <a:pt x="548" y="1170"/>
                  </a:cubicBezTo>
                  <a:lnTo>
                    <a:pt x="612" y="1170"/>
                  </a:lnTo>
                  <a:lnTo>
                    <a:pt x="612" y="1541"/>
                  </a:lnTo>
                  <a:lnTo>
                    <a:pt x="312" y="1541"/>
                  </a:lnTo>
                  <a:cubicBezTo>
                    <a:pt x="293" y="1541"/>
                    <a:pt x="278" y="1556"/>
                    <a:pt x="278" y="1575"/>
                  </a:cubicBezTo>
                  <a:lnTo>
                    <a:pt x="278" y="1993"/>
                  </a:lnTo>
                  <a:cubicBezTo>
                    <a:pt x="278" y="2011"/>
                    <a:pt x="293" y="2026"/>
                    <a:pt x="312" y="2026"/>
                  </a:cubicBezTo>
                  <a:lnTo>
                    <a:pt x="539" y="2026"/>
                  </a:lnTo>
                  <a:cubicBezTo>
                    <a:pt x="549" y="2051"/>
                    <a:pt x="574" y="2068"/>
                    <a:pt x="602" y="2068"/>
                  </a:cubicBezTo>
                  <a:cubicBezTo>
                    <a:pt x="641" y="2068"/>
                    <a:pt x="672" y="2037"/>
                    <a:pt x="672" y="1998"/>
                  </a:cubicBezTo>
                  <a:cubicBezTo>
                    <a:pt x="672" y="1960"/>
                    <a:pt x="641" y="1929"/>
                    <a:pt x="602" y="1929"/>
                  </a:cubicBezTo>
                  <a:cubicBezTo>
                    <a:pt x="578" y="1929"/>
                    <a:pt x="557" y="1941"/>
                    <a:pt x="545" y="1960"/>
                  </a:cubicBezTo>
                  <a:lnTo>
                    <a:pt x="345" y="1960"/>
                  </a:lnTo>
                  <a:lnTo>
                    <a:pt x="345" y="1608"/>
                  </a:lnTo>
                  <a:lnTo>
                    <a:pt x="1074" y="1608"/>
                  </a:lnTo>
                  <a:lnTo>
                    <a:pt x="1074" y="1960"/>
                  </a:lnTo>
                  <a:lnTo>
                    <a:pt x="874" y="1960"/>
                  </a:lnTo>
                  <a:cubicBezTo>
                    <a:pt x="862" y="1941"/>
                    <a:pt x="840" y="1928"/>
                    <a:pt x="816" y="1928"/>
                  </a:cubicBezTo>
                  <a:cubicBezTo>
                    <a:pt x="778" y="1928"/>
                    <a:pt x="747" y="1959"/>
                    <a:pt x="747" y="1998"/>
                  </a:cubicBezTo>
                  <a:cubicBezTo>
                    <a:pt x="747" y="2036"/>
                    <a:pt x="778" y="2067"/>
                    <a:pt x="816" y="2067"/>
                  </a:cubicBezTo>
                  <a:cubicBezTo>
                    <a:pt x="844" y="2067"/>
                    <a:pt x="868" y="2050"/>
                    <a:pt x="879" y="2026"/>
                  </a:cubicBezTo>
                  <a:lnTo>
                    <a:pt x="1107" y="2026"/>
                  </a:lnTo>
                  <a:cubicBezTo>
                    <a:pt x="1126" y="2026"/>
                    <a:pt x="1140" y="2011"/>
                    <a:pt x="1140" y="1993"/>
                  </a:cubicBezTo>
                  <a:lnTo>
                    <a:pt x="1140" y="1575"/>
                  </a:lnTo>
                  <a:cubicBezTo>
                    <a:pt x="1140" y="1556"/>
                    <a:pt x="1126" y="1541"/>
                    <a:pt x="1107" y="1541"/>
                  </a:cubicBezTo>
                  <a:lnTo>
                    <a:pt x="807" y="1541"/>
                  </a:lnTo>
                  <a:lnTo>
                    <a:pt x="807" y="1170"/>
                  </a:lnTo>
                  <a:lnTo>
                    <a:pt x="936" y="1170"/>
                  </a:ln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4" name="Freeform 184"/>
            <p:cNvSpPr/>
            <p:nvPr/>
          </p:nvSpPr>
          <p:spPr>
            <a:xfrm>
              <a:off x="3276600" y="3298825"/>
              <a:ext cx="239713" cy="76200"/>
            </a:xfrm>
            <a:custGeom>
              <a:avLst/>
              <a:gdLst>
                <a:gd name="txL" fmla="*/ 0 w 571"/>
                <a:gd name="txT" fmla="*/ 0 h 182"/>
                <a:gd name="txR" fmla="*/ 571 w 571"/>
                <a:gd name="txB" fmla="*/ 182 h 182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571" h="182">
                  <a:moveTo>
                    <a:pt x="37" y="179"/>
                  </a:moveTo>
                  <a:lnTo>
                    <a:pt x="37" y="179"/>
                  </a:lnTo>
                  <a:cubicBezTo>
                    <a:pt x="46" y="179"/>
                    <a:pt x="56" y="175"/>
                    <a:pt x="62" y="167"/>
                  </a:cubicBezTo>
                  <a:cubicBezTo>
                    <a:pt x="117" y="103"/>
                    <a:pt x="199" y="67"/>
                    <a:pt x="285" y="67"/>
                  </a:cubicBezTo>
                  <a:cubicBezTo>
                    <a:pt x="372" y="67"/>
                    <a:pt x="453" y="103"/>
                    <a:pt x="508" y="167"/>
                  </a:cubicBezTo>
                  <a:cubicBezTo>
                    <a:pt x="520" y="181"/>
                    <a:pt x="542" y="182"/>
                    <a:pt x="555" y="170"/>
                  </a:cubicBezTo>
                  <a:cubicBezTo>
                    <a:pt x="569" y="158"/>
                    <a:pt x="571" y="137"/>
                    <a:pt x="559" y="123"/>
                  </a:cubicBezTo>
                  <a:cubicBezTo>
                    <a:pt x="491" y="45"/>
                    <a:pt x="391" y="0"/>
                    <a:pt x="285" y="0"/>
                  </a:cubicBezTo>
                  <a:cubicBezTo>
                    <a:pt x="179" y="0"/>
                    <a:pt x="79" y="45"/>
                    <a:pt x="12" y="123"/>
                  </a:cubicBezTo>
                  <a:cubicBezTo>
                    <a:pt x="0" y="137"/>
                    <a:pt x="1" y="158"/>
                    <a:pt x="15" y="170"/>
                  </a:cubicBezTo>
                  <a:cubicBezTo>
                    <a:pt x="22" y="176"/>
                    <a:pt x="29" y="179"/>
                    <a:pt x="37" y="179"/>
                  </a:cubicBez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5" name="Freeform 185"/>
            <p:cNvSpPr/>
            <p:nvPr/>
          </p:nvSpPr>
          <p:spPr>
            <a:xfrm>
              <a:off x="3314700" y="3375025"/>
              <a:ext cx="163513" cy="63500"/>
            </a:xfrm>
            <a:custGeom>
              <a:avLst/>
              <a:gdLst>
                <a:gd name="txL" fmla="*/ 0 w 391"/>
                <a:gd name="txT" fmla="*/ 0 h 154"/>
                <a:gd name="txR" fmla="*/ 391 w 391"/>
                <a:gd name="txB" fmla="*/ 154 h 154"/>
              </a:gdLst>
              <a:ahLst/>
              <a:cxnLst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</a:cxnLst>
              <a:rect l="txL" t="txT" r="txR" b="txB"/>
              <a:pathLst>
                <a:path w="391" h="154">
                  <a:moveTo>
                    <a:pt x="195" y="0"/>
                  </a:moveTo>
                  <a:lnTo>
                    <a:pt x="195" y="0"/>
                  </a:lnTo>
                  <a:cubicBezTo>
                    <a:pt x="120" y="0"/>
                    <a:pt x="51" y="37"/>
                    <a:pt x="10" y="98"/>
                  </a:cubicBezTo>
                  <a:cubicBezTo>
                    <a:pt x="0" y="113"/>
                    <a:pt x="4" y="134"/>
                    <a:pt x="20" y="144"/>
                  </a:cubicBezTo>
                  <a:cubicBezTo>
                    <a:pt x="35" y="154"/>
                    <a:pt x="56" y="150"/>
                    <a:pt x="66" y="135"/>
                  </a:cubicBezTo>
                  <a:cubicBezTo>
                    <a:pt x="94" y="92"/>
                    <a:pt x="142" y="67"/>
                    <a:pt x="195" y="67"/>
                  </a:cubicBezTo>
                  <a:cubicBezTo>
                    <a:pt x="248" y="67"/>
                    <a:pt x="297" y="92"/>
                    <a:pt x="325" y="135"/>
                  </a:cubicBezTo>
                  <a:cubicBezTo>
                    <a:pt x="331" y="145"/>
                    <a:pt x="342" y="150"/>
                    <a:pt x="353" y="150"/>
                  </a:cubicBezTo>
                  <a:cubicBezTo>
                    <a:pt x="359" y="150"/>
                    <a:pt x="365" y="148"/>
                    <a:pt x="371" y="144"/>
                  </a:cubicBezTo>
                  <a:cubicBezTo>
                    <a:pt x="386" y="134"/>
                    <a:pt x="391" y="114"/>
                    <a:pt x="381" y="98"/>
                  </a:cubicBezTo>
                  <a:cubicBezTo>
                    <a:pt x="340" y="37"/>
                    <a:pt x="271" y="0"/>
                    <a:pt x="195" y="0"/>
                  </a:cubicBez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6" name="Freeform 186"/>
            <p:cNvSpPr>
              <a:spLocks noEditPoints="1"/>
            </p:cNvSpPr>
            <p:nvPr/>
          </p:nvSpPr>
          <p:spPr>
            <a:xfrm>
              <a:off x="3267075" y="4159250"/>
              <a:ext cx="60325" cy="79375"/>
            </a:xfrm>
            <a:custGeom>
              <a:avLst/>
              <a:gdLst>
                <a:gd name="txL" fmla="*/ 0 w 145"/>
                <a:gd name="txT" fmla="*/ 0 h 189"/>
                <a:gd name="txR" fmla="*/ 145 w 145"/>
                <a:gd name="txB" fmla="*/ 189 h 189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45" h="189">
                  <a:moveTo>
                    <a:pt x="103" y="79"/>
                  </a:moveTo>
                  <a:lnTo>
                    <a:pt x="103" y="79"/>
                  </a:lnTo>
                  <a:cubicBezTo>
                    <a:pt x="98" y="84"/>
                    <a:pt x="90" y="86"/>
                    <a:pt x="80" y="86"/>
                  </a:cubicBezTo>
                  <a:lnTo>
                    <a:pt x="34" y="86"/>
                  </a:lnTo>
                  <a:lnTo>
                    <a:pt x="34" y="30"/>
                  </a:lnTo>
                  <a:lnTo>
                    <a:pt x="80" y="30"/>
                  </a:lnTo>
                  <a:cubicBezTo>
                    <a:pt x="85" y="30"/>
                    <a:pt x="89" y="31"/>
                    <a:pt x="93" y="32"/>
                  </a:cubicBezTo>
                  <a:cubicBezTo>
                    <a:pt x="97" y="34"/>
                    <a:pt x="100" y="36"/>
                    <a:pt x="103" y="38"/>
                  </a:cubicBezTo>
                  <a:cubicBezTo>
                    <a:pt x="105" y="41"/>
                    <a:pt x="107" y="44"/>
                    <a:pt x="109" y="48"/>
                  </a:cubicBezTo>
                  <a:cubicBezTo>
                    <a:pt x="110" y="51"/>
                    <a:pt x="111" y="55"/>
                    <a:pt x="111" y="58"/>
                  </a:cubicBezTo>
                  <a:cubicBezTo>
                    <a:pt x="111" y="67"/>
                    <a:pt x="108" y="74"/>
                    <a:pt x="103" y="79"/>
                  </a:cubicBezTo>
                  <a:close/>
                  <a:moveTo>
                    <a:pt x="136" y="92"/>
                  </a:moveTo>
                  <a:lnTo>
                    <a:pt x="136" y="92"/>
                  </a:lnTo>
                  <a:cubicBezTo>
                    <a:pt x="142" y="82"/>
                    <a:pt x="145" y="71"/>
                    <a:pt x="145" y="58"/>
                  </a:cubicBezTo>
                  <a:cubicBezTo>
                    <a:pt x="145" y="51"/>
                    <a:pt x="144" y="43"/>
                    <a:pt x="142" y="36"/>
                  </a:cubicBezTo>
                  <a:cubicBezTo>
                    <a:pt x="139" y="29"/>
                    <a:pt x="135" y="23"/>
                    <a:pt x="130" y="18"/>
                  </a:cubicBezTo>
                  <a:cubicBezTo>
                    <a:pt x="124" y="12"/>
                    <a:pt x="117" y="8"/>
                    <a:pt x="109" y="5"/>
                  </a:cubicBezTo>
                  <a:cubicBezTo>
                    <a:pt x="101" y="1"/>
                    <a:pt x="91" y="0"/>
                    <a:pt x="80" y="0"/>
                  </a:cubicBezTo>
                  <a:lnTo>
                    <a:pt x="0" y="0"/>
                  </a:lnTo>
                  <a:lnTo>
                    <a:pt x="0" y="189"/>
                  </a:lnTo>
                  <a:lnTo>
                    <a:pt x="35" y="189"/>
                  </a:lnTo>
                  <a:lnTo>
                    <a:pt x="35" y="117"/>
                  </a:lnTo>
                  <a:lnTo>
                    <a:pt x="77" y="117"/>
                  </a:lnTo>
                  <a:lnTo>
                    <a:pt x="108" y="189"/>
                  </a:lnTo>
                  <a:lnTo>
                    <a:pt x="145" y="189"/>
                  </a:lnTo>
                  <a:lnTo>
                    <a:pt x="111" y="111"/>
                  </a:lnTo>
                  <a:cubicBezTo>
                    <a:pt x="121" y="108"/>
                    <a:pt x="130" y="101"/>
                    <a:pt x="136" y="92"/>
                  </a:cubicBez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7" name="Freeform 187"/>
            <p:cNvSpPr/>
            <p:nvPr/>
          </p:nvSpPr>
          <p:spPr>
            <a:xfrm>
              <a:off x="3338513" y="4179888"/>
              <a:ext cx="49213" cy="60325"/>
            </a:xfrm>
            <a:custGeom>
              <a:avLst/>
              <a:gdLst>
                <a:gd name="txL" fmla="*/ 0 w 118"/>
                <a:gd name="txT" fmla="*/ 0 h 142"/>
                <a:gd name="txR" fmla="*/ 118 w 118"/>
                <a:gd name="txB" fmla="*/ 142 h 142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0"/>
                </a:cxn>
                <a:cxn ang="0">
                  <a:pos x="2147483646" y="2147483646"/>
                </a:cxn>
              </a:cxnLst>
              <a:rect l="txL" t="txT" r="txR" b="txB"/>
              <a:pathLst>
                <a:path w="118" h="142">
                  <a:moveTo>
                    <a:pt x="85" y="73"/>
                  </a:moveTo>
                  <a:lnTo>
                    <a:pt x="85" y="73"/>
                  </a:lnTo>
                  <a:cubicBezTo>
                    <a:pt x="85" y="79"/>
                    <a:pt x="84" y="85"/>
                    <a:pt x="83" y="91"/>
                  </a:cubicBezTo>
                  <a:cubicBezTo>
                    <a:pt x="81" y="96"/>
                    <a:pt x="78" y="101"/>
                    <a:pt x="74" y="105"/>
                  </a:cubicBezTo>
                  <a:cubicBezTo>
                    <a:pt x="72" y="107"/>
                    <a:pt x="70" y="108"/>
                    <a:pt x="67" y="110"/>
                  </a:cubicBezTo>
                  <a:cubicBezTo>
                    <a:pt x="65" y="111"/>
                    <a:pt x="61" y="112"/>
                    <a:pt x="57" y="112"/>
                  </a:cubicBezTo>
                  <a:cubicBezTo>
                    <a:pt x="48" y="112"/>
                    <a:pt x="42" y="109"/>
                    <a:pt x="39" y="105"/>
                  </a:cubicBezTo>
                  <a:cubicBezTo>
                    <a:pt x="35" y="100"/>
                    <a:pt x="33" y="93"/>
                    <a:pt x="33" y="85"/>
                  </a:cubicBezTo>
                  <a:lnTo>
                    <a:pt x="33" y="0"/>
                  </a:lnTo>
                  <a:lnTo>
                    <a:pt x="0" y="0"/>
                  </a:lnTo>
                  <a:lnTo>
                    <a:pt x="0" y="93"/>
                  </a:lnTo>
                  <a:cubicBezTo>
                    <a:pt x="0" y="100"/>
                    <a:pt x="1" y="107"/>
                    <a:pt x="3" y="113"/>
                  </a:cubicBezTo>
                  <a:cubicBezTo>
                    <a:pt x="6" y="119"/>
                    <a:pt x="9" y="124"/>
                    <a:pt x="13" y="129"/>
                  </a:cubicBezTo>
                  <a:cubicBezTo>
                    <a:pt x="17" y="133"/>
                    <a:pt x="22" y="136"/>
                    <a:pt x="28" y="139"/>
                  </a:cubicBezTo>
                  <a:cubicBezTo>
                    <a:pt x="34" y="141"/>
                    <a:pt x="41" y="142"/>
                    <a:pt x="48" y="142"/>
                  </a:cubicBezTo>
                  <a:cubicBezTo>
                    <a:pt x="57" y="142"/>
                    <a:pt x="65" y="140"/>
                    <a:pt x="72" y="137"/>
                  </a:cubicBezTo>
                  <a:cubicBezTo>
                    <a:pt x="79" y="133"/>
                    <a:pt x="84" y="127"/>
                    <a:pt x="88" y="121"/>
                  </a:cubicBezTo>
                  <a:lnTo>
                    <a:pt x="90" y="139"/>
                  </a:lnTo>
                  <a:lnTo>
                    <a:pt x="118" y="139"/>
                  </a:lnTo>
                  <a:lnTo>
                    <a:pt x="118" y="0"/>
                  </a:lnTo>
                  <a:lnTo>
                    <a:pt x="85" y="0"/>
                  </a:lnTo>
                  <a:lnTo>
                    <a:pt x="85" y="73"/>
                  </a:ln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8" name="Freeform 188"/>
            <p:cNvSpPr/>
            <p:nvPr/>
          </p:nvSpPr>
          <p:spPr>
            <a:xfrm>
              <a:off x="3405188" y="4179888"/>
              <a:ext cx="33338" cy="58738"/>
            </a:xfrm>
            <a:custGeom>
              <a:avLst/>
              <a:gdLst>
                <a:gd name="txL" fmla="*/ 0 w 81"/>
                <a:gd name="txT" fmla="*/ 0 h 141"/>
                <a:gd name="txR" fmla="*/ 81 w 81"/>
                <a:gd name="txB" fmla="*/ 141 h 141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81" h="141">
                  <a:moveTo>
                    <a:pt x="34" y="71"/>
                  </a:moveTo>
                  <a:lnTo>
                    <a:pt x="34" y="71"/>
                  </a:lnTo>
                  <a:cubicBezTo>
                    <a:pt x="34" y="60"/>
                    <a:pt x="37" y="50"/>
                    <a:pt x="43" y="43"/>
                  </a:cubicBezTo>
                  <a:cubicBezTo>
                    <a:pt x="49" y="35"/>
                    <a:pt x="58" y="32"/>
                    <a:pt x="70" y="32"/>
                  </a:cubicBezTo>
                  <a:cubicBezTo>
                    <a:pt x="73" y="32"/>
                    <a:pt x="77" y="32"/>
                    <a:pt x="81" y="33"/>
                  </a:cubicBezTo>
                  <a:lnTo>
                    <a:pt x="81" y="1"/>
                  </a:lnTo>
                  <a:cubicBezTo>
                    <a:pt x="78" y="1"/>
                    <a:pt x="74" y="0"/>
                    <a:pt x="71" y="0"/>
                  </a:cubicBezTo>
                  <a:cubicBezTo>
                    <a:pt x="63" y="0"/>
                    <a:pt x="55" y="2"/>
                    <a:pt x="48" y="6"/>
                  </a:cubicBezTo>
                  <a:cubicBezTo>
                    <a:pt x="40" y="9"/>
                    <a:pt x="35" y="15"/>
                    <a:pt x="32" y="23"/>
                  </a:cubicBezTo>
                  <a:lnTo>
                    <a:pt x="29" y="2"/>
                  </a:lnTo>
                  <a:lnTo>
                    <a:pt x="0" y="2"/>
                  </a:lnTo>
                  <a:lnTo>
                    <a:pt x="0" y="141"/>
                  </a:lnTo>
                  <a:lnTo>
                    <a:pt x="34" y="141"/>
                  </a:lnTo>
                  <a:lnTo>
                    <a:pt x="34" y="71"/>
                  </a:ln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299" name="Freeform 189"/>
            <p:cNvSpPr>
              <a:spLocks noEditPoints="1"/>
            </p:cNvSpPr>
            <p:nvPr/>
          </p:nvSpPr>
          <p:spPr>
            <a:xfrm>
              <a:off x="3443288" y="4179888"/>
              <a:ext cx="55563" cy="60325"/>
            </a:xfrm>
            <a:custGeom>
              <a:avLst/>
              <a:gdLst>
                <a:gd name="txL" fmla="*/ 0 w 132"/>
                <a:gd name="txT" fmla="*/ 0 h 145"/>
                <a:gd name="txR" fmla="*/ 132 w 132"/>
                <a:gd name="txB" fmla="*/ 145 h 145"/>
              </a:gdLst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</a:cxnLst>
              <a:rect l="txL" t="txT" r="txR" b="txB"/>
              <a:pathLst>
                <a:path w="132" h="145">
                  <a:moveTo>
                    <a:pt x="87" y="87"/>
                  </a:moveTo>
                  <a:lnTo>
                    <a:pt x="87" y="87"/>
                  </a:lnTo>
                  <a:cubicBezTo>
                    <a:pt x="87" y="97"/>
                    <a:pt x="84" y="105"/>
                    <a:pt x="78" y="110"/>
                  </a:cubicBezTo>
                  <a:cubicBezTo>
                    <a:pt x="71" y="116"/>
                    <a:pt x="62" y="118"/>
                    <a:pt x="52" y="118"/>
                  </a:cubicBezTo>
                  <a:cubicBezTo>
                    <a:pt x="47" y="118"/>
                    <a:pt x="42" y="117"/>
                    <a:pt x="38" y="114"/>
                  </a:cubicBezTo>
                  <a:cubicBezTo>
                    <a:pt x="34" y="111"/>
                    <a:pt x="32" y="106"/>
                    <a:pt x="32" y="101"/>
                  </a:cubicBezTo>
                  <a:cubicBezTo>
                    <a:pt x="32" y="95"/>
                    <a:pt x="34" y="91"/>
                    <a:pt x="38" y="88"/>
                  </a:cubicBezTo>
                  <a:cubicBezTo>
                    <a:pt x="42" y="85"/>
                    <a:pt x="47" y="83"/>
                    <a:pt x="52" y="83"/>
                  </a:cubicBezTo>
                  <a:lnTo>
                    <a:pt x="87" y="80"/>
                  </a:lnTo>
                  <a:lnTo>
                    <a:pt x="87" y="87"/>
                  </a:lnTo>
                  <a:close/>
                  <a:moveTo>
                    <a:pt x="47" y="58"/>
                  </a:moveTo>
                  <a:lnTo>
                    <a:pt x="47" y="58"/>
                  </a:lnTo>
                  <a:cubicBezTo>
                    <a:pt x="40" y="59"/>
                    <a:pt x="34" y="60"/>
                    <a:pt x="28" y="62"/>
                  </a:cubicBezTo>
                  <a:cubicBezTo>
                    <a:pt x="23" y="64"/>
                    <a:pt x="18" y="67"/>
                    <a:pt x="13" y="71"/>
                  </a:cubicBezTo>
                  <a:cubicBezTo>
                    <a:pt x="9" y="75"/>
                    <a:pt x="6" y="79"/>
                    <a:pt x="3" y="84"/>
                  </a:cubicBezTo>
                  <a:cubicBezTo>
                    <a:pt x="1" y="89"/>
                    <a:pt x="0" y="95"/>
                    <a:pt x="0" y="102"/>
                  </a:cubicBezTo>
                  <a:cubicBezTo>
                    <a:pt x="0" y="108"/>
                    <a:pt x="1" y="113"/>
                    <a:pt x="3" y="118"/>
                  </a:cubicBezTo>
                  <a:cubicBezTo>
                    <a:pt x="5" y="123"/>
                    <a:pt x="8" y="128"/>
                    <a:pt x="12" y="132"/>
                  </a:cubicBezTo>
                  <a:cubicBezTo>
                    <a:pt x="17" y="136"/>
                    <a:pt x="22" y="139"/>
                    <a:pt x="28" y="142"/>
                  </a:cubicBezTo>
                  <a:cubicBezTo>
                    <a:pt x="34" y="144"/>
                    <a:pt x="41" y="145"/>
                    <a:pt x="50" y="145"/>
                  </a:cubicBezTo>
                  <a:cubicBezTo>
                    <a:pt x="60" y="145"/>
                    <a:pt x="68" y="143"/>
                    <a:pt x="76" y="139"/>
                  </a:cubicBezTo>
                  <a:cubicBezTo>
                    <a:pt x="83" y="135"/>
                    <a:pt x="89" y="130"/>
                    <a:pt x="92" y="124"/>
                  </a:cubicBezTo>
                  <a:cubicBezTo>
                    <a:pt x="92" y="130"/>
                    <a:pt x="95" y="134"/>
                    <a:pt x="99" y="138"/>
                  </a:cubicBezTo>
                  <a:cubicBezTo>
                    <a:pt x="103" y="142"/>
                    <a:pt x="108" y="144"/>
                    <a:pt x="115" y="144"/>
                  </a:cubicBezTo>
                  <a:cubicBezTo>
                    <a:pt x="119" y="144"/>
                    <a:pt x="123" y="144"/>
                    <a:pt x="125" y="143"/>
                  </a:cubicBezTo>
                  <a:cubicBezTo>
                    <a:pt x="127" y="142"/>
                    <a:pt x="129" y="141"/>
                    <a:pt x="132" y="140"/>
                  </a:cubicBezTo>
                  <a:lnTo>
                    <a:pt x="132" y="116"/>
                  </a:lnTo>
                  <a:cubicBezTo>
                    <a:pt x="132" y="116"/>
                    <a:pt x="131" y="116"/>
                    <a:pt x="131" y="116"/>
                  </a:cubicBezTo>
                  <a:cubicBezTo>
                    <a:pt x="130" y="116"/>
                    <a:pt x="129" y="116"/>
                    <a:pt x="128" y="116"/>
                  </a:cubicBezTo>
                  <a:cubicBezTo>
                    <a:pt x="125" y="116"/>
                    <a:pt x="123" y="116"/>
                    <a:pt x="122" y="114"/>
                  </a:cubicBezTo>
                  <a:cubicBezTo>
                    <a:pt x="121" y="113"/>
                    <a:pt x="120" y="111"/>
                    <a:pt x="120" y="107"/>
                  </a:cubicBezTo>
                  <a:lnTo>
                    <a:pt x="120" y="56"/>
                  </a:lnTo>
                  <a:cubicBezTo>
                    <a:pt x="120" y="51"/>
                    <a:pt x="120" y="47"/>
                    <a:pt x="119" y="42"/>
                  </a:cubicBezTo>
                  <a:cubicBezTo>
                    <a:pt x="119" y="37"/>
                    <a:pt x="118" y="32"/>
                    <a:pt x="116" y="28"/>
                  </a:cubicBezTo>
                  <a:cubicBezTo>
                    <a:pt x="112" y="17"/>
                    <a:pt x="105" y="10"/>
                    <a:pt x="96" y="6"/>
                  </a:cubicBezTo>
                  <a:cubicBezTo>
                    <a:pt x="86" y="2"/>
                    <a:pt x="76" y="0"/>
                    <a:pt x="64" y="0"/>
                  </a:cubicBezTo>
                  <a:cubicBezTo>
                    <a:pt x="56" y="0"/>
                    <a:pt x="49" y="1"/>
                    <a:pt x="42" y="2"/>
                  </a:cubicBezTo>
                  <a:cubicBezTo>
                    <a:pt x="35" y="4"/>
                    <a:pt x="29" y="7"/>
                    <a:pt x="24" y="10"/>
                  </a:cubicBezTo>
                  <a:cubicBezTo>
                    <a:pt x="19" y="14"/>
                    <a:pt x="15" y="19"/>
                    <a:pt x="12" y="24"/>
                  </a:cubicBezTo>
                  <a:cubicBezTo>
                    <a:pt x="9" y="30"/>
                    <a:pt x="7" y="37"/>
                    <a:pt x="6" y="45"/>
                  </a:cubicBezTo>
                  <a:lnTo>
                    <a:pt x="39" y="45"/>
                  </a:lnTo>
                  <a:cubicBezTo>
                    <a:pt x="39" y="38"/>
                    <a:pt x="41" y="33"/>
                    <a:pt x="46" y="30"/>
                  </a:cubicBezTo>
                  <a:cubicBezTo>
                    <a:pt x="50" y="27"/>
                    <a:pt x="56" y="25"/>
                    <a:pt x="64" y="25"/>
                  </a:cubicBezTo>
                  <a:cubicBezTo>
                    <a:pt x="73" y="25"/>
                    <a:pt x="80" y="27"/>
                    <a:pt x="83" y="31"/>
                  </a:cubicBezTo>
                  <a:cubicBezTo>
                    <a:pt x="86" y="35"/>
                    <a:pt x="87" y="40"/>
                    <a:pt x="87" y="47"/>
                  </a:cubicBezTo>
                  <a:lnTo>
                    <a:pt x="87" y="55"/>
                  </a:lnTo>
                  <a:lnTo>
                    <a:pt x="47" y="58"/>
                  </a:ln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0" name="Freeform 190"/>
            <p:cNvSpPr/>
            <p:nvPr/>
          </p:nvSpPr>
          <p:spPr>
            <a:xfrm>
              <a:off x="3511550" y="4157663"/>
              <a:ext cx="22225" cy="80963"/>
            </a:xfrm>
            <a:custGeom>
              <a:avLst/>
              <a:gdLst>
                <a:gd name="txL" fmla="*/ 0 w 53"/>
                <a:gd name="txT" fmla="*/ 0 h 194"/>
                <a:gd name="txR" fmla="*/ 53 w 53"/>
                <a:gd name="txB" fmla="*/ 194 h 194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0"/>
                </a:cxn>
                <a:cxn ang="0">
                  <a:pos x="0" y="0"/>
                </a:cxn>
              </a:cxnLst>
              <a:rect l="txL" t="txT" r="txR" b="txB"/>
              <a:pathLst>
                <a:path w="53" h="194">
                  <a:moveTo>
                    <a:pt x="0" y="0"/>
                  </a:moveTo>
                  <a:lnTo>
                    <a:pt x="0" y="0"/>
                  </a:lnTo>
                  <a:lnTo>
                    <a:pt x="0" y="157"/>
                  </a:lnTo>
                  <a:cubicBezTo>
                    <a:pt x="0" y="170"/>
                    <a:pt x="4" y="180"/>
                    <a:pt x="11" y="186"/>
                  </a:cubicBezTo>
                  <a:cubicBezTo>
                    <a:pt x="18" y="191"/>
                    <a:pt x="27" y="194"/>
                    <a:pt x="38" y="194"/>
                  </a:cubicBezTo>
                  <a:cubicBezTo>
                    <a:pt x="41" y="194"/>
                    <a:pt x="44" y="194"/>
                    <a:pt x="45" y="194"/>
                  </a:cubicBezTo>
                  <a:cubicBezTo>
                    <a:pt x="47" y="194"/>
                    <a:pt x="49" y="193"/>
                    <a:pt x="53" y="193"/>
                  </a:cubicBezTo>
                  <a:lnTo>
                    <a:pt x="53" y="165"/>
                  </a:lnTo>
                  <a:cubicBezTo>
                    <a:pt x="52" y="165"/>
                    <a:pt x="51" y="165"/>
                    <a:pt x="50" y="165"/>
                  </a:cubicBezTo>
                  <a:cubicBezTo>
                    <a:pt x="50" y="165"/>
                    <a:pt x="49" y="165"/>
                    <a:pt x="47" y="165"/>
                  </a:cubicBezTo>
                  <a:cubicBezTo>
                    <a:pt x="41" y="165"/>
                    <a:pt x="38" y="164"/>
                    <a:pt x="36" y="161"/>
                  </a:cubicBezTo>
                  <a:cubicBezTo>
                    <a:pt x="35" y="159"/>
                    <a:pt x="34" y="156"/>
                    <a:pt x="34" y="151"/>
                  </a:cubicBezTo>
                  <a:lnTo>
                    <a:pt x="3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74747">
                <a:alpha val="100000"/>
              </a:srgbClr>
            </a:solidFill>
            <a:ln w="0">
              <a:noFill/>
            </a:ln>
          </p:spPr>
          <p:txBody>
            <a:bodyPr/>
            <a:lstStyle/>
            <a:p>
              <a:pPr defTabSz="914112"/>
              <a:endParaRPr lang="zh-CN" altLang="en-US" sz="2139">
                <a:solidFill>
                  <a:srgbClr val="1D1D1A"/>
                </a:solidFill>
                <a:latin typeface="+mn-lt"/>
              </a:endParaRPr>
            </a:p>
          </p:txBody>
        </p:sp>
      </p:grpSp>
      <p:grpSp>
        <p:nvGrpSpPr>
          <p:cNvPr id="301" name="组合 766"/>
          <p:cNvGrpSpPr>
            <a:grpSpLocks noChangeAspect="1"/>
          </p:cNvGrpSpPr>
          <p:nvPr/>
        </p:nvGrpSpPr>
        <p:grpSpPr bwMode="auto">
          <a:xfrm>
            <a:off x="2795383" y="5225210"/>
            <a:ext cx="251308" cy="397760"/>
            <a:chOff x="4322763" y="2082800"/>
            <a:chExt cx="501650" cy="865188"/>
          </a:xfrm>
        </p:grpSpPr>
        <p:sp>
          <p:nvSpPr>
            <p:cNvPr id="302" name="Freeform 567"/>
            <p:cNvSpPr>
              <a:spLocks noEditPoints="1"/>
            </p:cNvSpPr>
            <p:nvPr/>
          </p:nvSpPr>
          <p:spPr bwMode="auto">
            <a:xfrm>
              <a:off x="4602163" y="2082800"/>
              <a:ext cx="106363" cy="279400"/>
            </a:xfrm>
            <a:custGeom>
              <a:avLst/>
              <a:gdLst>
                <a:gd name="T0" fmla="*/ 2147483646 w 255"/>
                <a:gd name="T1" fmla="*/ 2147483646 h 666"/>
                <a:gd name="T2" fmla="*/ 2147483646 w 255"/>
                <a:gd name="T3" fmla="*/ 2147483646 h 666"/>
                <a:gd name="T4" fmla="*/ 2147483646 w 255"/>
                <a:gd name="T5" fmla="*/ 2147483646 h 666"/>
                <a:gd name="T6" fmla="*/ 2147483646 w 255"/>
                <a:gd name="T7" fmla="*/ 2147483646 h 666"/>
                <a:gd name="T8" fmla="*/ 2147483646 w 255"/>
                <a:gd name="T9" fmla="*/ 2147483646 h 666"/>
                <a:gd name="T10" fmla="*/ 2147483646 w 255"/>
                <a:gd name="T11" fmla="*/ 2147483646 h 666"/>
                <a:gd name="T12" fmla="*/ 2147483646 w 255"/>
                <a:gd name="T13" fmla="*/ 2147483646 h 666"/>
                <a:gd name="T14" fmla="*/ 2147483646 w 255"/>
                <a:gd name="T15" fmla="*/ 2147483646 h 666"/>
                <a:gd name="T16" fmla="*/ 0 w 255"/>
                <a:gd name="T17" fmla="*/ 2147483646 h 666"/>
                <a:gd name="T18" fmla="*/ 0 w 255"/>
                <a:gd name="T19" fmla="*/ 0 h 666"/>
                <a:gd name="T20" fmla="*/ 2147483646 w 255"/>
                <a:gd name="T21" fmla="*/ 0 h 666"/>
                <a:gd name="T22" fmla="*/ 2147483646 w 255"/>
                <a:gd name="T23" fmla="*/ 2147483646 h 66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5"/>
                <a:gd name="T37" fmla="*/ 0 h 666"/>
                <a:gd name="T38" fmla="*/ 255 w 255"/>
                <a:gd name="T39" fmla="*/ 666 h 66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5" h="666">
                  <a:moveTo>
                    <a:pt x="67" y="599"/>
                  </a:moveTo>
                  <a:lnTo>
                    <a:pt x="67" y="599"/>
                  </a:lnTo>
                  <a:lnTo>
                    <a:pt x="189" y="599"/>
                  </a:lnTo>
                  <a:lnTo>
                    <a:pt x="189" y="67"/>
                  </a:lnTo>
                  <a:lnTo>
                    <a:pt x="67" y="67"/>
                  </a:lnTo>
                  <a:lnTo>
                    <a:pt x="67" y="599"/>
                  </a:lnTo>
                  <a:close/>
                  <a:moveTo>
                    <a:pt x="255" y="666"/>
                  </a:moveTo>
                  <a:lnTo>
                    <a:pt x="255" y="666"/>
                  </a:lnTo>
                  <a:lnTo>
                    <a:pt x="0" y="666"/>
                  </a:lnTo>
                  <a:lnTo>
                    <a:pt x="0" y="0"/>
                  </a:lnTo>
                  <a:lnTo>
                    <a:pt x="255" y="0"/>
                  </a:lnTo>
                  <a:lnTo>
                    <a:pt x="255" y="666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3" name="Freeform 568"/>
            <p:cNvSpPr>
              <a:spLocks/>
            </p:cNvSpPr>
            <p:nvPr/>
          </p:nvSpPr>
          <p:spPr bwMode="auto">
            <a:xfrm>
              <a:off x="4537075" y="2112963"/>
              <a:ext cx="77788" cy="249238"/>
            </a:xfrm>
            <a:custGeom>
              <a:avLst/>
              <a:gdLst>
                <a:gd name="T0" fmla="*/ 2147483646 w 187"/>
                <a:gd name="T1" fmla="*/ 2147483646 h 595"/>
                <a:gd name="T2" fmla="*/ 2147483646 w 187"/>
                <a:gd name="T3" fmla="*/ 2147483646 h 595"/>
                <a:gd name="T4" fmla="*/ 0 w 187"/>
                <a:gd name="T5" fmla="*/ 2147483646 h 595"/>
                <a:gd name="T6" fmla="*/ 0 w 187"/>
                <a:gd name="T7" fmla="*/ 0 h 595"/>
                <a:gd name="T8" fmla="*/ 2147483646 w 187"/>
                <a:gd name="T9" fmla="*/ 0 h 595"/>
                <a:gd name="T10" fmla="*/ 2147483646 w 187"/>
                <a:gd name="T11" fmla="*/ 2147483646 h 595"/>
                <a:gd name="T12" fmla="*/ 2147483646 w 187"/>
                <a:gd name="T13" fmla="*/ 2147483646 h 595"/>
                <a:gd name="T14" fmla="*/ 2147483646 w 187"/>
                <a:gd name="T15" fmla="*/ 2147483646 h 595"/>
                <a:gd name="T16" fmla="*/ 2147483646 w 187"/>
                <a:gd name="T17" fmla="*/ 2147483646 h 595"/>
                <a:gd name="T18" fmla="*/ 2147483646 w 187"/>
                <a:gd name="T19" fmla="*/ 2147483646 h 5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7"/>
                <a:gd name="T31" fmla="*/ 0 h 595"/>
                <a:gd name="T32" fmla="*/ 187 w 187"/>
                <a:gd name="T33" fmla="*/ 595 h 5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7" h="595">
                  <a:moveTo>
                    <a:pt x="187" y="595"/>
                  </a:moveTo>
                  <a:lnTo>
                    <a:pt x="187" y="595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67"/>
                  </a:lnTo>
                  <a:lnTo>
                    <a:pt x="66" y="67"/>
                  </a:lnTo>
                  <a:lnTo>
                    <a:pt x="66" y="528"/>
                  </a:lnTo>
                  <a:lnTo>
                    <a:pt x="187" y="528"/>
                  </a:lnTo>
                  <a:lnTo>
                    <a:pt x="187" y="59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4" name="Freeform 569"/>
            <p:cNvSpPr>
              <a:spLocks/>
            </p:cNvSpPr>
            <p:nvPr/>
          </p:nvSpPr>
          <p:spPr bwMode="auto">
            <a:xfrm>
              <a:off x="4694238" y="2112963"/>
              <a:ext cx="79375" cy="249238"/>
            </a:xfrm>
            <a:custGeom>
              <a:avLst/>
              <a:gdLst>
                <a:gd name="T0" fmla="*/ 2147483646 w 188"/>
                <a:gd name="T1" fmla="*/ 2147483646 h 595"/>
                <a:gd name="T2" fmla="*/ 2147483646 w 188"/>
                <a:gd name="T3" fmla="*/ 2147483646 h 595"/>
                <a:gd name="T4" fmla="*/ 0 w 188"/>
                <a:gd name="T5" fmla="*/ 2147483646 h 595"/>
                <a:gd name="T6" fmla="*/ 0 w 188"/>
                <a:gd name="T7" fmla="*/ 2147483646 h 595"/>
                <a:gd name="T8" fmla="*/ 2147483646 w 188"/>
                <a:gd name="T9" fmla="*/ 2147483646 h 595"/>
                <a:gd name="T10" fmla="*/ 2147483646 w 188"/>
                <a:gd name="T11" fmla="*/ 2147483646 h 595"/>
                <a:gd name="T12" fmla="*/ 0 w 188"/>
                <a:gd name="T13" fmla="*/ 2147483646 h 595"/>
                <a:gd name="T14" fmla="*/ 0 w 188"/>
                <a:gd name="T15" fmla="*/ 0 h 595"/>
                <a:gd name="T16" fmla="*/ 2147483646 w 188"/>
                <a:gd name="T17" fmla="*/ 0 h 595"/>
                <a:gd name="T18" fmla="*/ 2147483646 w 188"/>
                <a:gd name="T19" fmla="*/ 2147483646 h 59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8"/>
                <a:gd name="T31" fmla="*/ 0 h 595"/>
                <a:gd name="T32" fmla="*/ 188 w 188"/>
                <a:gd name="T33" fmla="*/ 595 h 59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8" h="595">
                  <a:moveTo>
                    <a:pt x="188" y="595"/>
                  </a:moveTo>
                  <a:lnTo>
                    <a:pt x="188" y="595"/>
                  </a:lnTo>
                  <a:lnTo>
                    <a:pt x="0" y="595"/>
                  </a:lnTo>
                  <a:lnTo>
                    <a:pt x="0" y="528"/>
                  </a:lnTo>
                  <a:lnTo>
                    <a:pt x="121" y="528"/>
                  </a:lnTo>
                  <a:lnTo>
                    <a:pt x="121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59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5" name="Freeform 570"/>
            <p:cNvSpPr>
              <a:spLocks/>
            </p:cNvSpPr>
            <p:nvPr/>
          </p:nvSpPr>
          <p:spPr bwMode="auto">
            <a:xfrm>
              <a:off x="4575175" y="2344738"/>
              <a:ext cx="87313" cy="146050"/>
            </a:xfrm>
            <a:custGeom>
              <a:avLst/>
              <a:gdLst>
                <a:gd name="T0" fmla="*/ 2147483646 w 207"/>
                <a:gd name="T1" fmla="*/ 2147483646 h 351"/>
                <a:gd name="T2" fmla="*/ 2147483646 w 207"/>
                <a:gd name="T3" fmla="*/ 2147483646 h 351"/>
                <a:gd name="T4" fmla="*/ 0 w 207"/>
                <a:gd name="T5" fmla="*/ 2147483646 h 351"/>
                <a:gd name="T6" fmla="*/ 2147483646 w 207"/>
                <a:gd name="T7" fmla="*/ 0 h 351"/>
                <a:gd name="T8" fmla="*/ 2147483646 w 207"/>
                <a:gd name="T9" fmla="*/ 2147483646 h 351"/>
                <a:gd name="T10" fmla="*/ 2147483646 w 207"/>
                <a:gd name="T11" fmla="*/ 2147483646 h 3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7"/>
                <a:gd name="T19" fmla="*/ 0 h 351"/>
                <a:gd name="T20" fmla="*/ 207 w 207"/>
                <a:gd name="T21" fmla="*/ 351 h 3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7" h="351">
                  <a:moveTo>
                    <a:pt x="172" y="351"/>
                  </a:moveTo>
                  <a:lnTo>
                    <a:pt x="172" y="351"/>
                  </a:lnTo>
                  <a:lnTo>
                    <a:pt x="0" y="19"/>
                  </a:lnTo>
                  <a:lnTo>
                    <a:pt x="36" y="0"/>
                  </a:lnTo>
                  <a:lnTo>
                    <a:pt x="207" y="333"/>
                  </a:lnTo>
                  <a:lnTo>
                    <a:pt x="172" y="35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6" name="Freeform 571"/>
            <p:cNvSpPr>
              <a:spLocks/>
            </p:cNvSpPr>
            <p:nvPr/>
          </p:nvSpPr>
          <p:spPr bwMode="auto">
            <a:xfrm>
              <a:off x="4648200" y="2344738"/>
              <a:ext cx="87313" cy="146050"/>
            </a:xfrm>
            <a:custGeom>
              <a:avLst/>
              <a:gdLst>
                <a:gd name="T0" fmla="*/ 2147483646 w 207"/>
                <a:gd name="T1" fmla="*/ 2147483646 h 351"/>
                <a:gd name="T2" fmla="*/ 2147483646 w 207"/>
                <a:gd name="T3" fmla="*/ 2147483646 h 351"/>
                <a:gd name="T4" fmla="*/ 0 w 207"/>
                <a:gd name="T5" fmla="*/ 2147483646 h 351"/>
                <a:gd name="T6" fmla="*/ 2147483646 w 207"/>
                <a:gd name="T7" fmla="*/ 0 h 351"/>
                <a:gd name="T8" fmla="*/ 2147483646 w 207"/>
                <a:gd name="T9" fmla="*/ 2147483646 h 351"/>
                <a:gd name="T10" fmla="*/ 2147483646 w 207"/>
                <a:gd name="T11" fmla="*/ 2147483646 h 3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07"/>
                <a:gd name="T19" fmla="*/ 0 h 351"/>
                <a:gd name="T20" fmla="*/ 207 w 207"/>
                <a:gd name="T21" fmla="*/ 351 h 3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07" h="351">
                  <a:moveTo>
                    <a:pt x="35" y="351"/>
                  </a:moveTo>
                  <a:lnTo>
                    <a:pt x="35" y="351"/>
                  </a:lnTo>
                  <a:lnTo>
                    <a:pt x="0" y="333"/>
                  </a:lnTo>
                  <a:lnTo>
                    <a:pt x="171" y="0"/>
                  </a:lnTo>
                  <a:lnTo>
                    <a:pt x="207" y="19"/>
                  </a:lnTo>
                  <a:lnTo>
                    <a:pt x="35" y="35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7" name="Freeform 572"/>
            <p:cNvSpPr>
              <a:spLocks noEditPoints="1"/>
            </p:cNvSpPr>
            <p:nvPr/>
          </p:nvSpPr>
          <p:spPr bwMode="auto">
            <a:xfrm>
              <a:off x="4589463" y="2532063"/>
              <a:ext cx="131763" cy="130175"/>
            </a:xfrm>
            <a:custGeom>
              <a:avLst/>
              <a:gdLst>
                <a:gd name="T0" fmla="*/ 2147483646 w 313"/>
                <a:gd name="T1" fmla="*/ 2147483646 h 313"/>
                <a:gd name="T2" fmla="*/ 2147483646 w 313"/>
                <a:gd name="T3" fmla="*/ 2147483646 h 313"/>
                <a:gd name="T4" fmla="*/ 2147483646 w 313"/>
                <a:gd name="T5" fmla="*/ 2147483646 h 313"/>
                <a:gd name="T6" fmla="*/ 2147483646 w 313"/>
                <a:gd name="T7" fmla="*/ 2147483646 h 313"/>
                <a:gd name="T8" fmla="*/ 2147483646 w 313"/>
                <a:gd name="T9" fmla="*/ 2147483646 h 313"/>
                <a:gd name="T10" fmla="*/ 2147483646 w 313"/>
                <a:gd name="T11" fmla="*/ 2147483646 h 313"/>
                <a:gd name="T12" fmla="*/ 2147483646 w 313"/>
                <a:gd name="T13" fmla="*/ 2147483646 h 313"/>
                <a:gd name="T14" fmla="*/ 2147483646 w 313"/>
                <a:gd name="T15" fmla="*/ 2147483646 h 313"/>
                <a:gd name="T16" fmla="*/ 0 w 313"/>
                <a:gd name="T17" fmla="*/ 2147483646 h 313"/>
                <a:gd name="T18" fmla="*/ 0 w 313"/>
                <a:gd name="T19" fmla="*/ 0 h 313"/>
                <a:gd name="T20" fmla="*/ 2147483646 w 313"/>
                <a:gd name="T21" fmla="*/ 0 h 313"/>
                <a:gd name="T22" fmla="*/ 2147483646 w 313"/>
                <a:gd name="T23" fmla="*/ 2147483646 h 31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13"/>
                <a:gd name="T37" fmla="*/ 0 h 313"/>
                <a:gd name="T38" fmla="*/ 313 w 313"/>
                <a:gd name="T39" fmla="*/ 313 h 31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13" h="313">
                  <a:moveTo>
                    <a:pt x="53" y="260"/>
                  </a:moveTo>
                  <a:lnTo>
                    <a:pt x="53" y="260"/>
                  </a:lnTo>
                  <a:lnTo>
                    <a:pt x="260" y="260"/>
                  </a:lnTo>
                  <a:lnTo>
                    <a:pt x="260" y="53"/>
                  </a:lnTo>
                  <a:lnTo>
                    <a:pt x="53" y="53"/>
                  </a:lnTo>
                  <a:lnTo>
                    <a:pt x="53" y="260"/>
                  </a:lnTo>
                  <a:close/>
                  <a:moveTo>
                    <a:pt x="313" y="313"/>
                  </a:moveTo>
                  <a:lnTo>
                    <a:pt x="313" y="313"/>
                  </a:lnTo>
                  <a:lnTo>
                    <a:pt x="0" y="313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31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8" name="Freeform 573"/>
            <p:cNvSpPr>
              <a:spLocks/>
            </p:cNvSpPr>
            <p:nvPr/>
          </p:nvSpPr>
          <p:spPr bwMode="auto">
            <a:xfrm>
              <a:off x="4641850" y="2652713"/>
              <a:ext cx="26988" cy="280988"/>
            </a:xfrm>
            <a:custGeom>
              <a:avLst/>
              <a:gdLst>
                <a:gd name="T0" fmla="*/ 2147483646 w 67"/>
                <a:gd name="T1" fmla="*/ 2147483646 h 670"/>
                <a:gd name="T2" fmla="*/ 2147483646 w 67"/>
                <a:gd name="T3" fmla="*/ 2147483646 h 670"/>
                <a:gd name="T4" fmla="*/ 0 w 67"/>
                <a:gd name="T5" fmla="*/ 2147483646 h 670"/>
                <a:gd name="T6" fmla="*/ 0 w 67"/>
                <a:gd name="T7" fmla="*/ 0 h 670"/>
                <a:gd name="T8" fmla="*/ 2147483646 w 67"/>
                <a:gd name="T9" fmla="*/ 0 h 670"/>
                <a:gd name="T10" fmla="*/ 2147483646 w 67"/>
                <a:gd name="T11" fmla="*/ 2147483646 h 6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"/>
                <a:gd name="T19" fmla="*/ 0 h 670"/>
                <a:gd name="T20" fmla="*/ 67 w 67"/>
                <a:gd name="T21" fmla="*/ 670 h 67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" h="670">
                  <a:moveTo>
                    <a:pt x="67" y="670"/>
                  </a:moveTo>
                  <a:lnTo>
                    <a:pt x="67" y="670"/>
                  </a:lnTo>
                  <a:lnTo>
                    <a:pt x="0" y="670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67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09" name="Freeform 574"/>
            <p:cNvSpPr>
              <a:spLocks/>
            </p:cNvSpPr>
            <p:nvPr/>
          </p:nvSpPr>
          <p:spPr bwMode="auto">
            <a:xfrm>
              <a:off x="4641850" y="2347913"/>
              <a:ext cx="26988" cy="195263"/>
            </a:xfrm>
            <a:custGeom>
              <a:avLst/>
              <a:gdLst>
                <a:gd name="T0" fmla="*/ 2147483646 w 67"/>
                <a:gd name="T1" fmla="*/ 2147483646 h 465"/>
                <a:gd name="T2" fmla="*/ 2147483646 w 67"/>
                <a:gd name="T3" fmla="*/ 2147483646 h 465"/>
                <a:gd name="T4" fmla="*/ 0 w 67"/>
                <a:gd name="T5" fmla="*/ 2147483646 h 465"/>
                <a:gd name="T6" fmla="*/ 0 w 67"/>
                <a:gd name="T7" fmla="*/ 0 h 465"/>
                <a:gd name="T8" fmla="*/ 2147483646 w 67"/>
                <a:gd name="T9" fmla="*/ 0 h 465"/>
                <a:gd name="T10" fmla="*/ 2147483646 w 67"/>
                <a:gd name="T11" fmla="*/ 2147483646 h 4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7"/>
                <a:gd name="T19" fmla="*/ 0 h 465"/>
                <a:gd name="T20" fmla="*/ 67 w 67"/>
                <a:gd name="T21" fmla="*/ 465 h 46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7" h="465">
                  <a:moveTo>
                    <a:pt x="67" y="465"/>
                  </a:moveTo>
                  <a:lnTo>
                    <a:pt x="67" y="465"/>
                  </a:lnTo>
                  <a:lnTo>
                    <a:pt x="0" y="465"/>
                  </a:lnTo>
                  <a:lnTo>
                    <a:pt x="0" y="0"/>
                  </a:lnTo>
                  <a:lnTo>
                    <a:pt x="67" y="0"/>
                  </a:lnTo>
                  <a:lnTo>
                    <a:pt x="67" y="465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0" name="Freeform 575"/>
            <p:cNvSpPr>
              <a:spLocks/>
            </p:cNvSpPr>
            <p:nvPr/>
          </p:nvSpPr>
          <p:spPr bwMode="auto">
            <a:xfrm>
              <a:off x="4560888" y="2792413"/>
              <a:ext cx="95250" cy="22225"/>
            </a:xfrm>
            <a:custGeom>
              <a:avLst/>
              <a:gdLst>
                <a:gd name="T0" fmla="*/ 2147483646 w 224"/>
                <a:gd name="T1" fmla="*/ 2147483646 h 53"/>
                <a:gd name="T2" fmla="*/ 2147483646 w 224"/>
                <a:gd name="T3" fmla="*/ 2147483646 h 53"/>
                <a:gd name="T4" fmla="*/ 0 w 224"/>
                <a:gd name="T5" fmla="*/ 2147483646 h 53"/>
                <a:gd name="T6" fmla="*/ 0 w 224"/>
                <a:gd name="T7" fmla="*/ 0 h 53"/>
                <a:gd name="T8" fmla="*/ 2147483646 w 224"/>
                <a:gd name="T9" fmla="*/ 0 h 53"/>
                <a:gd name="T10" fmla="*/ 2147483646 w 224"/>
                <a:gd name="T11" fmla="*/ 2147483646 h 5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24"/>
                <a:gd name="T19" fmla="*/ 0 h 53"/>
                <a:gd name="T20" fmla="*/ 224 w 224"/>
                <a:gd name="T21" fmla="*/ 53 h 5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24" h="53">
                  <a:moveTo>
                    <a:pt x="224" y="53"/>
                  </a:moveTo>
                  <a:lnTo>
                    <a:pt x="224" y="53"/>
                  </a:lnTo>
                  <a:lnTo>
                    <a:pt x="0" y="53"/>
                  </a:lnTo>
                  <a:lnTo>
                    <a:pt x="0" y="0"/>
                  </a:lnTo>
                  <a:lnTo>
                    <a:pt x="224" y="0"/>
                  </a:lnTo>
                  <a:lnTo>
                    <a:pt x="224" y="5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1" name="Freeform 576"/>
            <p:cNvSpPr>
              <a:spLocks/>
            </p:cNvSpPr>
            <p:nvPr/>
          </p:nvSpPr>
          <p:spPr bwMode="auto">
            <a:xfrm>
              <a:off x="4337050" y="2763838"/>
              <a:ext cx="236538" cy="80963"/>
            </a:xfrm>
            <a:custGeom>
              <a:avLst/>
              <a:gdLst>
                <a:gd name="T0" fmla="*/ 2147483646 w 564"/>
                <a:gd name="T1" fmla="*/ 2147483646 h 191"/>
                <a:gd name="T2" fmla="*/ 2147483646 w 564"/>
                <a:gd name="T3" fmla="*/ 2147483646 h 191"/>
                <a:gd name="T4" fmla="*/ 2147483646 w 564"/>
                <a:gd name="T5" fmla="*/ 2147483646 h 191"/>
                <a:gd name="T6" fmla="*/ 2147483646 w 564"/>
                <a:gd name="T7" fmla="*/ 2147483646 h 191"/>
                <a:gd name="T8" fmla="*/ 2147483646 w 564"/>
                <a:gd name="T9" fmla="*/ 2147483646 h 191"/>
                <a:gd name="T10" fmla="*/ 2147483646 w 564"/>
                <a:gd name="T11" fmla="*/ 2147483646 h 191"/>
                <a:gd name="T12" fmla="*/ 2147483646 w 564"/>
                <a:gd name="T13" fmla="*/ 2147483646 h 191"/>
                <a:gd name="T14" fmla="*/ 2147483646 w 564"/>
                <a:gd name="T15" fmla="*/ 2147483646 h 191"/>
                <a:gd name="T16" fmla="*/ 2147483646 w 564"/>
                <a:gd name="T17" fmla="*/ 2147483646 h 191"/>
                <a:gd name="T18" fmla="*/ 2147483646 w 564"/>
                <a:gd name="T19" fmla="*/ 2147483646 h 191"/>
                <a:gd name="T20" fmla="*/ 0 w 564"/>
                <a:gd name="T21" fmla="*/ 2147483646 h 191"/>
                <a:gd name="T22" fmla="*/ 0 w 564"/>
                <a:gd name="T23" fmla="*/ 0 h 191"/>
                <a:gd name="T24" fmla="*/ 2147483646 w 564"/>
                <a:gd name="T25" fmla="*/ 0 h 191"/>
                <a:gd name="T26" fmla="*/ 2147483646 w 564"/>
                <a:gd name="T27" fmla="*/ 2147483646 h 1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64"/>
                <a:gd name="T43" fmla="*/ 0 h 191"/>
                <a:gd name="T44" fmla="*/ 564 w 564"/>
                <a:gd name="T45" fmla="*/ 191 h 1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64" h="191">
                  <a:moveTo>
                    <a:pt x="564" y="191"/>
                  </a:moveTo>
                  <a:lnTo>
                    <a:pt x="564" y="191"/>
                  </a:lnTo>
                  <a:lnTo>
                    <a:pt x="404" y="191"/>
                  </a:lnTo>
                  <a:lnTo>
                    <a:pt x="404" y="138"/>
                  </a:lnTo>
                  <a:lnTo>
                    <a:pt x="511" y="138"/>
                  </a:lnTo>
                  <a:lnTo>
                    <a:pt x="511" y="53"/>
                  </a:lnTo>
                  <a:lnTo>
                    <a:pt x="53" y="53"/>
                  </a:lnTo>
                  <a:lnTo>
                    <a:pt x="53" y="138"/>
                  </a:lnTo>
                  <a:lnTo>
                    <a:pt x="160" y="138"/>
                  </a:lnTo>
                  <a:lnTo>
                    <a:pt x="160" y="191"/>
                  </a:lnTo>
                  <a:lnTo>
                    <a:pt x="0" y="191"/>
                  </a:lnTo>
                  <a:lnTo>
                    <a:pt x="0" y="0"/>
                  </a:lnTo>
                  <a:lnTo>
                    <a:pt x="564" y="0"/>
                  </a:lnTo>
                  <a:lnTo>
                    <a:pt x="564" y="191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2" name="Freeform 577"/>
            <p:cNvSpPr>
              <a:spLocks/>
            </p:cNvSpPr>
            <p:nvPr/>
          </p:nvSpPr>
          <p:spPr bwMode="auto">
            <a:xfrm>
              <a:off x="4648200" y="2649538"/>
              <a:ext cx="57150" cy="115888"/>
            </a:xfrm>
            <a:custGeom>
              <a:avLst/>
              <a:gdLst>
                <a:gd name="T0" fmla="*/ 2147483646 w 138"/>
                <a:gd name="T1" fmla="*/ 2147483646 h 277"/>
                <a:gd name="T2" fmla="*/ 2147483646 w 138"/>
                <a:gd name="T3" fmla="*/ 2147483646 h 277"/>
                <a:gd name="T4" fmla="*/ 0 w 138"/>
                <a:gd name="T5" fmla="*/ 2147483646 h 277"/>
                <a:gd name="T6" fmla="*/ 2147483646 w 138"/>
                <a:gd name="T7" fmla="*/ 0 h 277"/>
                <a:gd name="T8" fmla="*/ 2147483646 w 138"/>
                <a:gd name="T9" fmla="*/ 2147483646 h 277"/>
                <a:gd name="T10" fmla="*/ 2147483646 w 138"/>
                <a:gd name="T11" fmla="*/ 2147483646 h 2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277"/>
                <a:gd name="T20" fmla="*/ 138 w 138"/>
                <a:gd name="T21" fmla="*/ 277 h 2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277">
                  <a:moveTo>
                    <a:pt x="37" y="277"/>
                  </a:moveTo>
                  <a:lnTo>
                    <a:pt x="37" y="277"/>
                  </a:lnTo>
                  <a:lnTo>
                    <a:pt x="0" y="263"/>
                  </a:lnTo>
                  <a:lnTo>
                    <a:pt x="101" y="0"/>
                  </a:lnTo>
                  <a:lnTo>
                    <a:pt x="138" y="14"/>
                  </a:lnTo>
                  <a:lnTo>
                    <a:pt x="37" y="277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3" name="Freeform 578"/>
            <p:cNvSpPr>
              <a:spLocks/>
            </p:cNvSpPr>
            <p:nvPr/>
          </p:nvSpPr>
          <p:spPr bwMode="auto">
            <a:xfrm>
              <a:off x="4605338" y="2649538"/>
              <a:ext cx="57150" cy="115888"/>
            </a:xfrm>
            <a:custGeom>
              <a:avLst/>
              <a:gdLst>
                <a:gd name="T0" fmla="*/ 2147483646 w 138"/>
                <a:gd name="T1" fmla="*/ 2147483646 h 277"/>
                <a:gd name="T2" fmla="*/ 2147483646 w 138"/>
                <a:gd name="T3" fmla="*/ 2147483646 h 277"/>
                <a:gd name="T4" fmla="*/ 0 w 138"/>
                <a:gd name="T5" fmla="*/ 2147483646 h 277"/>
                <a:gd name="T6" fmla="*/ 2147483646 w 138"/>
                <a:gd name="T7" fmla="*/ 0 h 277"/>
                <a:gd name="T8" fmla="*/ 2147483646 w 138"/>
                <a:gd name="T9" fmla="*/ 2147483646 h 277"/>
                <a:gd name="T10" fmla="*/ 2147483646 w 138"/>
                <a:gd name="T11" fmla="*/ 2147483646 h 27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277"/>
                <a:gd name="T20" fmla="*/ 138 w 138"/>
                <a:gd name="T21" fmla="*/ 277 h 27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277">
                  <a:moveTo>
                    <a:pt x="101" y="277"/>
                  </a:moveTo>
                  <a:lnTo>
                    <a:pt x="101" y="277"/>
                  </a:lnTo>
                  <a:lnTo>
                    <a:pt x="0" y="14"/>
                  </a:lnTo>
                  <a:lnTo>
                    <a:pt x="37" y="0"/>
                  </a:lnTo>
                  <a:lnTo>
                    <a:pt x="138" y="263"/>
                  </a:lnTo>
                  <a:lnTo>
                    <a:pt x="101" y="277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4" name="Freeform 579"/>
            <p:cNvSpPr>
              <a:spLocks/>
            </p:cNvSpPr>
            <p:nvPr/>
          </p:nvSpPr>
          <p:spPr bwMode="auto">
            <a:xfrm>
              <a:off x="4470400" y="2798763"/>
              <a:ext cx="58738" cy="58738"/>
            </a:xfrm>
            <a:custGeom>
              <a:avLst/>
              <a:gdLst>
                <a:gd name="T0" fmla="*/ 2147483646 w 139"/>
                <a:gd name="T1" fmla="*/ 0 h 139"/>
                <a:gd name="T2" fmla="*/ 2147483646 w 139"/>
                <a:gd name="T3" fmla="*/ 0 h 139"/>
                <a:gd name="T4" fmla="*/ 2147483646 w 139"/>
                <a:gd name="T5" fmla="*/ 2147483646 h 139"/>
                <a:gd name="T6" fmla="*/ 2147483646 w 139"/>
                <a:gd name="T7" fmla="*/ 2147483646 h 139"/>
                <a:gd name="T8" fmla="*/ 0 w 139"/>
                <a:gd name="T9" fmla="*/ 2147483646 h 139"/>
                <a:gd name="T10" fmla="*/ 2147483646 w 139"/>
                <a:gd name="T11" fmla="*/ 0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70" y="0"/>
                  </a:moveTo>
                  <a:lnTo>
                    <a:pt x="70" y="0"/>
                  </a:lnTo>
                  <a:cubicBezTo>
                    <a:pt x="108" y="0"/>
                    <a:pt x="139" y="31"/>
                    <a:pt x="139" y="69"/>
                  </a:cubicBezTo>
                  <a:cubicBezTo>
                    <a:pt x="139" y="108"/>
                    <a:pt x="108" y="139"/>
                    <a:pt x="70" y="139"/>
                  </a:cubicBez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7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5" name="Freeform 580"/>
            <p:cNvSpPr>
              <a:spLocks/>
            </p:cNvSpPr>
            <p:nvPr/>
          </p:nvSpPr>
          <p:spPr bwMode="auto">
            <a:xfrm>
              <a:off x="4381500" y="2800350"/>
              <a:ext cx="57150" cy="57150"/>
            </a:xfrm>
            <a:custGeom>
              <a:avLst/>
              <a:gdLst>
                <a:gd name="T0" fmla="*/ 2147483646 w 138"/>
                <a:gd name="T1" fmla="*/ 0 h 139"/>
                <a:gd name="T2" fmla="*/ 2147483646 w 138"/>
                <a:gd name="T3" fmla="*/ 0 h 139"/>
                <a:gd name="T4" fmla="*/ 2147483646 w 138"/>
                <a:gd name="T5" fmla="*/ 2147483646 h 139"/>
                <a:gd name="T6" fmla="*/ 2147483646 w 138"/>
                <a:gd name="T7" fmla="*/ 2147483646 h 139"/>
                <a:gd name="T8" fmla="*/ 0 w 138"/>
                <a:gd name="T9" fmla="*/ 2147483646 h 139"/>
                <a:gd name="T10" fmla="*/ 2147483646 w 138"/>
                <a:gd name="T11" fmla="*/ 0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0"/>
                  </a:moveTo>
                  <a:lnTo>
                    <a:pt x="69" y="0"/>
                  </a:lnTo>
                  <a:cubicBezTo>
                    <a:pt x="108" y="0"/>
                    <a:pt x="138" y="31"/>
                    <a:pt x="138" y="69"/>
                  </a:cubicBezTo>
                  <a:cubicBezTo>
                    <a:pt x="138" y="108"/>
                    <a:pt x="108" y="139"/>
                    <a:pt x="69" y="139"/>
                  </a:cubicBezTo>
                  <a:cubicBezTo>
                    <a:pt x="31" y="139"/>
                    <a:pt x="0" y="108"/>
                    <a:pt x="0" y="69"/>
                  </a:cubicBezTo>
                  <a:cubicBezTo>
                    <a:pt x="0" y="31"/>
                    <a:pt x="31" y="0"/>
                    <a:pt x="69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  <p:sp>
          <p:nvSpPr>
            <p:cNvPr id="316" name="Freeform 581"/>
            <p:cNvSpPr>
              <a:spLocks/>
            </p:cNvSpPr>
            <p:nvPr/>
          </p:nvSpPr>
          <p:spPr bwMode="auto">
            <a:xfrm>
              <a:off x="4322763" y="2919413"/>
              <a:ext cx="501650" cy="28575"/>
            </a:xfrm>
            <a:custGeom>
              <a:avLst/>
              <a:gdLst>
                <a:gd name="T0" fmla="*/ 2147483646 w 1196"/>
                <a:gd name="T1" fmla="*/ 2147483646 h 66"/>
                <a:gd name="T2" fmla="*/ 2147483646 w 1196"/>
                <a:gd name="T3" fmla="*/ 2147483646 h 66"/>
                <a:gd name="T4" fmla="*/ 0 w 1196"/>
                <a:gd name="T5" fmla="*/ 2147483646 h 66"/>
                <a:gd name="T6" fmla="*/ 0 w 1196"/>
                <a:gd name="T7" fmla="*/ 0 h 66"/>
                <a:gd name="T8" fmla="*/ 2147483646 w 1196"/>
                <a:gd name="T9" fmla="*/ 0 h 66"/>
                <a:gd name="T10" fmla="*/ 2147483646 w 1196"/>
                <a:gd name="T11" fmla="*/ 2147483646 h 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96"/>
                <a:gd name="T19" fmla="*/ 0 h 66"/>
                <a:gd name="T20" fmla="*/ 1196 w 1196"/>
                <a:gd name="T21" fmla="*/ 66 h 6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96" h="66">
                  <a:moveTo>
                    <a:pt x="1196" y="66"/>
                  </a:moveTo>
                  <a:lnTo>
                    <a:pt x="1196" y="66"/>
                  </a:lnTo>
                  <a:lnTo>
                    <a:pt x="0" y="66"/>
                  </a:lnTo>
                  <a:lnTo>
                    <a:pt x="0" y="0"/>
                  </a:lnTo>
                  <a:lnTo>
                    <a:pt x="1196" y="0"/>
                  </a:lnTo>
                  <a:lnTo>
                    <a:pt x="1196" y="66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/>
              <a:endParaRPr lang="zh-CN" altLang="en-US" sz="2138">
                <a:solidFill>
                  <a:srgbClr val="1D1D1A"/>
                </a:solidFill>
                <a:latin typeface="+mn-lt"/>
              </a:endParaRPr>
            </a:p>
          </p:txBody>
        </p:sp>
      </p:grpSp>
      <p:sp>
        <p:nvSpPr>
          <p:cNvPr id="317" name="文本框 406"/>
          <p:cNvSpPr txBox="1"/>
          <p:nvPr/>
        </p:nvSpPr>
        <p:spPr>
          <a:xfrm>
            <a:off x="2042518" y="2521291"/>
            <a:ext cx="1222442" cy="323039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defPPr>
              <a:defRPr lang="en-US"/>
            </a:defPPr>
            <a:lvl1pPr defTabSz="914112" fontAlgn="ctr">
              <a:defRPr sz="1400">
                <a:solidFill>
                  <a:prstClr val="black"/>
                </a:solidFill>
                <a:latin typeface="+mj-lt"/>
                <a:ea typeface="微软雅黑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399" b="1" dirty="0">
                <a:latin typeface="+mn-lt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Access</a:t>
            </a:r>
            <a:endParaRPr sz="1399" b="1" dirty="0">
              <a:latin typeface="+mn-lt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318" name="文本框 406"/>
          <p:cNvSpPr txBox="1"/>
          <p:nvPr/>
        </p:nvSpPr>
        <p:spPr>
          <a:xfrm>
            <a:off x="3806888" y="3849591"/>
            <a:ext cx="1222442" cy="415336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 defTabSz="914112" fontAlgn="ctr">
              <a:defRPr sz="1400">
                <a:solidFill>
                  <a:prstClr val="black"/>
                </a:solidFill>
                <a:latin typeface="+mj-lt"/>
                <a:ea typeface="微软雅黑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1399" b="1" dirty="0">
                <a:latin typeface="+mn-lt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Transport</a:t>
            </a:r>
          </a:p>
        </p:txBody>
      </p:sp>
      <p:grpSp>
        <p:nvGrpSpPr>
          <p:cNvPr id="319" name="Group 469"/>
          <p:cNvGrpSpPr/>
          <p:nvPr/>
        </p:nvGrpSpPr>
        <p:grpSpPr>
          <a:xfrm>
            <a:off x="4501577" y="3482066"/>
            <a:ext cx="439656" cy="403565"/>
            <a:chOff x="8771024" y="3659470"/>
            <a:chExt cx="439828" cy="438305"/>
          </a:xfrm>
        </p:grpSpPr>
        <p:pic>
          <p:nvPicPr>
            <p:cNvPr id="320" name="图片 388" descr="组 5352567"/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8966188" y="3926590"/>
              <a:ext cx="244664" cy="171185"/>
            </a:xfrm>
            <a:prstGeom prst="rect">
              <a:avLst/>
            </a:prstGeom>
          </p:spPr>
        </p:pic>
        <p:pic>
          <p:nvPicPr>
            <p:cNvPr id="321" name="图片 389" descr="组 5352566"/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8771024" y="3661463"/>
              <a:ext cx="248720" cy="174022"/>
            </a:xfrm>
            <a:prstGeom prst="rect">
              <a:avLst/>
            </a:prstGeom>
          </p:spPr>
        </p:pic>
        <p:sp>
          <p:nvSpPr>
            <p:cNvPr id="322" name="Oval 472"/>
            <p:cNvSpPr/>
            <p:nvPr/>
          </p:nvSpPr>
          <p:spPr>
            <a:xfrm>
              <a:off x="8778852" y="3659470"/>
              <a:ext cx="432000" cy="432000"/>
            </a:xfrm>
            <a:prstGeom prst="ellipse">
              <a:avLst/>
            </a:prstGeom>
            <a:noFill/>
            <a:ln>
              <a:solidFill>
                <a:srgbClr val="445F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12"/>
              <a:endParaRPr lang="zh-CN" altLang="en-US" sz="1799">
                <a:solidFill>
                  <a:srgbClr val="666666"/>
                </a:solidFill>
              </a:endParaRPr>
            </a:p>
          </p:txBody>
        </p:sp>
      </p:grpSp>
      <p:sp>
        <p:nvSpPr>
          <p:cNvPr id="323" name="Freeform 8"/>
          <p:cNvSpPr>
            <a:spLocks/>
          </p:cNvSpPr>
          <p:nvPr/>
        </p:nvSpPr>
        <p:spPr bwMode="auto">
          <a:xfrm>
            <a:off x="3795634" y="3124610"/>
            <a:ext cx="584399" cy="352022"/>
          </a:xfrm>
          <a:custGeom>
            <a:avLst/>
            <a:gdLst/>
            <a:ahLst/>
            <a:cxnLst>
              <a:cxn ang="0">
                <a:pos x="5492" y="1876"/>
              </a:cxn>
              <a:cxn ang="0">
                <a:pos x="5426" y="1682"/>
              </a:cxn>
              <a:cxn ang="0">
                <a:pos x="5326" y="1506"/>
              </a:cxn>
              <a:cxn ang="0">
                <a:pos x="5198" y="1350"/>
              </a:cxn>
              <a:cxn ang="0">
                <a:pos x="5046" y="1220"/>
              </a:cxn>
              <a:cxn ang="0">
                <a:pos x="4874" y="1116"/>
              </a:cxn>
              <a:cxn ang="0">
                <a:pos x="4682" y="1042"/>
              </a:cxn>
              <a:cxn ang="0">
                <a:pos x="4476" y="1004"/>
              </a:cxn>
              <a:cxn ang="0">
                <a:pos x="4302" y="1002"/>
              </a:cxn>
              <a:cxn ang="0">
                <a:pos x="4184" y="898"/>
              </a:cxn>
              <a:cxn ang="0">
                <a:pos x="4060" y="694"/>
              </a:cxn>
              <a:cxn ang="0">
                <a:pos x="3908" y="512"/>
              </a:cxn>
              <a:cxn ang="0">
                <a:pos x="3732" y="352"/>
              </a:cxn>
              <a:cxn ang="0">
                <a:pos x="3534" y="218"/>
              </a:cxn>
              <a:cxn ang="0">
                <a:pos x="3316" y="114"/>
              </a:cxn>
              <a:cxn ang="0">
                <a:pos x="3084" y="42"/>
              </a:cxn>
              <a:cxn ang="0">
                <a:pos x="2838" y="4"/>
              </a:cxn>
              <a:cxn ang="0">
                <a:pos x="2630" y="2"/>
              </a:cxn>
              <a:cxn ang="0">
                <a:pos x="2318" y="46"/>
              </a:cxn>
              <a:cxn ang="0">
                <a:pos x="2026" y="146"/>
              </a:cxn>
              <a:cxn ang="0">
                <a:pos x="1764" y="296"/>
              </a:cxn>
              <a:cxn ang="0">
                <a:pos x="1532" y="490"/>
              </a:cxn>
              <a:cxn ang="0">
                <a:pos x="1340" y="724"/>
              </a:cxn>
              <a:cxn ang="0">
                <a:pos x="1194" y="988"/>
              </a:cxn>
              <a:cxn ang="0">
                <a:pos x="1096" y="1280"/>
              </a:cxn>
              <a:cxn ang="0">
                <a:pos x="1058" y="1514"/>
              </a:cxn>
              <a:cxn ang="0">
                <a:pos x="908" y="1500"/>
              </a:cxn>
              <a:cxn ang="0">
                <a:pos x="770" y="1510"/>
              </a:cxn>
              <a:cxn ang="0">
                <a:pos x="596" y="1556"/>
              </a:cxn>
              <a:cxn ang="0">
                <a:pos x="436" y="1632"/>
              </a:cxn>
              <a:cxn ang="0">
                <a:pos x="296" y="1736"/>
              </a:cxn>
              <a:cxn ang="0">
                <a:pos x="180" y="1864"/>
              </a:cxn>
              <a:cxn ang="0">
                <a:pos x="90" y="2014"/>
              </a:cxn>
              <a:cxn ang="0">
                <a:pos x="28" y="2182"/>
              </a:cxn>
              <a:cxn ang="0">
                <a:pos x="0" y="2362"/>
              </a:cxn>
              <a:cxn ang="0">
                <a:pos x="4" y="2500"/>
              </a:cxn>
              <a:cxn ang="0">
                <a:pos x="40" y="2678"/>
              </a:cxn>
              <a:cxn ang="0">
                <a:pos x="110" y="2840"/>
              </a:cxn>
              <a:cxn ang="0">
                <a:pos x="206" y="2986"/>
              </a:cxn>
              <a:cxn ang="0">
                <a:pos x="330" y="3108"/>
              </a:cxn>
              <a:cxn ang="0">
                <a:pos x="474" y="3206"/>
              </a:cxn>
              <a:cxn ang="0">
                <a:pos x="638" y="3276"/>
              </a:cxn>
              <a:cxn ang="0">
                <a:pos x="814" y="3312"/>
              </a:cxn>
              <a:cxn ang="0">
                <a:pos x="5486" y="3316"/>
              </a:cxn>
              <a:cxn ang="0">
                <a:pos x="5620" y="3302"/>
              </a:cxn>
              <a:cxn ang="0">
                <a:pos x="5746" y="3264"/>
              </a:cxn>
              <a:cxn ang="0">
                <a:pos x="5860" y="3202"/>
              </a:cxn>
              <a:cxn ang="0">
                <a:pos x="5958" y="3120"/>
              </a:cxn>
              <a:cxn ang="0">
                <a:pos x="6040" y="3022"/>
              </a:cxn>
              <a:cxn ang="0">
                <a:pos x="6102" y="2908"/>
              </a:cxn>
              <a:cxn ang="0">
                <a:pos x="6140" y="2782"/>
              </a:cxn>
              <a:cxn ang="0">
                <a:pos x="6154" y="2646"/>
              </a:cxn>
              <a:cxn ang="0">
                <a:pos x="6146" y="2548"/>
              </a:cxn>
              <a:cxn ang="0">
                <a:pos x="6116" y="2422"/>
              </a:cxn>
              <a:cxn ang="0">
                <a:pos x="6062" y="2308"/>
              </a:cxn>
              <a:cxn ang="0">
                <a:pos x="5988" y="2206"/>
              </a:cxn>
              <a:cxn ang="0">
                <a:pos x="5898" y="2120"/>
              </a:cxn>
              <a:cxn ang="0">
                <a:pos x="5792" y="2054"/>
              </a:cxn>
              <a:cxn ang="0">
                <a:pos x="5674" y="2006"/>
              </a:cxn>
              <a:cxn ang="0">
                <a:pos x="5546" y="1982"/>
              </a:cxn>
            </a:cxnLst>
            <a:rect l="0" t="0" r="r" b="b"/>
            <a:pathLst>
              <a:path w="6154" h="3316">
                <a:moveTo>
                  <a:pt x="5512" y="1980"/>
                </a:moveTo>
                <a:lnTo>
                  <a:pt x="5512" y="1980"/>
                </a:lnTo>
                <a:lnTo>
                  <a:pt x="5504" y="1928"/>
                </a:lnTo>
                <a:lnTo>
                  <a:pt x="5492" y="1876"/>
                </a:lnTo>
                <a:lnTo>
                  <a:pt x="5478" y="1826"/>
                </a:lnTo>
                <a:lnTo>
                  <a:pt x="5462" y="1778"/>
                </a:lnTo>
                <a:lnTo>
                  <a:pt x="5446" y="1730"/>
                </a:lnTo>
                <a:lnTo>
                  <a:pt x="5426" y="1682"/>
                </a:lnTo>
                <a:lnTo>
                  <a:pt x="5404" y="1636"/>
                </a:lnTo>
                <a:lnTo>
                  <a:pt x="5380" y="1592"/>
                </a:lnTo>
                <a:lnTo>
                  <a:pt x="5354" y="1548"/>
                </a:lnTo>
                <a:lnTo>
                  <a:pt x="5326" y="1506"/>
                </a:lnTo>
                <a:lnTo>
                  <a:pt x="5296" y="1466"/>
                </a:lnTo>
                <a:lnTo>
                  <a:pt x="5266" y="1426"/>
                </a:lnTo>
                <a:lnTo>
                  <a:pt x="5234" y="1388"/>
                </a:lnTo>
                <a:lnTo>
                  <a:pt x="5198" y="1350"/>
                </a:lnTo>
                <a:lnTo>
                  <a:pt x="5162" y="1316"/>
                </a:lnTo>
                <a:lnTo>
                  <a:pt x="5126" y="1282"/>
                </a:lnTo>
                <a:lnTo>
                  <a:pt x="5086" y="1250"/>
                </a:lnTo>
                <a:lnTo>
                  <a:pt x="5046" y="1220"/>
                </a:lnTo>
                <a:lnTo>
                  <a:pt x="5006" y="1190"/>
                </a:lnTo>
                <a:lnTo>
                  <a:pt x="4962" y="1164"/>
                </a:lnTo>
                <a:lnTo>
                  <a:pt x="4918" y="1138"/>
                </a:lnTo>
                <a:lnTo>
                  <a:pt x="4874" y="1116"/>
                </a:lnTo>
                <a:lnTo>
                  <a:pt x="4826" y="1094"/>
                </a:lnTo>
                <a:lnTo>
                  <a:pt x="4780" y="1074"/>
                </a:lnTo>
                <a:lnTo>
                  <a:pt x="4732" y="1058"/>
                </a:lnTo>
                <a:lnTo>
                  <a:pt x="4682" y="1042"/>
                </a:lnTo>
                <a:lnTo>
                  <a:pt x="4632" y="1030"/>
                </a:lnTo>
                <a:lnTo>
                  <a:pt x="4580" y="1020"/>
                </a:lnTo>
                <a:lnTo>
                  <a:pt x="4528" y="1010"/>
                </a:lnTo>
                <a:lnTo>
                  <a:pt x="4476" y="1004"/>
                </a:lnTo>
                <a:lnTo>
                  <a:pt x="4422" y="1002"/>
                </a:lnTo>
                <a:lnTo>
                  <a:pt x="4368" y="1000"/>
                </a:lnTo>
                <a:lnTo>
                  <a:pt x="4368" y="1000"/>
                </a:lnTo>
                <a:lnTo>
                  <a:pt x="4302" y="1002"/>
                </a:lnTo>
                <a:lnTo>
                  <a:pt x="4236" y="1008"/>
                </a:lnTo>
                <a:lnTo>
                  <a:pt x="4236" y="1008"/>
                </a:lnTo>
                <a:lnTo>
                  <a:pt x="4212" y="952"/>
                </a:lnTo>
                <a:lnTo>
                  <a:pt x="4184" y="898"/>
                </a:lnTo>
                <a:lnTo>
                  <a:pt x="4156" y="846"/>
                </a:lnTo>
                <a:lnTo>
                  <a:pt x="4126" y="794"/>
                </a:lnTo>
                <a:lnTo>
                  <a:pt x="4094" y="744"/>
                </a:lnTo>
                <a:lnTo>
                  <a:pt x="4060" y="694"/>
                </a:lnTo>
                <a:lnTo>
                  <a:pt x="4024" y="646"/>
                </a:lnTo>
                <a:lnTo>
                  <a:pt x="3988" y="600"/>
                </a:lnTo>
                <a:lnTo>
                  <a:pt x="3948" y="554"/>
                </a:lnTo>
                <a:lnTo>
                  <a:pt x="3908" y="512"/>
                </a:lnTo>
                <a:lnTo>
                  <a:pt x="3866" y="470"/>
                </a:lnTo>
                <a:lnTo>
                  <a:pt x="3822" y="428"/>
                </a:lnTo>
                <a:lnTo>
                  <a:pt x="3778" y="390"/>
                </a:lnTo>
                <a:lnTo>
                  <a:pt x="3732" y="352"/>
                </a:lnTo>
                <a:lnTo>
                  <a:pt x="3684" y="316"/>
                </a:lnTo>
                <a:lnTo>
                  <a:pt x="3636" y="282"/>
                </a:lnTo>
                <a:lnTo>
                  <a:pt x="3586" y="248"/>
                </a:lnTo>
                <a:lnTo>
                  <a:pt x="3534" y="218"/>
                </a:lnTo>
                <a:lnTo>
                  <a:pt x="3482" y="190"/>
                </a:lnTo>
                <a:lnTo>
                  <a:pt x="3428" y="162"/>
                </a:lnTo>
                <a:lnTo>
                  <a:pt x="3372" y="138"/>
                </a:lnTo>
                <a:lnTo>
                  <a:pt x="3316" y="114"/>
                </a:lnTo>
                <a:lnTo>
                  <a:pt x="3260" y="92"/>
                </a:lnTo>
                <a:lnTo>
                  <a:pt x="3202" y="74"/>
                </a:lnTo>
                <a:lnTo>
                  <a:pt x="3144" y="56"/>
                </a:lnTo>
                <a:lnTo>
                  <a:pt x="3084" y="42"/>
                </a:lnTo>
                <a:lnTo>
                  <a:pt x="3024" y="30"/>
                </a:lnTo>
                <a:lnTo>
                  <a:pt x="2962" y="18"/>
                </a:lnTo>
                <a:lnTo>
                  <a:pt x="2900" y="10"/>
                </a:lnTo>
                <a:lnTo>
                  <a:pt x="2838" y="4"/>
                </a:lnTo>
                <a:lnTo>
                  <a:pt x="2774" y="0"/>
                </a:lnTo>
                <a:lnTo>
                  <a:pt x="2710" y="0"/>
                </a:lnTo>
                <a:lnTo>
                  <a:pt x="2710" y="0"/>
                </a:lnTo>
                <a:lnTo>
                  <a:pt x="2630" y="2"/>
                </a:lnTo>
                <a:lnTo>
                  <a:pt x="2550" y="8"/>
                </a:lnTo>
                <a:lnTo>
                  <a:pt x="2472" y="16"/>
                </a:lnTo>
                <a:lnTo>
                  <a:pt x="2394" y="30"/>
                </a:lnTo>
                <a:lnTo>
                  <a:pt x="2318" y="46"/>
                </a:lnTo>
                <a:lnTo>
                  <a:pt x="2242" y="66"/>
                </a:lnTo>
                <a:lnTo>
                  <a:pt x="2168" y="90"/>
                </a:lnTo>
                <a:lnTo>
                  <a:pt x="2096" y="116"/>
                </a:lnTo>
                <a:lnTo>
                  <a:pt x="2026" y="146"/>
                </a:lnTo>
                <a:lnTo>
                  <a:pt x="1958" y="180"/>
                </a:lnTo>
                <a:lnTo>
                  <a:pt x="1892" y="216"/>
                </a:lnTo>
                <a:lnTo>
                  <a:pt x="1826" y="256"/>
                </a:lnTo>
                <a:lnTo>
                  <a:pt x="1764" y="296"/>
                </a:lnTo>
                <a:lnTo>
                  <a:pt x="1702" y="342"/>
                </a:lnTo>
                <a:lnTo>
                  <a:pt x="1644" y="388"/>
                </a:lnTo>
                <a:lnTo>
                  <a:pt x="1586" y="438"/>
                </a:lnTo>
                <a:lnTo>
                  <a:pt x="1532" y="490"/>
                </a:lnTo>
                <a:lnTo>
                  <a:pt x="1480" y="546"/>
                </a:lnTo>
                <a:lnTo>
                  <a:pt x="1432" y="602"/>
                </a:lnTo>
                <a:lnTo>
                  <a:pt x="1386" y="662"/>
                </a:lnTo>
                <a:lnTo>
                  <a:pt x="1340" y="724"/>
                </a:lnTo>
                <a:lnTo>
                  <a:pt x="1300" y="786"/>
                </a:lnTo>
                <a:lnTo>
                  <a:pt x="1262" y="852"/>
                </a:lnTo>
                <a:lnTo>
                  <a:pt x="1226" y="920"/>
                </a:lnTo>
                <a:lnTo>
                  <a:pt x="1194" y="988"/>
                </a:lnTo>
                <a:lnTo>
                  <a:pt x="1164" y="1058"/>
                </a:lnTo>
                <a:lnTo>
                  <a:pt x="1138" y="1132"/>
                </a:lnTo>
                <a:lnTo>
                  <a:pt x="1116" y="1204"/>
                </a:lnTo>
                <a:lnTo>
                  <a:pt x="1096" y="1280"/>
                </a:lnTo>
                <a:lnTo>
                  <a:pt x="1080" y="1356"/>
                </a:lnTo>
                <a:lnTo>
                  <a:pt x="1068" y="1434"/>
                </a:lnTo>
                <a:lnTo>
                  <a:pt x="1058" y="1514"/>
                </a:lnTo>
                <a:lnTo>
                  <a:pt x="1058" y="1514"/>
                </a:lnTo>
                <a:lnTo>
                  <a:pt x="1022" y="1508"/>
                </a:lnTo>
                <a:lnTo>
                  <a:pt x="984" y="1504"/>
                </a:lnTo>
                <a:lnTo>
                  <a:pt x="946" y="1500"/>
                </a:lnTo>
                <a:lnTo>
                  <a:pt x="908" y="1500"/>
                </a:lnTo>
                <a:lnTo>
                  <a:pt x="908" y="1500"/>
                </a:lnTo>
                <a:lnTo>
                  <a:pt x="860" y="1502"/>
                </a:lnTo>
                <a:lnTo>
                  <a:pt x="814" y="1504"/>
                </a:lnTo>
                <a:lnTo>
                  <a:pt x="770" y="1510"/>
                </a:lnTo>
                <a:lnTo>
                  <a:pt x="724" y="1518"/>
                </a:lnTo>
                <a:lnTo>
                  <a:pt x="680" y="1528"/>
                </a:lnTo>
                <a:lnTo>
                  <a:pt x="638" y="1540"/>
                </a:lnTo>
                <a:lnTo>
                  <a:pt x="596" y="1556"/>
                </a:lnTo>
                <a:lnTo>
                  <a:pt x="554" y="1572"/>
                </a:lnTo>
                <a:lnTo>
                  <a:pt x="514" y="1590"/>
                </a:lnTo>
                <a:lnTo>
                  <a:pt x="474" y="1610"/>
                </a:lnTo>
                <a:lnTo>
                  <a:pt x="436" y="1632"/>
                </a:lnTo>
                <a:lnTo>
                  <a:pt x="400" y="1656"/>
                </a:lnTo>
                <a:lnTo>
                  <a:pt x="364" y="1680"/>
                </a:lnTo>
                <a:lnTo>
                  <a:pt x="330" y="1708"/>
                </a:lnTo>
                <a:lnTo>
                  <a:pt x="296" y="1736"/>
                </a:lnTo>
                <a:lnTo>
                  <a:pt x="266" y="1766"/>
                </a:lnTo>
                <a:lnTo>
                  <a:pt x="236" y="1798"/>
                </a:lnTo>
                <a:lnTo>
                  <a:pt x="206" y="1830"/>
                </a:lnTo>
                <a:lnTo>
                  <a:pt x="180" y="1864"/>
                </a:lnTo>
                <a:lnTo>
                  <a:pt x="154" y="1900"/>
                </a:lnTo>
                <a:lnTo>
                  <a:pt x="130" y="1938"/>
                </a:lnTo>
                <a:lnTo>
                  <a:pt x="110" y="1976"/>
                </a:lnTo>
                <a:lnTo>
                  <a:pt x="90" y="2014"/>
                </a:lnTo>
                <a:lnTo>
                  <a:pt x="70" y="2054"/>
                </a:lnTo>
                <a:lnTo>
                  <a:pt x="54" y="2096"/>
                </a:lnTo>
                <a:lnTo>
                  <a:pt x="40" y="2138"/>
                </a:lnTo>
                <a:lnTo>
                  <a:pt x="28" y="2182"/>
                </a:lnTo>
                <a:lnTo>
                  <a:pt x="18" y="2224"/>
                </a:lnTo>
                <a:lnTo>
                  <a:pt x="10" y="2270"/>
                </a:lnTo>
                <a:lnTo>
                  <a:pt x="4" y="2316"/>
                </a:lnTo>
                <a:lnTo>
                  <a:pt x="0" y="2362"/>
                </a:lnTo>
                <a:lnTo>
                  <a:pt x="0" y="2408"/>
                </a:lnTo>
                <a:lnTo>
                  <a:pt x="0" y="2408"/>
                </a:lnTo>
                <a:lnTo>
                  <a:pt x="0" y="2454"/>
                </a:lnTo>
                <a:lnTo>
                  <a:pt x="4" y="2500"/>
                </a:lnTo>
                <a:lnTo>
                  <a:pt x="10" y="2546"/>
                </a:lnTo>
                <a:lnTo>
                  <a:pt x="18" y="2590"/>
                </a:lnTo>
                <a:lnTo>
                  <a:pt x="28" y="2634"/>
                </a:lnTo>
                <a:lnTo>
                  <a:pt x="40" y="2678"/>
                </a:lnTo>
                <a:lnTo>
                  <a:pt x="54" y="2720"/>
                </a:lnTo>
                <a:lnTo>
                  <a:pt x="70" y="2762"/>
                </a:lnTo>
                <a:lnTo>
                  <a:pt x="90" y="2802"/>
                </a:lnTo>
                <a:lnTo>
                  <a:pt x="110" y="2840"/>
                </a:lnTo>
                <a:lnTo>
                  <a:pt x="130" y="2878"/>
                </a:lnTo>
                <a:lnTo>
                  <a:pt x="154" y="2916"/>
                </a:lnTo>
                <a:lnTo>
                  <a:pt x="180" y="2952"/>
                </a:lnTo>
                <a:lnTo>
                  <a:pt x="206" y="2986"/>
                </a:lnTo>
                <a:lnTo>
                  <a:pt x="236" y="3018"/>
                </a:lnTo>
                <a:lnTo>
                  <a:pt x="266" y="3050"/>
                </a:lnTo>
                <a:lnTo>
                  <a:pt x="296" y="3080"/>
                </a:lnTo>
                <a:lnTo>
                  <a:pt x="330" y="3108"/>
                </a:lnTo>
                <a:lnTo>
                  <a:pt x="364" y="3136"/>
                </a:lnTo>
                <a:lnTo>
                  <a:pt x="400" y="3160"/>
                </a:lnTo>
                <a:lnTo>
                  <a:pt x="436" y="3184"/>
                </a:lnTo>
                <a:lnTo>
                  <a:pt x="474" y="3206"/>
                </a:lnTo>
                <a:lnTo>
                  <a:pt x="514" y="3226"/>
                </a:lnTo>
                <a:lnTo>
                  <a:pt x="554" y="3244"/>
                </a:lnTo>
                <a:lnTo>
                  <a:pt x="596" y="3260"/>
                </a:lnTo>
                <a:lnTo>
                  <a:pt x="638" y="3276"/>
                </a:lnTo>
                <a:lnTo>
                  <a:pt x="680" y="3288"/>
                </a:lnTo>
                <a:lnTo>
                  <a:pt x="724" y="3298"/>
                </a:lnTo>
                <a:lnTo>
                  <a:pt x="770" y="3306"/>
                </a:lnTo>
                <a:lnTo>
                  <a:pt x="814" y="3312"/>
                </a:lnTo>
                <a:lnTo>
                  <a:pt x="860" y="3314"/>
                </a:lnTo>
                <a:lnTo>
                  <a:pt x="908" y="3316"/>
                </a:lnTo>
                <a:lnTo>
                  <a:pt x="5486" y="3316"/>
                </a:lnTo>
                <a:lnTo>
                  <a:pt x="5486" y="3316"/>
                </a:lnTo>
                <a:lnTo>
                  <a:pt x="5520" y="3316"/>
                </a:lnTo>
                <a:lnTo>
                  <a:pt x="5554" y="3312"/>
                </a:lnTo>
                <a:lnTo>
                  <a:pt x="5588" y="3308"/>
                </a:lnTo>
                <a:lnTo>
                  <a:pt x="5620" y="3302"/>
                </a:lnTo>
                <a:lnTo>
                  <a:pt x="5652" y="3294"/>
                </a:lnTo>
                <a:lnTo>
                  <a:pt x="5684" y="3286"/>
                </a:lnTo>
                <a:lnTo>
                  <a:pt x="5716" y="3276"/>
                </a:lnTo>
                <a:lnTo>
                  <a:pt x="5746" y="3264"/>
                </a:lnTo>
                <a:lnTo>
                  <a:pt x="5776" y="3250"/>
                </a:lnTo>
                <a:lnTo>
                  <a:pt x="5804" y="3236"/>
                </a:lnTo>
                <a:lnTo>
                  <a:pt x="5832" y="3220"/>
                </a:lnTo>
                <a:lnTo>
                  <a:pt x="5860" y="3202"/>
                </a:lnTo>
                <a:lnTo>
                  <a:pt x="5886" y="3184"/>
                </a:lnTo>
                <a:lnTo>
                  <a:pt x="5910" y="3164"/>
                </a:lnTo>
                <a:lnTo>
                  <a:pt x="5934" y="3142"/>
                </a:lnTo>
                <a:lnTo>
                  <a:pt x="5958" y="3120"/>
                </a:lnTo>
                <a:lnTo>
                  <a:pt x="5980" y="3096"/>
                </a:lnTo>
                <a:lnTo>
                  <a:pt x="6002" y="3072"/>
                </a:lnTo>
                <a:lnTo>
                  <a:pt x="6022" y="3048"/>
                </a:lnTo>
                <a:lnTo>
                  <a:pt x="6040" y="3022"/>
                </a:lnTo>
                <a:lnTo>
                  <a:pt x="6058" y="2994"/>
                </a:lnTo>
                <a:lnTo>
                  <a:pt x="6074" y="2966"/>
                </a:lnTo>
                <a:lnTo>
                  <a:pt x="6088" y="2938"/>
                </a:lnTo>
                <a:lnTo>
                  <a:pt x="6102" y="2908"/>
                </a:lnTo>
                <a:lnTo>
                  <a:pt x="6114" y="2878"/>
                </a:lnTo>
                <a:lnTo>
                  <a:pt x="6124" y="2846"/>
                </a:lnTo>
                <a:lnTo>
                  <a:pt x="6134" y="2814"/>
                </a:lnTo>
                <a:lnTo>
                  <a:pt x="6140" y="2782"/>
                </a:lnTo>
                <a:lnTo>
                  <a:pt x="6146" y="2748"/>
                </a:lnTo>
                <a:lnTo>
                  <a:pt x="6150" y="2716"/>
                </a:lnTo>
                <a:lnTo>
                  <a:pt x="6154" y="2682"/>
                </a:lnTo>
                <a:lnTo>
                  <a:pt x="6154" y="2646"/>
                </a:lnTo>
                <a:lnTo>
                  <a:pt x="6154" y="2646"/>
                </a:lnTo>
                <a:lnTo>
                  <a:pt x="6154" y="2614"/>
                </a:lnTo>
                <a:lnTo>
                  <a:pt x="6150" y="2580"/>
                </a:lnTo>
                <a:lnTo>
                  <a:pt x="6146" y="2548"/>
                </a:lnTo>
                <a:lnTo>
                  <a:pt x="6142" y="2516"/>
                </a:lnTo>
                <a:lnTo>
                  <a:pt x="6134" y="2484"/>
                </a:lnTo>
                <a:lnTo>
                  <a:pt x="6126" y="2452"/>
                </a:lnTo>
                <a:lnTo>
                  <a:pt x="6116" y="2422"/>
                </a:lnTo>
                <a:lnTo>
                  <a:pt x="6104" y="2392"/>
                </a:lnTo>
                <a:lnTo>
                  <a:pt x="6092" y="2364"/>
                </a:lnTo>
                <a:lnTo>
                  <a:pt x="6078" y="2336"/>
                </a:lnTo>
                <a:lnTo>
                  <a:pt x="6062" y="2308"/>
                </a:lnTo>
                <a:lnTo>
                  <a:pt x="6046" y="2282"/>
                </a:lnTo>
                <a:lnTo>
                  <a:pt x="6028" y="2256"/>
                </a:lnTo>
                <a:lnTo>
                  <a:pt x="6008" y="2230"/>
                </a:lnTo>
                <a:lnTo>
                  <a:pt x="5988" y="2206"/>
                </a:lnTo>
                <a:lnTo>
                  <a:pt x="5968" y="2184"/>
                </a:lnTo>
                <a:lnTo>
                  <a:pt x="5946" y="2162"/>
                </a:lnTo>
                <a:lnTo>
                  <a:pt x="5922" y="2140"/>
                </a:lnTo>
                <a:lnTo>
                  <a:pt x="5898" y="2120"/>
                </a:lnTo>
                <a:lnTo>
                  <a:pt x="5872" y="2102"/>
                </a:lnTo>
                <a:lnTo>
                  <a:pt x="5846" y="2084"/>
                </a:lnTo>
                <a:lnTo>
                  <a:pt x="5820" y="2068"/>
                </a:lnTo>
                <a:lnTo>
                  <a:pt x="5792" y="2054"/>
                </a:lnTo>
                <a:lnTo>
                  <a:pt x="5764" y="2040"/>
                </a:lnTo>
                <a:lnTo>
                  <a:pt x="5734" y="2026"/>
                </a:lnTo>
                <a:lnTo>
                  <a:pt x="5704" y="2016"/>
                </a:lnTo>
                <a:lnTo>
                  <a:pt x="5674" y="2006"/>
                </a:lnTo>
                <a:lnTo>
                  <a:pt x="5642" y="1998"/>
                </a:lnTo>
                <a:lnTo>
                  <a:pt x="5612" y="1990"/>
                </a:lnTo>
                <a:lnTo>
                  <a:pt x="5578" y="1986"/>
                </a:lnTo>
                <a:lnTo>
                  <a:pt x="5546" y="1982"/>
                </a:lnTo>
                <a:lnTo>
                  <a:pt x="5512" y="1980"/>
                </a:lnTo>
                <a:lnTo>
                  <a:pt x="5512" y="1980"/>
                </a:lnTo>
                <a:close/>
              </a:path>
            </a:pathLst>
          </a:custGeom>
          <a:noFill/>
          <a:ln w="12700" cap="flat" cmpd="sng" algn="ctr">
            <a:solidFill>
              <a:srgbClr val="898989"/>
            </a:solidFill>
            <a:prstDash val="solid"/>
          </a:ln>
          <a:effectLst/>
        </p:spPr>
        <p:txBody>
          <a:bodyPr wrap="square" anchor="b"/>
          <a:lstStyle/>
          <a:p>
            <a:pPr algn="ctr" defTabSz="456926">
              <a:lnSpc>
                <a:spcPct val="130000"/>
              </a:lnSpc>
            </a:pPr>
            <a:r>
              <a:rPr lang="en-US" altLang="zh-CN" sz="900" kern="0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Edge</a:t>
            </a:r>
          </a:p>
        </p:txBody>
      </p:sp>
      <p:sp>
        <p:nvSpPr>
          <p:cNvPr id="324" name="矩形 193"/>
          <p:cNvSpPr/>
          <p:nvPr/>
        </p:nvSpPr>
        <p:spPr>
          <a:xfrm>
            <a:off x="857081" y="3524745"/>
            <a:ext cx="399981" cy="1777051"/>
          </a:xfrm>
          <a:prstGeom prst="rect">
            <a:avLst/>
          </a:prstGeom>
          <a:noFill/>
          <a:ln>
            <a:noFill/>
          </a:ln>
        </p:spPr>
        <p:txBody>
          <a:bodyPr vert="eaVert" wrap="square" anchor="ctr">
            <a:spAutoFit/>
          </a:bodyPr>
          <a:lstStyle/>
          <a:p>
            <a:pPr algn="ctr" defTabSz="913838"/>
            <a:r>
              <a:rPr lang="en-US" altLang="zh-CN" sz="1399" b="1" dirty="0">
                <a:solidFill>
                  <a:srgbClr val="C7000B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G</a:t>
            </a:r>
            <a:r>
              <a:rPr lang="en-US" altLang="zh-CN" sz="1399" b="1" dirty="0">
                <a:solidFill>
                  <a:srgbClr val="44546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igabit Anywhere</a:t>
            </a:r>
          </a:p>
        </p:txBody>
      </p:sp>
      <p:sp>
        <p:nvSpPr>
          <p:cNvPr id="325" name="矩形 195"/>
          <p:cNvSpPr/>
          <p:nvPr/>
        </p:nvSpPr>
        <p:spPr>
          <a:xfrm>
            <a:off x="4625104" y="5623569"/>
            <a:ext cx="2953951" cy="399954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913838"/>
            <a:r>
              <a:rPr lang="en-US" altLang="zh-CN" sz="1999" b="1" dirty="0">
                <a:solidFill>
                  <a:srgbClr val="FCC800">
                    <a:lumMod val="50000"/>
                  </a:srgbClr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U</a:t>
            </a:r>
            <a:r>
              <a:rPr lang="en-US" altLang="zh-CN" sz="1999" b="1" dirty="0">
                <a:solidFill>
                  <a:srgbClr val="44546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ltra-Automation</a:t>
            </a:r>
          </a:p>
        </p:txBody>
      </p:sp>
      <p:sp>
        <p:nvSpPr>
          <p:cNvPr id="326" name="矩形 194"/>
          <p:cNvSpPr/>
          <p:nvPr/>
        </p:nvSpPr>
        <p:spPr>
          <a:xfrm>
            <a:off x="10753695" y="3225625"/>
            <a:ext cx="615297" cy="2128036"/>
          </a:xfrm>
          <a:prstGeom prst="rect">
            <a:avLst/>
          </a:prstGeom>
          <a:noFill/>
          <a:ln>
            <a:noFill/>
          </a:ln>
        </p:spPr>
        <p:txBody>
          <a:bodyPr vert="eaVert" wrap="square" anchor="ctr">
            <a:spAutoFit/>
          </a:bodyPr>
          <a:lstStyle/>
          <a:p>
            <a:pPr algn="ctr" defTabSz="913838"/>
            <a:r>
              <a:rPr lang="en-US" altLang="zh-CN" sz="1399" b="1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</a:t>
            </a:r>
            <a:r>
              <a:rPr lang="en-US" altLang="zh-CN" sz="1399" b="1" dirty="0">
                <a:solidFill>
                  <a:srgbClr val="002060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ntelligent Multi-cloud Connection</a:t>
            </a:r>
          </a:p>
        </p:txBody>
      </p:sp>
      <p:sp>
        <p:nvSpPr>
          <p:cNvPr id="327" name="矩形 196"/>
          <p:cNvSpPr/>
          <p:nvPr/>
        </p:nvSpPr>
        <p:spPr>
          <a:xfrm>
            <a:off x="4799213" y="2299652"/>
            <a:ext cx="2602850" cy="30765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913838"/>
            <a:r>
              <a:rPr lang="en-US" altLang="zh-CN" sz="1399" b="1" dirty="0">
                <a:solidFill>
                  <a:srgbClr val="7030A0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D</a:t>
            </a:r>
            <a:r>
              <a:rPr lang="en-US" altLang="zh-CN" sz="1399" b="1" dirty="0">
                <a:solidFill>
                  <a:srgbClr val="44546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ifferentiated </a:t>
            </a:r>
            <a:r>
              <a:rPr lang="en-US" altLang="zh-CN" sz="1399" b="1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399" b="1" dirty="0">
                <a:solidFill>
                  <a:srgbClr val="44546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Experience</a:t>
            </a:r>
          </a:p>
        </p:txBody>
      </p:sp>
      <p:grpSp>
        <p:nvGrpSpPr>
          <p:cNvPr id="328" name="Group 10"/>
          <p:cNvGrpSpPr/>
          <p:nvPr/>
        </p:nvGrpSpPr>
        <p:grpSpPr>
          <a:xfrm>
            <a:off x="1637162" y="6060723"/>
            <a:ext cx="8923820" cy="215916"/>
            <a:chOff x="1616325" y="6092626"/>
            <a:chExt cx="8927306" cy="216000"/>
          </a:xfrm>
        </p:grpSpPr>
        <p:cxnSp>
          <p:nvCxnSpPr>
            <p:cNvPr id="329" name="直接连接符 8"/>
            <p:cNvCxnSpPr/>
            <p:nvPr/>
          </p:nvCxnSpPr>
          <p:spPr>
            <a:xfrm>
              <a:off x="1616325" y="6092626"/>
              <a:ext cx="0" cy="216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直接连接符 909"/>
            <p:cNvCxnSpPr/>
            <p:nvPr/>
          </p:nvCxnSpPr>
          <p:spPr>
            <a:xfrm>
              <a:off x="10543631" y="6092626"/>
              <a:ext cx="0" cy="21600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直接箭头连接符 10"/>
            <p:cNvCxnSpPr>
              <a:endCxn id="332" idx="1"/>
            </p:cNvCxnSpPr>
            <p:nvPr/>
          </p:nvCxnSpPr>
          <p:spPr>
            <a:xfrm>
              <a:off x="1618764" y="6252880"/>
              <a:ext cx="3308203" cy="1"/>
            </a:xfrm>
            <a:prstGeom prst="straightConnector1">
              <a:avLst/>
            </a:prstGeom>
            <a:ln w="19050"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2" name="矩形 196"/>
          <p:cNvSpPr/>
          <p:nvPr/>
        </p:nvSpPr>
        <p:spPr>
          <a:xfrm>
            <a:off x="4946511" y="6014853"/>
            <a:ext cx="2435208" cy="30765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/>
          <a:p>
            <a:pPr algn="ctr" defTabSz="913838"/>
            <a:r>
              <a:rPr lang="en-US" altLang="zh-CN" sz="1399" b="1" dirty="0">
                <a:solidFill>
                  <a:srgbClr val="00B050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E</a:t>
            </a:r>
            <a:r>
              <a:rPr lang="en-US" altLang="zh-CN" sz="1399" b="1" dirty="0">
                <a:solidFill>
                  <a:srgbClr val="44546A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nvironmental Harmony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760115" y="936136"/>
            <a:ext cx="10705220" cy="1228003"/>
            <a:chOff x="760412" y="935163"/>
            <a:chExt cx="10709402" cy="1228484"/>
          </a:xfrm>
        </p:grpSpPr>
        <p:sp>
          <p:nvSpPr>
            <p:cNvPr id="334" name="Rectangle 37"/>
            <p:cNvSpPr/>
            <p:nvPr/>
          </p:nvSpPr>
          <p:spPr>
            <a:xfrm>
              <a:off x="4520281" y="935163"/>
              <a:ext cx="2160818" cy="7081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3760"/>
              <a:r>
                <a:rPr lang="en-US" altLang="zh-CN" sz="4000" b="1" spc="600" dirty="0">
                  <a:solidFill>
                    <a:srgbClr val="C0000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r>
                <a:rPr lang="en-US" altLang="zh-CN" sz="4000" b="1" spc="600" dirty="0">
                  <a:solidFill>
                    <a:srgbClr val="FCC800">
                      <a:lumMod val="50000"/>
                    </a:srgbClr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U</a:t>
              </a:r>
              <a:r>
                <a:rPr lang="en-US" altLang="zh-CN" sz="4000" b="1" spc="600" dirty="0">
                  <a:solidFill>
                    <a:srgbClr val="0070C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I</a:t>
              </a:r>
              <a:r>
                <a:rPr lang="en-US" altLang="zh-CN" sz="4000" b="1" spc="600" dirty="0">
                  <a:solidFill>
                    <a:srgbClr val="7030A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en-US" altLang="zh-CN" sz="4000" b="1" spc="600" dirty="0">
                  <a:solidFill>
                    <a:srgbClr val="00B05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E</a:t>
              </a:r>
              <a:endParaRPr lang="zh-CN" altLang="en-US" sz="4000" b="1" spc="600" dirty="0">
                <a:solidFill>
                  <a:srgbClr val="00B050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35" name="Group 334"/>
            <p:cNvGrpSpPr/>
            <p:nvPr/>
          </p:nvGrpSpPr>
          <p:grpSpPr>
            <a:xfrm>
              <a:off x="1888020" y="1531731"/>
              <a:ext cx="7474399" cy="288000"/>
              <a:chOff x="2044776" y="1597164"/>
              <a:chExt cx="7474399" cy="307414"/>
            </a:xfrm>
          </p:grpSpPr>
          <p:cxnSp>
            <p:nvCxnSpPr>
              <p:cNvPr id="341" name="直接箭头连接符 2"/>
              <p:cNvCxnSpPr/>
              <p:nvPr/>
            </p:nvCxnSpPr>
            <p:spPr>
              <a:xfrm flipV="1">
                <a:off x="2044776" y="1597164"/>
                <a:ext cx="2592000" cy="307414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2" name="直接箭头连接符 12"/>
              <p:cNvCxnSpPr>
                <a:cxnSpLocks/>
              </p:cNvCxnSpPr>
              <p:nvPr/>
            </p:nvCxnSpPr>
            <p:spPr>
              <a:xfrm flipV="1">
                <a:off x="4487644" y="1597165"/>
                <a:ext cx="806833" cy="19819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3" name="直接箭头连接符 14"/>
              <p:cNvCxnSpPr/>
              <p:nvPr/>
            </p:nvCxnSpPr>
            <p:spPr>
              <a:xfrm flipH="1" flipV="1">
                <a:off x="5797281" y="1597164"/>
                <a:ext cx="664" cy="307414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4" name="直接箭头连接符 16"/>
              <p:cNvCxnSpPr/>
              <p:nvPr/>
            </p:nvCxnSpPr>
            <p:spPr>
              <a:xfrm flipH="1" flipV="1">
                <a:off x="6225964" y="1597164"/>
                <a:ext cx="1296000" cy="307414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5" name="直接箭头连接符 19"/>
              <p:cNvCxnSpPr/>
              <p:nvPr/>
            </p:nvCxnSpPr>
            <p:spPr>
              <a:xfrm flipH="1" flipV="1">
                <a:off x="6927175" y="1597164"/>
                <a:ext cx="2592000" cy="307414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</p:grpSp>
        <p:sp>
          <p:nvSpPr>
            <p:cNvPr id="336" name="矩形 193"/>
            <p:cNvSpPr/>
            <p:nvPr/>
          </p:nvSpPr>
          <p:spPr>
            <a:xfrm>
              <a:off x="760412" y="1778334"/>
              <a:ext cx="1915525" cy="36933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913838"/>
              <a:r>
                <a:rPr lang="en-US" altLang="zh-CN" sz="1799" b="1" u="sng" dirty="0">
                  <a:solidFill>
                    <a:srgbClr val="C7000B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G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igabit Anywhere</a:t>
              </a:r>
            </a:p>
          </p:txBody>
        </p:sp>
        <p:sp>
          <p:nvSpPr>
            <p:cNvPr id="337" name="矩形 196"/>
            <p:cNvSpPr/>
            <p:nvPr/>
          </p:nvSpPr>
          <p:spPr>
            <a:xfrm>
              <a:off x="7020980" y="1778334"/>
              <a:ext cx="2325207" cy="36933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913838"/>
              <a:r>
                <a:rPr lang="en-US" altLang="zh-CN" sz="1799" b="1" u="sng" dirty="0">
                  <a:solidFill>
                    <a:srgbClr val="7030A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D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ifferentiated </a:t>
              </a:r>
              <a:r>
                <a:rPr lang="en-US" altLang="zh-CN" sz="1000" b="1" u="sng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Experience</a:t>
              </a:r>
            </a:p>
          </p:txBody>
        </p:sp>
        <p:sp>
          <p:nvSpPr>
            <p:cNvPr id="338" name="矩形 195"/>
            <p:cNvSpPr/>
            <p:nvPr/>
          </p:nvSpPr>
          <p:spPr>
            <a:xfrm>
              <a:off x="2599074" y="1640427"/>
              <a:ext cx="1819480" cy="523220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913838"/>
              <a:r>
                <a:rPr lang="en-US" altLang="zh-CN" sz="2799" b="1" u="sng" dirty="0">
                  <a:solidFill>
                    <a:srgbClr val="7E640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U</a:t>
              </a:r>
              <a:r>
                <a:rPr lang="en-US" altLang="zh-CN" sz="12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ltra-Automation</a:t>
              </a:r>
            </a:p>
          </p:txBody>
        </p:sp>
        <p:sp>
          <p:nvSpPr>
            <p:cNvPr id="339" name="矩形 194"/>
            <p:cNvSpPr/>
            <p:nvPr/>
          </p:nvSpPr>
          <p:spPr>
            <a:xfrm>
              <a:off x="4397384" y="1778334"/>
              <a:ext cx="2511905" cy="36933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913838"/>
              <a:r>
                <a:rPr lang="en-US" altLang="zh-CN" sz="1799" b="1" u="sng" dirty="0">
                  <a:solidFill>
                    <a:srgbClr val="0070C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I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ntelligent</a:t>
              </a:r>
              <a:r>
                <a:rPr lang="en-US" altLang="zh-CN" sz="1000" b="1" u="sng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Multi-cloud Connection</a:t>
              </a:r>
            </a:p>
          </p:txBody>
        </p:sp>
        <p:sp>
          <p:nvSpPr>
            <p:cNvPr id="340" name="矩形 196"/>
            <p:cNvSpPr/>
            <p:nvPr/>
          </p:nvSpPr>
          <p:spPr>
            <a:xfrm>
              <a:off x="9457877" y="1778334"/>
              <a:ext cx="2011937" cy="369332"/>
            </a:xfrm>
            <a:prstGeom prst="rect">
              <a:avLst/>
            </a:prstGeom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 defTabSz="913838"/>
              <a:r>
                <a:rPr lang="en-US" altLang="zh-CN" sz="1799" b="1" u="sng" dirty="0">
                  <a:solidFill>
                    <a:srgbClr val="00B050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E</a:t>
              </a:r>
              <a:r>
                <a:rPr lang="en-US" altLang="zh-CN" sz="1000" b="1" u="sng" dirty="0">
                  <a:solidFill>
                    <a:srgbClr val="44546A"/>
                  </a:solidFill>
                  <a:latin typeface="+mn-lt"/>
                  <a:ea typeface="微软雅黑" panose="020B0503020204020204" pitchFamily="34" charset="-122"/>
                  <a:cs typeface="Arial" panose="020B0604020202020204" pitchFamily="34" charset="0"/>
                </a:rPr>
                <a:t>nvironmental Harmony</a:t>
              </a:r>
            </a:p>
          </p:txBody>
        </p:sp>
      </p:grpSp>
      <p:grpSp>
        <p:nvGrpSpPr>
          <p:cNvPr id="346" name="PA-组合 1607">
            <a:extLst>
              <a:ext uri="{FF2B5EF4-FFF2-40B4-BE49-F238E27FC236}">
                <a16:creationId xmlns:a16="http://schemas.microsoft.com/office/drawing/2014/main" id="{DD828D64-ECB9-4EB0-BAAC-54A211B92BCA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3361665" y="3609796"/>
            <a:ext cx="135329" cy="399444"/>
            <a:chOff x="1092532" y="1417708"/>
            <a:chExt cx="814541" cy="4754880"/>
          </a:xfrm>
        </p:grpSpPr>
        <p:pic>
          <p:nvPicPr>
            <p:cNvPr id="347" name="PA-图片 83">
              <a:extLst>
                <a:ext uri="{FF2B5EF4-FFF2-40B4-BE49-F238E27FC236}">
                  <a16:creationId xmlns:a16="http://schemas.microsoft.com/office/drawing/2014/main" id="{2D656CBA-856C-4A34-8EFB-63365BB55455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71175" y="2118254"/>
              <a:ext cx="325777" cy="1271118"/>
            </a:xfrm>
            <a:prstGeom prst="rect">
              <a:avLst/>
            </a:prstGeom>
          </p:spPr>
        </p:pic>
        <p:sp>
          <p:nvSpPr>
            <p:cNvPr id="348" name="PA-矩形 84">
              <a:extLst>
                <a:ext uri="{FF2B5EF4-FFF2-40B4-BE49-F238E27FC236}">
                  <a16:creationId xmlns:a16="http://schemas.microsoft.com/office/drawing/2014/main" id="{E7181A46-0CB7-4E5C-9634-C145927951B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auto">
            <a:xfrm flipH="1">
              <a:off x="1567116" y="1417708"/>
              <a:ext cx="110929" cy="4754880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lumMod val="85000"/>
                    <a:shade val="30000"/>
                    <a:satMod val="115000"/>
                  </a:srgbClr>
                </a:gs>
                <a:gs pos="50000">
                  <a:srgbClr val="FFFFFF">
                    <a:lumMod val="85000"/>
                    <a:shade val="67500"/>
                    <a:satMod val="115000"/>
                  </a:srgbClr>
                </a:gs>
                <a:gs pos="100000">
                  <a:srgbClr val="FFFFFF">
                    <a:lumMod val="85000"/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54121" tIns="27059" rIns="54121" bIns="27059" numCol="1" rtlCol="0" anchor="t" anchorCtr="0" compatLnSpc="1">
              <a:prstTxWarp prst="textNoShape">
                <a:avLst/>
              </a:prstTxWarp>
            </a:bodyPr>
            <a:lstStyle/>
            <a:p>
              <a:pPr marL="159728" indent="-159728" defTabSz="541195">
                <a:buClr>
                  <a:srgbClr val="5F5F5F"/>
                </a:buClr>
                <a:buSzPct val="80000"/>
                <a:defRPr/>
              </a:pPr>
              <a:endParaRPr lang="zh-CN" altLang="en-US" sz="1066" kern="0">
                <a:solidFill>
                  <a:srgbClr val="FFFFFF"/>
                </a:solidFill>
                <a:latin typeface="+mn-lt"/>
                <a:ea typeface="方正兰亭中黑简体" panose="02000000000000000000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349" name="组合 86">
              <a:extLst>
                <a:ext uri="{FF2B5EF4-FFF2-40B4-BE49-F238E27FC236}">
                  <a16:creationId xmlns:a16="http://schemas.microsoft.com/office/drawing/2014/main" id="{E017EC71-5091-406A-A3AB-D5F143CA82E0}"/>
                </a:ext>
              </a:extLst>
            </p:cNvPr>
            <p:cNvGrpSpPr/>
            <p:nvPr/>
          </p:nvGrpSpPr>
          <p:grpSpPr>
            <a:xfrm flipH="1">
              <a:off x="1092532" y="3577164"/>
              <a:ext cx="800636" cy="750162"/>
              <a:chOff x="9933844" y="12085656"/>
              <a:chExt cx="3300463" cy="3311360"/>
            </a:xfrm>
          </p:grpSpPr>
          <p:pic>
            <p:nvPicPr>
              <p:cNvPr id="351" name="PA-图片 1612">
                <a:extLst>
                  <a:ext uri="{FF2B5EF4-FFF2-40B4-BE49-F238E27FC236}">
                    <a16:creationId xmlns:a16="http://schemas.microsoft.com/office/drawing/2014/main" id="{0987FD5A-310D-439D-82B9-DAA5494A29C7}"/>
                  </a:ext>
                </a:extLst>
              </p:cNvPr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539526" y="12085656"/>
                <a:ext cx="2694781" cy="3154168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2" name="PA-图片 206">
                <a:extLst>
                  <a:ext uri="{FF2B5EF4-FFF2-40B4-BE49-F238E27FC236}">
                    <a16:creationId xmlns:a16="http://schemas.microsoft.com/office/drawing/2014/main" id="{AB5D8C32-2ED4-428F-8A51-A9E5D47083C0}"/>
                  </a:ext>
                </a:extLst>
              </p:cNvPr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7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33844" y="12128956"/>
                <a:ext cx="2792089" cy="3268060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350" name="PA-图片 89">
              <a:extLst>
                <a:ext uri="{FF2B5EF4-FFF2-40B4-BE49-F238E27FC236}">
                  <a16:creationId xmlns:a16="http://schemas.microsoft.com/office/drawing/2014/main" id="{5CAC60DF-A305-4CA7-BE44-DD94A14C72F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 rotWithShape="1">
            <a:blip r:embed="rId7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1250636" y="5013970"/>
              <a:ext cx="656437" cy="506418"/>
            </a:xfrm>
            <a:prstGeom prst="rect">
              <a:avLst/>
            </a:prstGeom>
          </p:spPr>
        </p:pic>
      </p:grpSp>
      <p:sp>
        <p:nvSpPr>
          <p:cNvPr id="353" name="TextBox 386"/>
          <p:cNvSpPr txBox="1"/>
          <p:nvPr/>
        </p:nvSpPr>
        <p:spPr>
          <a:xfrm>
            <a:off x="3484065" y="3609541"/>
            <a:ext cx="781542" cy="3999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914400">
              <a:defRPr sz="1000" kern="0">
                <a:solidFill>
                  <a:srgbClr val="C00000"/>
                </a:solidFill>
                <a:latin typeface="Arial" pitchFamily="34" charset="0"/>
                <a:ea typeface="微软雅黑"/>
                <a:cs typeface="Arial" panose="020B0604020202020204" pitchFamily="34" charset="0"/>
              </a:defRPr>
            </a:lvl1pPr>
          </a:lstStyle>
          <a:p>
            <a:pPr defTabSz="913668">
              <a:defRPr/>
            </a:pPr>
            <a:r>
              <a:rPr lang="en-US" altLang="zh-CN" dirty="0">
                <a:solidFill>
                  <a:srgbClr val="1D1D1A"/>
                </a:solidFill>
                <a:latin typeface="+mn-lt"/>
                <a:ea typeface="微软雅黑" panose="020B0503020204020204" pitchFamily="34" charset="-122"/>
              </a:rPr>
              <a:t>OptiX SuperSite</a:t>
            </a:r>
            <a:endParaRPr lang="zh-CN" altLang="en-US" dirty="0">
              <a:solidFill>
                <a:srgbClr val="1D1D1A"/>
              </a:solidFill>
              <a:latin typeface="+mn-lt"/>
              <a:ea typeface="微软雅黑" panose="020B0503020204020204" pitchFamily="34" charset="-122"/>
            </a:endParaRPr>
          </a:p>
        </p:txBody>
      </p:sp>
      <p:cxnSp>
        <p:nvCxnSpPr>
          <p:cNvPr id="354" name="直接箭头连接符 10"/>
          <p:cNvCxnSpPr/>
          <p:nvPr/>
        </p:nvCxnSpPr>
        <p:spPr>
          <a:xfrm>
            <a:off x="7487362" y="2446409"/>
            <a:ext cx="3085146" cy="0"/>
          </a:xfrm>
          <a:prstGeom prst="straightConnector1">
            <a:avLst/>
          </a:prstGeom>
          <a:ln w="1905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直接箭头连接符 10"/>
          <p:cNvCxnSpPr>
            <a:stCxn id="324" idx="2"/>
          </p:cNvCxnSpPr>
          <p:nvPr/>
        </p:nvCxnSpPr>
        <p:spPr>
          <a:xfrm flipH="1">
            <a:off x="1047758" y="5301796"/>
            <a:ext cx="9314" cy="467339"/>
          </a:xfrm>
          <a:prstGeom prst="straightConnector1">
            <a:avLst/>
          </a:prstGeom>
          <a:ln w="19050">
            <a:solidFill>
              <a:srgbClr val="C7000B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直接箭头连接符 10"/>
          <p:cNvCxnSpPr/>
          <p:nvPr/>
        </p:nvCxnSpPr>
        <p:spPr>
          <a:xfrm>
            <a:off x="7460840" y="5850080"/>
            <a:ext cx="1718933" cy="1"/>
          </a:xfrm>
          <a:prstGeom prst="straightConnector1">
            <a:avLst/>
          </a:prstGeom>
          <a:ln w="38100">
            <a:solidFill>
              <a:srgbClr val="F085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箭头连接符 10"/>
          <p:cNvCxnSpPr/>
          <p:nvPr/>
        </p:nvCxnSpPr>
        <p:spPr>
          <a:xfrm>
            <a:off x="7460840" y="6176674"/>
            <a:ext cx="3100142" cy="0"/>
          </a:xfrm>
          <a:prstGeom prst="straightConnector1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直接箭头连接符 10"/>
          <p:cNvCxnSpPr/>
          <p:nvPr/>
        </p:nvCxnSpPr>
        <p:spPr>
          <a:xfrm>
            <a:off x="11027951" y="5374186"/>
            <a:ext cx="1" cy="292565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0" name="矩形 8">
            <a:extLst>
              <a:ext uri="{FF2B5EF4-FFF2-40B4-BE49-F238E27FC236}">
                <a16:creationId xmlns:a16="http://schemas.microsoft.com/office/drawing/2014/main" id="{E3B92151-B73F-4BFA-AB36-2AC643A3B584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9686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8935" y="249671"/>
            <a:ext cx="11913065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lnSpc>
                <a:spcPct val="90000"/>
              </a:lnSpc>
            </a:pPr>
            <a:r>
              <a:rPr lang="en-US" altLang="zh-CN" sz="2800" dirty="0">
                <a:latin typeface="+mj-lt"/>
              </a:rPr>
              <a:t>Call  for XXXX to Participate into Industry Autonomous Networks Initiatives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4243977" y="1319849"/>
            <a:ext cx="3345366" cy="1112328"/>
          </a:xfrm>
          <a:prstGeom prst="roundRect">
            <a:avLst>
              <a:gd name="adj" fmla="val 6000"/>
            </a:avLst>
          </a:prstGeom>
          <a:solidFill>
            <a:schemeClr val="bg1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7993433" y="1557381"/>
            <a:ext cx="3345366" cy="393955"/>
          </a:xfrm>
          <a:prstGeom prst="roundRect">
            <a:avLst>
              <a:gd name="adj" fmla="val 6000"/>
            </a:avLst>
          </a:prstGeom>
          <a:solidFill>
            <a:schemeClr val="bg1">
              <a:lumMod val="20000"/>
              <a:lumOff val="8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1"/>
          <p:cNvSpPr txBox="1">
            <a:spLocks/>
          </p:cNvSpPr>
          <p:nvPr/>
        </p:nvSpPr>
        <p:spPr>
          <a:xfrm>
            <a:off x="1233291" y="2057149"/>
            <a:ext cx="2476079" cy="213440"/>
          </a:xfrm>
          <a:prstGeom prst="rect">
            <a:avLst/>
          </a:prstGeom>
        </p:spPr>
        <p:txBody>
          <a:bodyPr vert="horz" lIns="54166" tIns="27083" rIns="54166" bIns="27083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Define an autonomous network reference architecture</a:t>
            </a:r>
            <a:r>
              <a:rPr kumimoji="1" lang="en-US" altLang="zh-CN" sz="1599" b="1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</a:p>
        </p:txBody>
      </p:sp>
      <p:sp>
        <p:nvSpPr>
          <p:cNvPr id="10" name="文本占位符 1"/>
          <p:cNvSpPr txBox="1">
            <a:spLocks/>
          </p:cNvSpPr>
          <p:nvPr/>
        </p:nvSpPr>
        <p:spPr>
          <a:xfrm>
            <a:off x="5051941" y="1951337"/>
            <a:ext cx="2710756" cy="173472"/>
          </a:xfrm>
          <a:prstGeom prst="rect">
            <a:avLst/>
          </a:prstGeom>
        </p:spPr>
        <p:txBody>
          <a:bodyPr vert="horz" lIns="54166" tIns="27083" rIns="54166" bIns="27083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Define the critical use cases and scenarios
</a:t>
            </a:r>
          </a:p>
        </p:txBody>
      </p:sp>
      <p:sp>
        <p:nvSpPr>
          <p:cNvPr id="11" name="文本占位符 1"/>
          <p:cNvSpPr txBox="1">
            <a:spLocks/>
          </p:cNvSpPr>
          <p:nvPr/>
        </p:nvSpPr>
        <p:spPr>
          <a:xfrm>
            <a:off x="8710754" y="1841468"/>
            <a:ext cx="2710756" cy="349329"/>
          </a:xfrm>
          <a:prstGeom prst="rect">
            <a:avLst/>
          </a:prstGeom>
          <a:noFill/>
        </p:spPr>
        <p:txBody>
          <a:bodyPr vert="horz" lIns="54166" tIns="27083" rIns="54166" bIns="27083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kumimoji="1" lang="en-US" altLang="zh-CN" sz="1599" b="1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Define a hierarchical measurement system</a:t>
            </a:r>
            <a:r>
              <a:rPr kumimoji="1" lang="en-US" altLang="zh-CN" sz="1599" b="1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26578" y="1739305"/>
            <a:ext cx="360000" cy="360000"/>
            <a:chOff x="895738" y="1558211"/>
            <a:chExt cx="360141" cy="387981"/>
          </a:xfrm>
        </p:grpSpPr>
        <p:sp>
          <p:nvSpPr>
            <p:cNvPr id="13" name="椭圆 12"/>
            <p:cNvSpPr/>
            <p:nvPr/>
          </p:nvSpPr>
          <p:spPr bwMode="auto">
            <a:xfrm>
              <a:off x="895738" y="1558211"/>
              <a:ext cx="360141" cy="387981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1422" tIns="45711" rIns="91422" bIns="45711" rtlCol="0" anchor="ctr"/>
            <a:lstStyle/>
            <a:p>
              <a:pPr algn="ctr" defTabSz="914112"/>
              <a:endParaRPr lang="zh-CN" altLang="en-US" sz="700" dirty="0">
                <a:solidFill>
                  <a:srgbClr val="1D1D1A"/>
                </a:solidFill>
                <a:latin typeface="+mn-lt"/>
                <a:ea typeface="Microsoft YaHei UI" panose="020B0503020204020204" pitchFamily="34" charset="-122"/>
              </a:endParaRPr>
            </a:p>
          </p:txBody>
        </p:sp>
        <p:sp>
          <p:nvSpPr>
            <p:cNvPr id="14" name="文本占位符 1"/>
            <p:cNvSpPr txBox="1">
              <a:spLocks/>
            </p:cNvSpPr>
            <p:nvPr/>
          </p:nvSpPr>
          <p:spPr>
            <a:xfrm>
              <a:off x="929859" y="1585228"/>
              <a:ext cx="280002" cy="349465"/>
            </a:xfrm>
            <a:prstGeom prst="rect">
              <a:avLst/>
            </a:prstGeom>
          </p:spPr>
          <p:txBody>
            <a:bodyPr vert="horz" lIns="54166" tIns="27083" rIns="54166" bIns="27083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198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zh-CN" sz="1599" b="1" dirty="0">
                  <a:solidFill>
                    <a:srgbClr val="FFFFFF"/>
                  </a:solidFill>
                  <a:latin typeface="+mn-lt"/>
                  <a:ea typeface="Microsoft YaHei UI" panose="020B0503020204020204" pitchFamily="34" charset="-122"/>
                  <a:sym typeface="Huawei Sans" panose="020C0503030203020204" pitchFamily="34" charset="0"/>
                </a:rPr>
                <a:t>1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11941" y="1739305"/>
            <a:ext cx="360000" cy="360000"/>
            <a:chOff x="895738" y="1558211"/>
            <a:chExt cx="360141" cy="387981"/>
          </a:xfrm>
        </p:grpSpPr>
        <p:sp>
          <p:nvSpPr>
            <p:cNvPr id="16" name="椭圆 15"/>
            <p:cNvSpPr/>
            <p:nvPr/>
          </p:nvSpPr>
          <p:spPr bwMode="auto">
            <a:xfrm>
              <a:off x="895738" y="1558211"/>
              <a:ext cx="360141" cy="387981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1422" tIns="45711" rIns="91422" bIns="45711" rtlCol="0" anchor="ctr"/>
            <a:lstStyle/>
            <a:p>
              <a:pPr algn="ctr" defTabSz="914112"/>
              <a:endParaRPr lang="zh-CN" altLang="en-US" sz="700" dirty="0">
                <a:solidFill>
                  <a:srgbClr val="1D1D1A"/>
                </a:solidFill>
                <a:latin typeface="+mn-lt"/>
                <a:ea typeface="Microsoft YaHei UI" panose="020B0503020204020204" pitchFamily="34" charset="-122"/>
              </a:endParaRPr>
            </a:p>
          </p:txBody>
        </p:sp>
        <p:sp>
          <p:nvSpPr>
            <p:cNvPr id="17" name="文本占位符 1"/>
            <p:cNvSpPr txBox="1">
              <a:spLocks/>
            </p:cNvSpPr>
            <p:nvPr/>
          </p:nvSpPr>
          <p:spPr>
            <a:xfrm>
              <a:off x="939695" y="1585228"/>
              <a:ext cx="280002" cy="349465"/>
            </a:xfrm>
            <a:prstGeom prst="rect">
              <a:avLst/>
            </a:prstGeom>
          </p:spPr>
          <p:txBody>
            <a:bodyPr vert="horz" lIns="54166" tIns="27083" rIns="54166" bIns="27083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198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zh-CN" sz="1599" b="1" dirty="0">
                  <a:solidFill>
                    <a:srgbClr val="FFFFFF"/>
                  </a:solidFill>
                  <a:latin typeface="+mn-lt"/>
                  <a:ea typeface="Microsoft YaHei UI" panose="020B0503020204020204" pitchFamily="34" charset="-122"/>
                  <a:sym typeface="Huawei Sans" panose="020C0503030203020204" pitchFamily="34" charset="0"/>
                </a:rPr>
                <a:t>2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97304" y="1739305"/>
            <a:ext cx="360000" cy="360000"/>
            <a:chOff x="895738" y="1558211"/>
            <a:chExt cx="360141" cy="387981"/>
          </a:xfrm>
        </p:grpSpPr>
        <p:sp>
          <p:nvSpPr>
            <p:cNvPr id="19" name="椭圆 18"/>
            <p:cNvSpPr/>
            <p:nvPr/>
          </p:nvSpPr>
          <p:spPr bwMode="auto">
            <a:xfrm>
              <a:off x="895738" y="1558211"/>
              <a:ext cx="360141" cy="387981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1422" tIns="45711" rIns="91422" bIns="45711" rtlCol="0" anchor="ctr"/>
            <a:lstStyle/>
            <a:p>
              <a:pPr algn="ctr" defTabSz="914112"/>
              <a:endParaRPr lang="zh-CN" altLang="en-US" sz="700" dirty="0">
                <a:solidFill>
                  <a:srgbClr val="1D1D1A"/>
                </a:solidFill>
                <a:latin typeface="+mn-lt"/>
                <a:ea typeface="Microsoft YaHei UI" panose="020B0503020204020204" pitchFamily="34" charset="-122"/>
              </a:endParaRPr>
            </a:p>
          </p:txBody>
        </p:sp>
        <p:sp>
          <p:nvSpPr>
            <p:cNvPr id="20" name="文本占位符 1"/>
            <p:cNvSpPr txBox="1">
              <a:spLocks/>
            </p:cNvSpPr>
            <p:nvPr/>
          </p:nvSpPr>
          <p:spPr>
            <a:xfrm>
              <a:off x="949209" y="1585228"/>
              <a:ext cx="280002" cy="349465"/>
            </a:xfrm>
            <a:prstGeom prst="rect">
              <a:avLst/>
            </a:prstGeom>
          </p:spPr>
          <p:txBody>
            <a:bodyPr vert="horz" lIns="54166" tIns="27083" rIns="54166" bIns="27083" rtlCol="0" anchor="ctr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198" kern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kumimoji="1" lang="en-US" altLang="zh-CN" sz="1599" b="1" dirty="0">
                  <a:solidFill>
                    <a:srgbClr val="FFFFFF"/>
                  </a:solidFill>
                  <a:latin typeface="+mn-lt"/>
                  <a:ea typeface="Microsoft YaHei UI" panose="020B0503020204020204" pitchFamily="34" charset="-122"/>
                  <a:sym typeface="Huawei Sans" panose="020C0503030203020204" pitchFamily="34" charset="0"/>
                </a:rPr>
                <a:t>3</a:t>
              </a:r>
            </a:p>
          </p:txBody>
        </p:sp>
      </p:grpSp>
      <p:sp>
        <p:nvSpPr>
          <p:cNvPr id="21" name="文本占位符 1"/>
          <p:cNvSpPr txBox="1">
            <a:spLocks/>
          </p:cNvSpPr>
          <p:nvPr/>
        </p:nvSpPr>
        <p:spPr>
          <a:xfrm>
            <a:off x="1040578" y="2445733"/>
            <a:ext cx="2773102" cy="1981507"/>
          </a:xfrm>
          <a:prstGeom prst="rect">
            <a:avLst/>
          </a:prstGeom>
        </p:spPr>
        <p:txBody>
          <a:bodyPr vert="horz" lIns="54166" tIns="27083" rIns="54166" bIns="27083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defRPr/>
            </a:pPr>
            <a:r>
              <a:rPr kumimoji="1" lang="en-US" altLang="zh-CN" sz="1599" b="1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Unified technical and architectural languages.</a:t>
            </a:r>
            <a:r>
              <a:rPr kumimoji="1" lang="en-US" altLang="zh-CN" sz="1599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  <a:r>
              <a:rPr kumimoji="1" lang="en-US" altLang="zh-CN" sz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Technical perspective, define the medium- and long-term autonomous network reference architecture, to ensure architectural stability and advanced.</a:t>
            </a:r>
            <a:r>
              <a:rPr kumimoji="1" lang="en-US" altLang="zh-CN" sz="1200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  <a:endParaRPr kumimoji="1" lang="en-US" altLang="zh-CN" sz="1599" dirty="0">
              <a:solidFill>
                <a:srgbClr val="1D1D1A"/>
              </a:solidFill>
              <a:latin typeface="+mn-lt"/>
              <a:ea typeface="Microsoft YaHei UI" panose="020B0503020204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22" name="文本占位符 1"/>
          <p:cNvSpPr txBox="1">
            <a:spLocks/>
          </p:cNvSpPr>
          <p:nvPr/>
        </p:nvSpPr>
        <p:spPr>
          <a:xfrm>
            <a:off x="4724238" y="2401604"/>
            <a:ext cx="2710756" cy="1584167"/>
          </a:xfrm>
          <a:prstGeom prst="rect">
            <a:avLst/>
          </a:prstGeom>
        </p:spPr>
        <p:txBody>
          <a:bodyPr vert="horz" lIns="54166" tIns="27083" rIns="54166" bIns="27083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defRPr/>
            </a:pPr>
            <a:r>
              <a:rPr kumimoji="1" lang="en-US" altLang="zh-CN" sz="1599" b="1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Determine use cases that bring most value</a:t>
            </a:r>
            <a:r>
              <a:rPr kumimoji="1" lang="en-US" altLang="zh-CN" sz="1599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  <a:r>
              <a:rPr kumimoji="1" lang="en-US" altLang="zh-CN" sz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The priority of closed-loop scenarios, business process innovations, new product development scenarios, human and system interaction efficiency  
</a:t>
            </a:r>
            <a:endParaRPr kumimoji="1" lang="en-US" altLang="zh-CN" sz="1599" dirty="0">
              <a:solidFill>
                <a:schemeClr val="tx1"/>
              </a:solidFill>
              <a:latin typeface="+mn-lt"/>
              <a:ea typeface="Microsoft YaHei UI" panose="020B0503020204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23" name="文本占位符 1"/>
          <p:cNvSpPr txBox="1">
            <a:spLocks/>
          </p:cNvSpPr>
          <p:nvPr/>
        </p:nvSpPr>
        <p:spPr>
          <a:xfrm>
            <a:off x="8427632" y="2386886"/>
            <a:ext cx="2710756" cy="1584167"/>
          </a:xfrm>
          <a:prstGeom prst="rect">
            <a:avLst/>
          </a:prstGeom>
        </p:spPr>
        <p:txBody>
          <a:bodyPr vert="horz" lIns="54166" tIns="27083" rIns="54166" bIns="27083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98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defRPr/>
            </a:pPr>
            <a:r>
              <a:rPr kumimoji="1" lang="en-US" altLang="zh-CN" sz="1599" b="1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Determine the assessment and measurement system</a:t>
            </a:r>
            <a:r>
              <a:rPr kumimoji="1" lang="en-US" altLang="zh-CN" sz="1599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.
</a:t>
            </a:r>
            <a:r>
              <a:rPr kumimoji="1" lang="en-US" altLang="zh-CN" sz="1200" dirty="0">
                <a:solidFill>
                  <a:schemeClr val="tx1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Production and delivery perspective, can measure landing, guide production practice activities.</a:t>
            </a:r>
            <a:r>
              <a:rPr kumimoji="1" lang="en-US" altLang="zh-CN" sz="1599" dirty="0">
                <a:solidFill>
                  <a:srgbClr val="C00000"/>
                </a:solidFill>
                <a:latin typeface="+mn-lt"/>
                <a:ea typeface="Microsoft YaHei UI" panose="020B0503020204020204" pitchFamily="34" charset="-122"/>
                <a:sym typeface="Huawei Sans" panose="020C0503030203020204" pitchFamily="34" charset="0"/>
              </a:rPr>
              <a:t>
</a:t>
            </a:r>
            <a:endParaRPr kumimoji="1" lang="en-US" altLang="zh-CN" sz="1599" dirty="0">
              <a:solidFill>
                <a:srgbClr val="1D1D1A"/>
              </a:solidFill>
              <a:latin typeface="+mn-lt"/>
              <a:ea typeface="Microsoft YaHei UI" panose="020B0503020204020204" pitchFamily="34" charset="-122"/>
              <a:sym typeface="Huawei Sans" panose="020C0503030203020204" pitchFamily="34" charset="0"/>
            </a:endParaRPr>
          </a:p>
        </p:txBody>
      </p:sp>
      <p:sp>
        <p:nvSpPr>
          <p:cNvPr id="24" name="TextBox 4">
            <a:hlinkClick r:id="rId2"/>
            <a:extLst>
              <a:ext uri="{FF2B5EF4-FFF2-40B4-BE49-F238E27FC236}">
                <a16:creationId xmlns:a16="http://schemas.microsoft.com/office/drawing/2014/main" id="{7A261C53-023F-438B-88EC-0B55FED8174F}"/>
              </a:ext>
            </a:extLst>
          </p:cNvPr>
          <p:cNvSpPr txBox="1"/>
          <p:nvPr/>
        </p:nvSpPr>
        <p:spPr>
          <a:xfrm>
            <a:off x="8336765" y="1049431"/>
            <a:ext cx="3444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solidFill>
                  <a:srgbClr val="0070C0"/>
                </a:solidFill>
                <a:latin typeface="+mn-lt"/>
              </a:rPr>
              <a:t>Join TMF Autonomous Network Project</a:t>
            </a:r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8D625851-E171-4214-A651-1AD72CF50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945" y="3971053"/>
            <a:ext cx="3971309" cy="21511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46F7A4-4750-4B22-9F30-048B7C13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692" y="4227991"/>
            <a:ext cx="3602016" cy="1953844"/>
          </a:xfrm>
          <a:prstGeom prst="rect">
            <a:avLst/>
          </a:prstGeom>
          <a:effectLst>
            <a:softEdge rad="279400"/>
          </a:effectLst>
        </p:spPr>
      </p:pic>
    </p:spTree>
    <p:extLst>
      <p:ext uri="{BB962C8B-B14F-4D97-AF65-F5344CB8AC3E}">
        <p14:creationId xmlns:p14="http://schemas.microsoft.com/office/powerpoint/2010/main" val="409914226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900" y="73372"/>
            <a:ext cx="116562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800" dirty="0">
                <a:latin typeface="+mj-lt"/>
              </a:rPr>
              <a:t>Summary</a:t>
            </a:r>
            <a:endParaRPr lang="zh-CN" altLang="en-US" sz="4800" dirty="0">
              <a:latin typeface="+mj-lt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7714DDB-741A-4C3E-B320-456937D56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797" y="2952131"/>
            <a:ext cx="1033272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文本框 22">
            <a:extLst>
              <a:ext uri="{FF2B5EF4-FFF2-40B4-BE49-F238E27FC236}">
                <a16:creationId xmlns:a16="http://schemas.microsoft.com/office/drawing/2014/main" id="{D469D18E-9FFD-4DCF-81FB-6EDF5E36BF2B}"/>
              </a:ext>
            </a:extLst>
          </p:cNvPr>
          <p:cNvSpPr txBox="1"/>
          <p:nvPr/>
        </p:nvSpPr>
        <p:spPr>
          <a:xfrm>
            <a:off x="1039570" y="1336304"/>
            <a:ext cx="1048763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ea typeface="DengXian" panose="02010600030101010101" pitchFamily="2" charset="-122"/>
                <a:cs typeface="Calibri" panose="020F0502020204030204" pitchFamily="34" charset="0"/>
              </a:rPr>
              <a:t>The Business Need drives Autonomous Networks.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dirty="0"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ea typeface="DengXian" panose="02010600030101010101" pitchFamily="2" charset="-122"/>
                <a:cs typeface="Calibri" panose="020F0502020204030204" pitchFamily="34" charset="0"/>
              </a:rPr>
              <a:t>The Industry Aligns on Autonomous Networks Vision.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dirty="0"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ea typeface="DengXian" panose="02010600030101010101" pitchFamily="2" charset="-122"/>
                <a:cs typeface="Calibri" panose="020F0502020204030204" pitchFamily="34" charset="0"/>
              </a:rPr>
              <a:t>CSPs, Standard Bodies, Vendors Are Joining Force to Define AN in Details with </a:t>
            </a:r>
            <a:r>
              <a:rPr lang="en-US" altLang="zh-CN" sz="2800" dirty="0" err="1">
                <a:ea typeface="DengXian" panose="02010600030101010101" pitchFamily="2" charset="-122"/>
                <a:cs typeface="Calibri" panose="020F0502020204030204" pitchFamily="34" charset="0"/>
              </a:rPr>
              <a:t>PoCs</a:t>
            </a:r>
            <a:r>
              <a:rPr lang="en-US" altLang="zh-CN" sz="2800" dirty="0">
                <a:ea typeface="DengXian" panose="02010600030101010101" pitchFamily="2" charset="-122"/>
                <a:cs typeface="Calibri" panose="020F0502020204030204" pitchFamily="34" charset="0"/>
              </a:rPr>
              <a:t> to Verify the Concepts and Approaches.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dirty="0">
              <a:ea typeface="DengXian" panose="02010600030101010101" pitchFamily="2" charset="-122"/>
              <a:cs typeface="Calibri" panose="020F0502020204030204" pitchFamily="34" charset="0"/>
            </a:endParaRP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2800" dirty="0">
                <a:ea typeface="DengXian" panose="02010600030101010101" pitchFamily="2" charset="-122"/>
                <a:cs typeface="Calibri" panose="020F0502020204030204" pitchFamily="34" charset="0"/>
              </a:rPr>
              <a:t>XXXX’s Active Participation will Expedite XXXX’s Digital Transformation Process and Benefit the Industry as a Whole. </a:t>
            </a:r>
          </a:p>
        </p:txBody>
      </p:sp>
    </p:spTree>
    <p:extLst>
      <p:ext uri="{BB962C8B-B14F-4D97-AF65-F5344CB8AC3E}">
        <p14:creationId xmlns:p14="http://schemas.microsoft.com/office/powerpoint/2010/main" val="1647866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直角三角形 16"/>
          <p:cNvSpPr/>
          <p:nvPr/>
        </p:nvSpPr>
        <p:spPr>
          <a:xfrm>
            <a:off x="0" y="1770063"/>
            <a:ext cx="4427538" cy="5087937"/>
          </a:xfrm>
          <a:prstGeom prst="rtTriangl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直角三角形 7"/>
          <p:cNvSpPr/>
          <p:nvPr/>
        </p:nvSpPr>
        <p:spPr>
          <a:xfrm>
            <a:off x="0" y="2459038"/>
            <a:ext cx="3825875" cy="4398962"/>
          </a:xfrm>
          <a:prstGeom prst="rtTriangle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直角三角形 5"/>
          <p:cNvSpPr/>
          <p:nvPr/>
        </p:nvSpPr>
        <p:spPr>
          <a:xfrm flipV="1">
            <a:off x="0" y="0"/>
            <a:ext cx="9694863" cy="270033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直角三角形 3"/>
          <p:cNvSpPr/>
          <p:nvPr/>
        </p:nvSpPr>
        <p:spPr>
          <a:xfrm flipV="1">
            <a:off x="0" y="0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直角三角形 12"/>
          <p:cNvSpPr/>
          <p:nvPr/>
        </p:nvSpPr>
        <p:spPr>
          <a:xfrm flipH="1">
            <a:off x="2497138" y="4157663"/>
            <a:ext cx="9694862" cy="2700337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flipH="1">
            <a:off x="4601029" y="4158342"/>
            <a:ext cx="7590971" cy="2699658"/>
          </a:xfrm>
          <a:prstGeom prst="rtTriangle">
            <a:avLst/>
          </a:prstGeom>
          <a:blipFill dpi="0" rotWithShape="0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 l="-36000" t="-53000" r="-1000" b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709983" y="2808432"/>
            <a:ext cx="173419" cy="124045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912758" y="2875002"/>
            <a:ext cx="442753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>
                <a:ea typeface="DengXian" panose="02010600030101010101" pitchFamily="2" charset="-122"/>
                <a:cs typeface="Calibri" panose="020F0502020204030204" pitchFamily="34" charset="0"/>
              </a:rPr>
              <a:t>Thank You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FC3D2873-2194-4FB0-BFBA-7E7EEB984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The Future of Work | Transforming Data with Intelligence">
            <a:extLst>
              <a:ext uri="{FF2B5EF4-FFF2-40B4-BE49-F238E27FC236}">
                <a16:creationId xmlns:a16="http://schemas.microsoft.com/office/drawing/2014/main" id="{8469FF86-EB85-4DBE-935A-3AD144AB1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6" r="47369"/>
          <a:stretch/>
        </p:blipFill>
        <p:spPr bwMode="auto">
          <a:xfrm>
            <a:off x="8974047" y="1543920"/>
            <a:ext cx="3261120" cy="263878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: A brief history, where we are today and what's next">
            <a:extLst>
              <a:ext uri="{FF2B5EF4-FFF2-40B4-BE49-F238E27FC236}">
                <a16:creationId xmlns:a16="http://schemas.microsoft.com/office/drawing/2014/main" id="{7A71D2E6-5828-43A6-A52F-06574EADE2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2" r="24351" b="3"/>
          <a:stretch/>
        </p:blipFill>
        <p:spPr bwMode="auto">
          <a:xfrm>
            <a:off x="5934336" y="1543920"/>
            <a:ext cx="3666619" cy="263878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work Connectivity ⋆ Sangoma">
            <a:extLst>
              <a:ext uri="{FF2B5EF4-FFF2-40B4-BE49-F238E27FC236}">
                <a16:creationId xmlns:a16="http://schemas.microsoft.com/office/drawing/2014/main" id="{545AC71C-77CE-4723-8300-6E7635842F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5" r="-1" b="16714"/>
          <a:stretch/>
        </p:blipFill>
        <p:spPr bwMode="auto">
          <a:xfrm>
            <a:off x="5981560" y="4225269"/>
            <a:ext cx="6253605" cy="2638796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" name="Freeform: Shape 142">
            <a:extLst>
              <a:ext uri="{FF2B5EF4-FFF2-40B4-BE49-F238E27FC236}">
                <a16:creationId xmlns:a16="http://schemas.microsoft.com/office/drawing/2014/main" id="{B228652A-FD81-4A3C-B164-2012BF4EE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7943" cy="6858000"/>
          </a:xfrm>
          <a:custGeom>
            <a:avLst/>
            <a:gdLst>
              <a:gd name="connsiteX0" fmla="*/ 0 w 5927943"/>
              <a:gd name="connsiteY0" fmla="*/ 0 h 6858000"/>
              <a:gd name="connsiteX1" fmla="*/ 5129522 w 5927943"/>
              <a:gd name="connsiteY1" fmla="*/ 0 h 6858000"/>
              <a:gd name="connsiteX2" fmla="*/ 5289639 w 5927943"/>
              <a:gd name="connsiteY2" fmla="*/ 323150 h 6858000"/>
              <a:gd name="connsiteX3" fmla="*/ 5927943 w 5927943"/>
              <a:gd name="connsiteY3" fmla="*/ 3476847 h 6858000"/>
              <a:gd name="connsiteX4" fmla="*/ 5289639 w 5927943"/>
              <a:gd name="connsiteY4" fmla="*/ 6630545 h 6858000"/>
              <a:gd name="connsiteX5" fmla="*/ 5176937 w 5927943"/>
              <a:gd name="connsiteY5" fmla="*/ 6858000 h 6858000"/>
              <a:gd name="connsiteX6" fmla="*/ 0 w 59279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7943" h="6858000">
                <a:moveTo>
                  <a:pt x="0" y="0"/>
                </a:moveTo>
                <a:lnTo>
                  <a:pt x="5129522" y="0"/>
                </a:lnTo>
                <a:lnTo>
                  <a:pt x="5289639" y="323150"/>
                </a:lnTo>
                <a:cubicBezTo>
                  <a:pt x="5692631" y="1223391"/>
                  <a:pt x="5927943" y="2308646"/>
                  <a:pt x="5927943" y="3476847"/>
                </a:cubicBezTo>
                <a:cubicBezTo>
                  <a:pt x="5927943" y="4645048"/>
                  <a:pt x="5692631" y="5730304"/>
                  <a:pt x="5289639" y="6630545"/>
                </a:cubicBezTo>
                <a:lnTo>
                  <a:pt x="517693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5" name="Freeform: Shape 144">
            <a:extLst>
              <a:ext uri="{FF2B5EF4-FFF2-40B4-BE49-F238E27FC236}">
                <a16:creationId xmlns:a16="http://schemas.microsoft.com/office/drawing/2014/main" id="{FE8F25D8-4980-4C67-9E0C-7BE94C9CB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17310" cy="6858000"/>
          </a:xfrm>
          <a:custGeom>
            <a:avLst/>
            <a:gdLst>
              <a:gd name="connsiteX0" fmla="*/ 0 w 5917310"/>
              <a:gd name="connsiteY0" fmla="*/ 0 h 6858000"/>
              <a:gd name="connsiteX1" fmla="*/ 5118889 w 5917310"/>
              <a:gd name="connsiteY1" fmla="*/ 0 h 6858000"/>
              <a:gd name="connsiteX2" fmla="*/ 5279006 w 5917310"/>
              <a:gd name="connsiteY2" fmla="*/ 323150 h 6858000"/>
              <a:gd name="connsiteX3" fmla="*/ 5917310 w 5917310"/>
              <a:gd name="connsiteY3" fmla="*/ 3476847 h 6858000"/>
              <a:gd name="connsiteX4" fmla="*/ 5279006 w 5917310"/>
              <a:gd name="connsiteY4" fmla="*/ 6630545 h 6858000"/>
              <a:gd name="connsiteX5" fmla="*/ 5166304 w 5917310"/>
              <a:gd name="connsiteY5" fmla="*/ 6858000 h 6858000"/>
              <a:gd name="connsiteX6" fmla="*/ 0 w 591731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17310" h="6858000">
                <a:moveTo>
                  <a:pt x="0" y="0"/>
                </a:moveTo>
                <a:lnTo>
                  <a:pt x="5118889" y="0"/>
                </a:lnTo>
                <a:lnTo>
                  <a:pt x="5279006" y="323150"/>
                </a:lnTo>
                <a:cubicBezTo>
                  <a:pt x="5681998" y="1223391"/>
                  <a:pt x="5917310" y="2308646"/>
                  <a:pt x="5917310" y="3476847"/>
                </a:cubicBezTo>
                <a:cubicBezTo>
                  <a:pt x="5917310" y="4645048"/>
                  <a:pt x="5681998" y="5730304"/>
                  <a:pt x="5279006" y="6630545"/>
                </a:cubicBezTo>
                <a:lnTo>
                  <a:pt x="516630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6348-9423-4E42-A231-71BD9FAE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742" y="1822602"/>
            <a:ext cx="4390876" cy="1335024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/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Unlimited Computer Power in the Cloud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A214C69-1234-4E5D-91CD-BEA002042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86E49C8-40C0-4E80-BAC0-9A66298F1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461119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矩形 8">
            <a:extLst>
              <a:ext uri="{FF2B5EF4-FFF2-40B4-BE49-F238E27FC236}">
                <a16:creationId xmlns:a16="http://schemas.microsoft.com/office/drawing/2014/main" id="{E2C99DCC-5246-4D79-90FA-7DEB6C312F40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26693AB-9BC4-4731-997A-FDBB6E711B42}"/>
              </a:ext>
            </a:extLst>
          </p:cNvPr>
          <p:cNvSpPr txBox="1">
            <a:spLocks/>
          </p:cNvSpPr>
          <p:nvPr/>
        </p:nvSpPr>
        <p:spPr bwMode="auto">
          <a:xfrm>
            <a:off x="693742" y="3085087"/>
            <a:ext cx="5038436" cy="919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435E3-D0A5-4403-84EF-960A9E02A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85" y="182151"/>
            <a:ext cx="11311082" cy="793542"/>
          </a:xfr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/>
          <a:p>
            <a:pPr eaLnBrk="1" hangingPunct="1"/>
            <a:r>
              <a:rPr lang="en-US" sz="3600" kern="1200" dirty="0">
                <a:solidFill>
                  <a:schemeClr val="tx1"/>
                </a:solidFill>
                <a:ea typeface="+mj-ea"/>
                <a:cs typeface="+mj-cs"/>
              </a:rPr>
              <a:t>What Drives the Fundamental Shift of Digital Technology?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61E302-5373-457C-B8F5-B3CA0F0CB040}"/>
              </a:ext>
            </a:extLst>
          </p:cNvPr>
          <p:cNvSpPr/>
          <p:nvPr/>
        </p:nvSpPr>
        <p:spPr>
          <a:xfrm>
            <a:off x="760762" y="4054484"/>
            <a:ext cx="5333502" cy="919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31A7E2-BF45-460B-BC25-649937F9B430}"/>
              </a:ext>
            </a:extLst>
          </p:cNvPr>
          <p:cNvSpPr/>
          <p:nvPr/>
        </p:nvSpPr>
        <p:spPr>
          <a:xfrm>
            <a:off x="5084618" y="975693"/>
            <a:ext cx="896942" cy="5882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 descr="Telecom providers: Trouble making money off 5G? 15 minutes could...">
            <a:extLst>
              <a:ext uri="{FF2B5EF4-FFF2-40B4-BE49-F238E27FC236}">
                <a16:creationId xmlns:a16="http://schemas.microsoft.com/office/drawing/2014/main" id="{23444114-DB8C-4EE7-9EB7-D5FC85394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314" y="4759624"/>
            <a:ext cx="2602645" cy="155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2F722F0-B0FF-4B1E-804B-9BAF6FF889B3}"/>
              </a:ext>
            </a:extLst>
          </p:cNvPr>
          <p:cNvSpPr txBox="1">
            <a:spLocks/>
          </p:cNvSpPr>
          <p:nvPr/>
        </p:nvSpPr>
        <p:spPr bwMode="auto">
          <a:xfrm>
            <a:off x="649351" y="4048419"/>
            <a:ext cx="4618608" cy="476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Ubiquitous Connectivity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1690C-0975-49F4-A3B9-DA5D0A2BA444}"/>
              </a:ext>
            </a:extLst>
          </p:cNvPr>
          <p:cNvSpPr/>
          <p:nvPr/>
        </p:nvSpPr>
        <p:spPr>
          <a:xfrm>
            <a:off x="421372" y="5102589"/>
            <a:ext cx="2292548" cy="2903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Great, But CSPs have  the problem</a:t>
            </a:r>
          </a:p>
        </p:txBody>
      </p:sp>
    </p:spTree>
    <p:extLst>
      <p:ext uri="{BB962C8B-B14F-4D97-AF65-F5344CB8AC3E}">
        <p14:creationId xmlns:p14="http://schemas.microsoft.com/office/powerpoint/2010/main" val="122955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组合 383"/>
          <p:cNvGrpSpPr/>
          <p:nvPr/>
        </p:nvGrpSpPr>
        <p:grpSpPr>
          <a:xfrm>
            <a:off x="8384662" y="5580315"/>
            <a:ext cx="3335999" cy="675415"/>
            <a:chOff x="9757596" y="8137272"/>
            <a:chExt cx="9539160" cy="1265557"/>
          </a:xfrm>
        </p:grpSpPr>
        <p:sp>
          <p:nvSpPr>
            <p:cNvPr id="385" name="梯形 384"/>
            <p:cNvSpPr/>
            <p:nvPr/>
          </p:nvSpPr>
          <p:spPr>
            <a:xfrm>
              <a:off x="9757596" y="8244235"/>
              <a:ext cx="9539160" cy="1158594"/>
            </a:xfrm>
            <a:prstGeom prst="trapezoid">
              <a:avLst>
                <a:gd name="adj" fmla="val 95302"/>
              </a:avLst>
            </a:prstGeom>
            <a:gradFill>
              <a:gsLst>
                <a:gs pos="0">
                  <a:schemeClr val="tx2">
                    <a:alpha val="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0"/>
            </a:gradFill>
            <a:ln cmpd="sng"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467" tIns="30467" rIns="30467" bIns="304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28225" lvl="4"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 sz="700">
                <a:solidFill>
                  <a:srgbClr val="666666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6" name="梯形 385"/>
            <p:cNvSpPr/>
            <p:nvPr/>
          </p:nvSpPr>
          <p:spPr>
            <a:xfrm>
              <a:off x="9757596" y="8137272"/>
              <a:ext cx="9539160" cy="1158594"/>
            </a:xfrm>
            <a:prstGeom prst="trapezoid">
              <a:avLst>
                <a:gd name="adj" fmla="val 95302"/>
              </a:avLst>
            </a:prstGeom>
            <a:gradFill>
              <a:gsLst>
                <a:gs pos="0">
                  <a:schemeClr val="tx2">
                    <a:alpha val="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0"/>
            </a:gradFill>
            <a:ln cmpd="sng"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467" tIns="30467" rIns="30467" bIns="304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28225" lvl="4"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 sz="700">
                <a:solidFill>
                  <a:srgbClr val="666666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387" name="组合 386"/>
          <p:cNvGrpSpPr/>
          <p:nvPr/>
        </p:nvGrpSpPr>
        <p:grpSpPr>
          <a:xfrm>
            <a:off x="8384662" y="1487633"/>
            <a:ext cx="3335999" cy="675415"/>
            <a:chOff x="9757596" y="8137272"/>
            <a:chExt cx="9539160" cy="1265557"/>
          </a:xfrm>
        </p:grpSpPr>
        <p:sp>
          <p:nvSpPr>
            <p:cNvPr id="388" name="梯形 387"/>
            <p:cNvSpPr/>
            <p:nvPr/>
          </p:nvSpPr>
          <p:spPr>
            <a:xfrm>
              <a:off x="9757596" y="8244235"/>
              <a:ext cx="9539160" cy="1158594"/>
            </a:xfrm>
            <a:prstGeom prst="trapezoid">
              <a:avLst>
                <a:gd name="adj" fmla="val 95302"/>
              </a:avLst>
            </a:prstGeom>
            <a:gradFill>
              <a:gsLst>
                <a:gs pos="0">
                  <a:schemeClr val="tx2">
                    <a:alpha val="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0"/>
            </a:gradFill>
            <a:ln cmpd="sng"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467" tIns="30467" rIns="30467" bIns="304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28225" lvl="4"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 sz="700">
                <a:solidFill>
                  <a:srgbClr val="666666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9" name="梯形 388"/>
            <p:cNvSpPr/>
            <p:nvPr/>
          </p:nvSpPr>
          <p:spPr>
            <a:xfrm>
              <a:off x="9757596" y="8137272"/>
              <a:ext cx="9539160" cy="1158594"/>
            </a:xfrm>
            <a:prstGeom prst="trapezoid">
              <a:avLst>
                <a:gd name="adj" fmla="val 95302"/>
              </a:avLst>
            </a:prstGeom>
            <a:gradFill>
              <a:gsLst>
                <a:gs pos="0">
                  <a:schemeClr val="tx2">
                    <a:alpha val="5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0"/>
            </a:gradFill>
            <a:ln cmpd="sng">
              <a:gradFill>
                <a:gsLst>
                  <a:gs pos="0">
                    <a:srgbClr val="000000">
                      <a:alpha val="0"/>
                    </a:srgbClr>
                  </a:gs>
                  <a:gs pos="100000">
                    <a:srgbClr val="000000">
                      <a:alpha val="20000"/>
                    </a:srgbClr>
                  </a:gs>
                </a:gsLst>
                <a:lin ang="5400000" scaled="0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0467" tIns="30467" rIns="30467" bIns="3046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828225" lvl="4"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altLang="zh-CN" sz="700">
                <a:solidFill>
                  <a:srgbClr val="666666"/>
                </a:solidFill>
                <a:latin typeface="Calibri" panose="020F0502020204030204" pitchFamily="34" charset="0"/>
                <a:ea typeface="Microsoft YaHei UI" panose="020B0503020204020204" pitchFamily="34" charset="-122"/>
                <a:cs typeface="Calibri" panose="020F050202020403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677B370-B290-446F-8434-4436448EFE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57"/>
          <a:stretch/>
        </p:blipFill>
        <p:spPr>
          <a:xfrm>
            <a:off x="702662" y="4186356"/>
            <a:ext cx="1606747" cy="2144824"/>
          </a:xfrm>
          <a:prstGeom prst="rect">
            <a:avLst/>
          </a:prstGeom>
        </p:spPr>
      </p:pic>
      <p:sp>
        <p:nvSpPr>
          <p:cNvPr id="89" name="任意多边形 88"/>
          <p:cNvSpPr/>
          <p:nvPr/>
        </p:nvSpPr>
        <p:spPr>
          <a:xfrm>
            <a:off x="562632" y="1322938"/>
            <a:ext cx="7725277" cy="2366007"/>
          </a:xfrm>
          <a:custGeom>
            <a:avLst/>
            <a:gdLst>
              <a:gd name="connsiteX0" fmla="*/ 0 w 7997223"/>
              <a:gd name="connsiteY0" fmla="*/ 0 h 2463913"/>
              <a:gd name="connsiteX1" fmla="*/ 7543657 w 7997223"/>
              <a:gd name="connsiteY1" fmla="*/ 0 h 2463913"/>
              <a:gd name="connsiteX2" fmla="*/ 7997223 w 7997223"/>
              <a:gd name="connsiteY2" fmla="*/ 2463912 h 2463913"/>
              <a:gd name="connsiteX3" fmla="*/ 7543657 w 7997223"/>
              <a:gd name="connsiteY3" fmla="*/ 2463912 h 2463913"/>
              <a:gd name="connsiteX4" fmla="*/ 7543657 w 7997223"/>
              <a:gd name="connsiteY4" fmla="*/ 2463913 h 2463913"/>
              <a:gd name="connsiteX5" fmla="*/ 0 w 7997223"/>
              <a:gd name="connsiteY5" fmla="*/ 2463913 h 246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7223" h="2463913">
                <a:moveTo>
                  <a:pt x="0" y="0"/>
                </a:moveTo>
                <a:lnTo>
                  <a:pt x="7543657" y="0"/>
                </a:lnTo>
                <a:lnTo>
                  <a:pt x="7997223" y="2463912"/>
                </a:lnTo>
                <a:lnTo>
                  <a:pt x="7543657" y="2463912"/>
                </a:lnTo>
                <a:lnTo>
                  <a:pt x="7543657" y="2463913"/>
                </a:lnTo>
                <a:lnTo>
                  <a:pt x="0" y="2463913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9">
              <a:solidFill>
                <a:srgbClr val="666666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87" name="任意多边形 86"/>
          <p:cNvSpPr/>
          <p:nvPr/>
        </p:nvSpPr>
        <p:spPr>
          <a:xfrm flipV="1">
            <a:off x="562632" y="3688945"/>
            <a:ext cx="7725277" cy="2623213"/>
          </a:xfrm>
          <a:custGeom>
            <a:avLst/>
            <a:gdLst>
              <a:gd name="connsiteX0" fmla="*/ 7543657 w 7997223"/>
              <a:gd name="connsiteY0" fmla="*/ 2624238 h 2624238"/>
              <a:gd name="connsiteX1" fmla="*/ 7997223 w 7997223"/>
              <a:gd name="connsiteY1" fmla="*/ 2624238 h 2624238"/>
              <a:gd name="connsiteX2" fmla="*/ 7543657 w 7997223"/>
              <a:gd name="connsiteY2" fmla="*/ 0 h 2624238"/>
              <a:gd name="connsiteX3" fmla="*/ 0 w 7997223"/>
              <a:gd name="connsiteY3" fmla="*/ 0 h 2624238"/>
              <a:gd name="connsiteX4" fmla="*/ 0 w 7997223"/>
              <a:gd name="connsiteY4" fmla="*/ 2624237 h 2624238"/>
              <a:gd name="connsiteX5" fmla="*/ 7543657 w 7997223"/>
              <a:gd name="connsiteY5" fmla="*/ 2624237 h 262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97223" h="2624238">
                <a:moveTo>
                  <a:pt x="7543657" y="2624238"/>
                </a:moveTo>
                <a:lnTo>
                  <a:pt x="7997223" y="2624238"/>
                </a:lnTo>
                <a:lnTo>
                  <a:pt x="7543657" y="0"/>
                </a:lnTo>
                <a:lnTo>
                  <a:pt x="0" y="0"/>
                </a:lnTo>
                <a:lnTo>
                  <a:pt x="0" y="2624237"/>
                </a:lnTo>
                <a:lnTo>
                  <a:pt x="7543657" y="2624237"/>
                </a:lnTo>
                <a:close/>
              </a:path>
            </a:pathLst>
          </a:custGeom>
          <a:noFill/>
          <a:ln>
            <a:solidFill>
              <a:schemeClr val="bg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9" b="1">
              <a:solidFill>
                <a:srgbClr val="666666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EFF67-CB6B-448E-9761-D8A0DC51F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17" y="234335"/>
            <a:ext cx="11158029" cy="584547"/>
          </a:xfrm>
        </p:spPr>
        <p:txBody>
          <a:bodyPr lIns="0" tIns="0" rIns="0" bIns="0" anchor="ctr" anchorCtr="0">
            <a:noAutofit/>
          </a:bodyPr>
          <a:lstStyle/>
          <a:p>
            <a:pPr eaLnBrk="0" fontAlgn="base" hangingPunct="0">
              <a:spcAft>
                <a:spcPct val="0"/>
              </a:spcAft>
              <a:buFont typeface="Arial" panose="020B0604020202020204" pitchFamily="34" charset="0"/>
            </a:pPr>
            <a:r>
              <a:rPr lang="en-US" altLang="zh-CN" sz="3200" b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CSP</a:t>
            </a:r>
            <a:r>
              <a:rPr lang="zh-CN" altLang="en-US" sz="3200" b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</a:t>
            </a:r>
            <a:r>
              <a:rPr lang="en-US" altLang="zh-CN" sz="3200" b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Digital</a:t>
            </a:r>
            <a:r>
              <a:rPr lang="zh-CN" altLang="en-US" sz="3200" b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 </a:t>
            </a:r>
            <a:r>
              <a:rPr lang="en-US" altLang="zh-CN" sz="3200" b="0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Transformation Demands New Paradigm of Thinking </a:t>
            </a:r>
            <a:endParaRPr lang="en-US" sz="3200" b="0" dirty="0">
              <a:solidFill>
                <a:schemeClr val="tx1"/>
              </a:solidFill>
              <a:latin typeface="Calibri Light" panose="020F0302020204030204" pitchFamily="34" charset="0"/>
              <a:ea typeface="+mj-ea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AC1F7-DD89-4E4D-B28D-319183611FC1}"/>
              </a:ext>
            </a:extLst>
          </p:cNvPr>
          <p:cNvSpPr txBox="1"/>
          <p:nvPr/>
        </p:nvSpPr>
        <p:spPr>
          <a:xfrm>
            <a:off x="4464821" y="3823473"/>
            <a:ext cx="332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D1D1A"/>
                </a:solidFill>
              </a:defRPr>
            </a:lvl1pPr>
          </a:lstStyle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ea typeface="Microsoft YaHei UI" panose="020B0503020204020204" pitchFamily="34" charset="-122"/>
                <a:cs typeface="Calibri" panose="020F0502020204030204" pitchFamily="34" charset="0"/>
              </a:rPr>
              <a:t>Both Revenue Growth and Cost Saving are the Drivers for AN but Revenue Growth Plays More Prominent Role</a:t>
            </a:r>
            <a:endParaRPr lang="en-US" sz="900" b="1" dirty="0"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DD9D76C-ACC0-460B-A934-D9C582772117}"/>
              </a:ext>
            </a:extLst>
          </p:cNvPr>
          <p:cNvSpPr txBox="1"/>
          <p:nvPr/>
        </p:nvSpPr>
        <p:spPr>
          <a:xfrm>
            <a:off x="585177" y="3805965"/>
            <a:ext cx="17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2B is the</a:t>
            </a:r>
            <a:r>
              <a:rPr lang="zh-CN" altLang="en-US" sz="9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9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New Business Growth Point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5809" y="4178857"/>
            <a:ext cx="1499022" cy="2000787"/>
          </a:xfrm>
          <a:prstGeom prst="rect">
            <a:avLst/>
          </a:prstGeom>
        </p:spPr>
      </p:pic>
      <p:sp>
        <p:nvSpPr>
          <p:cNvPr id="76" name="TextBox 29">
            <a:extLst>
              <a:ext uri="{FF2B5EF4-FFF2-40B4-BE49-F238E27FC236}">
                <a16:creationId xmlns:a16="http://schemas.microsoft.com/office/drawing/2014/main" id="{3DD9D76C-ACC0-460B-A934-D9C582772117}"/>
              </a:ext>
            </a:extLst>
          </p:cNvPr>
          <p:cNvSpPr txBox="1"/>
          <p:nvPr/>
        </p:nvSpPr>
        <p:spPr>
          <a:xfrm>
            <a:off x="2138847" y="3805965"/>
            <a:ext cx="2255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Automation is the Foundation of </a:t>
            </a:r>
          </a:p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Digital Service</a:t>
            </a:r>
            <a:endParaRPr lang="en-US" sz="900" b="1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E134D-12BC-4DF5-A9D0-D256E9A338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997" b="16494"/>
          <a:stretch/>
        </p:blipFill>
        <p:spPr>
          <a:xfrm>
            <a:off x="4327449" y="4902824"/>
            <a:ext cx="3529809" cy="1062025"/>
          </a:xfrm>
          <a:prstGeom prst="rect">
            <a:avLst/>
          </a:prstGeom>
        </p:spPr>
      </p:pic>
      <p:grpSp>
        <p:nvGrpSpPr>
          <p:cNvPr id="82" name="组合 81"/>
          <p:cNvGrpSpPr/>
          <p:nvPr/>
        </p:nvGrpSpPr>
        <p:grpSpPr>
          <a:xfrm>
            <a:off x="4408763" y="4425883"/>
            <a:ext cx="3378121" cy="1539657"/>
            <a:chOff x="7562759" y="4724400"/>
            <a:chExt cx="3867971" cy="1762917"/>
          </a:xfrm>
        </p:grpSpPr>
        <p:grpSp>
          <p:nvGrpSpPr>
            <p:cNvPr id="28" name="组合 27"/>
            <p:cNvGrpSpPr/>
            <p:nvPr/>
          </p:nvGrpSpPr>
          <p:grpSpPr>
            <a:xfrm>
              <a:off x="7562759" y="4724400"/>
              <a:ext cx="684001" cy="1762917"/>
              <a:chOff x="7562759" y="4724400"/>
              <a:chExt cx="684001" cy="1762917"/>
            </a:xfrm>
          </p:grpSpPr>
          <p:sp>
            <p:nvSpPr>
              <p:cNvPr id="20" name="五边形 19"/>
              <p:cNvSpPr/>
              <p:nvPr/>
            </p:nvSpPr>
            <p:spPr>
              <a:xfrm rot="16200000" flipV="1">
                <a:off x="7046160" y="5240999"/>
                <a:ext cx="1717198" cy="684000"/>
              </a:xfrm>
              <a:prstGeom prst="homePlate">
                <a:avLst>
                  <a:gd name="adj" fmla="val 33289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7861363" y="4913377"/>
                <a:ext cx="86792" cy="8679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562759" y="6441598"/>
                <a:ext cx="684001" cy="4571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8891976" y="4724400"/>
              <a:ext cx="684001" cy="1762917"/>
              <a:chOff x="7562759" y="4724400"/>
              <a:chExt cx="684001" cy="1762917"/>
            </a:xfrm>
          </p:grpSpPr>
          <p:sp>
            <p:nvSpPr>
              <p:cNvPr id="69" name="五边形 68"/>
              <p:cNvSpPr/>
              <p:nvPr/>
            </p:nvSpPr>
            <p:spPr>
              <a:xfrm rot="16200000" flipV="1">
                <a:off x="7046160" y="5240999"/>
                <a:ext cx="1717198" cy="684000"/>
              </a:xfrm>
              <a:prstGeom prst="homePlate">
                <a:avLst>
                  <a:gd name="adj" fmla="val 33289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7861363" y="4913377"/>
                <a:ext cx="86792" cy="8679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7562759" y="6441598"/>
                <a:ext cx="684001" cy="4571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10746729" y="4724400"/>
              <a:ext cx="684001" cy="1762917"/>
              <a:chOff x="7562759" y="4724400"/>
              <a:chExt cx="684001" cy="1762917"/>
            </a:xfrm>
          </p:grpSpPr>
          <p:sp>
            <p:nvSpPr>
              <p:cNvPr id="73" name="五边形 72"/>
              <p:cNvSpPr/>
              <p:nvPr/>
            </p:nvSpPr>
            <p:spPr>
              <a:xfrm rot="16200000" flipV="1">
                <a:off x="7046160" y="5240999"/>
                <a:ext cx="1717198" cy="684000"/>
              </a:xfrm>
              <a:prstGeom prst="homePlate">
                <a:avLst>
                  <a:gd name="adj" fmla="val 33289"/>
                </a:avLst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7861363" y="4913377"/>
                <a:ext cx="86792" cy="86792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7562759" y="6441598"/>
                <a:ext cx="684001" cy="45719"/>
              </a:xfrm>
              <a:prstGeom prst="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799">
                  <a:solidFill>
                    <a:srgbClr val="666666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2" name="Rectangle 41">
            <a:extLst>
              <a:ext uri="{FF2B5EF4-FFF2-40B4-BE49-F238E27FC236}">
                <a16:creationId xmlns:a16="http://schemas.microsoft.com/office/drawing/2014/main" id="{2E06CC6D-643E-476D-9231-18A4A0771F75}"/>
              </a:ext>
            </a:extLst>
          </p:cNvPr>
          <p:cNvSpPr/>
          <p:nvPr/>
        </p:nvSpPr>
        <p:spPr>
          <a:xfrm>
            <a:off x="953933" y="1895419"/>
            <a:ext cx="6303314" cy="1700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999" dirty="0">
              <a:solidFill>
                <a:srgbClr val="666666"/>
              </a:solidFill>
              <a:latin typeface="Calibri" panose="020F0502020204030204" pitchFamily="34" charset="0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graphicFrame>
        <p:nvGraphicFramePr>
          <p:cNvPr id="62" name="Diagram 16">
            <a:extLst>
              <a:ext uri="{FF2B5EF4-FFF2-40B4-BE49-F238E27FC236}">
                <a16:creationId xmlns:a16="http://schemas.microsoft.com/office/drawing/2014/main" id="{8DE5A236-397D-46B4-A6BD-6394E8EE60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7738802"/>
              </p:ext>
            </p:extLst>
          </p:nvPr>
        </p:nvGraphicFramePr>
        <p:xfrm>
          <a:off x="2364747" y="1944039"/>
          <a:ext cx="4609781" cy="408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3" name="TextBox 18">
            <a:extLst>
              <a:ext uri="{FF2B5EF4-FFF2-40B4-BE49-F238E27FC236}">
                <a16:creationId xmlns:a16="http://schemas.microsoft.com/office/drawing/2014/main" id="{09F83A7A-602F-4DC9-A6B2-C4A01BED73BF}"/>
              </a:ext>
            </a:extLst>
          </p:cNvPr>
          <p:cNvSpPr txBox="1"/>
          <p:nvPr/>
        </p:nvSpPr>
        <p:spPr>
          <a:xfrm>
            <a:off x="1030022" y="1900210"/>
            <a:ext cx="162457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CSP</a:t>
            </a:r>
            <a:r>
              <a:rPr lang="zh-CN" altLang="en-US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Role</a:t>
            </a:r>
            <a:r>
              <a:rPr lang="zh-CN" altLang="en-US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endParaRPr lang="en-US" altLang="zh-CN" sz="1050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</a:endParaRPr>
          </a:p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Transformation	</a:t>
            </a:r>
          </a:p>
        </p:txBody>
      </p:sp>
      <p:sp>
        <p:nvSpPr>
          <p:cNvPr id="64" name="TextBox 20">
            <a:extLst>
              <a:ext uri="{FF2B5EF4-FFF2-40B4-BE49-F238E27FC236}">
                <a16:creationId xmlns:a16="http://schemas.microsoft.com/office/drawing/2014/main" id="{A635E22C-9C38-447A-81E2-449CD0640DBF}"/>
              </a:ext>
            </a:extLst>
          </p:cNvPr>
          <p:cNvSpPr txBox="1"/>
          <p:nvPr/>
        </p:nvSpPr>
        <p:spPr>
          <a:xfrm>
            <a:off x="991636" y="2437398"/>
            <a:ext cx="1538571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CSP Business Model</a:t>
            </a:r>
          </a:p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Transformation</a:t>
            </a:r>
          </a:p>
        </p:txBody>
      </p:sp>
      <p:graphicFrame>
        <p:nvGraphicFramePr>
          <p:cNvPr id="65" name="Diagram 21">
            <a:extLst>
              <a:ext uri="{FF2B5EF4-FFF2-40B4-BE49-F238E27FC236}">
                <a16:creationId xmlns:a16="http://schemas.microsoft.com/office/drawing/2014/main" id="{59417DCD-0EC1-48E8-926A-E4897FBCBA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92088"/>
              </p:ext>
            </p:extLst>
          </p:nvPr>
        </p:nvGraphicFramePr>
        <p:xfrm>
          <a:off x="2364747" y="2485031"/>
          <a:ext cx="4609781" cy="42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6" name="Diagram 23">
            <a:extLst>
              <a:ext uri="{FF2B5EF4-FFF2-40B4-BE49-F238E27FC236}">
                <a16:creationId xmlns:a16="http://schemas.microsoft.com/office/drawing/2014/main" id="{02C1E183-2BD7-4999-BF83-B31604A54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9251760"/>
              </p:ext>
            </p:extLst>
          </p:nvPr>
        </p:nvGraphicFramePr>
        <p:xfrm>
          <a:off x="2364747" y="3014826"/>
          <a:ext cx="4609781" cy="476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67" name="TextBox 25">
            <a:extLst>
              <a:ext uri="{FF2B5EF4-FFF2-40B4-BE49-F238E27FC236}">
                <a16:creationId xmlns:a16="http://schemas.microsoft.com/office/drawing/2014/main" id="{62531B34-3CE7-493C-B999-C7223DB38A94}"/>
              </a:ext>
            </a:extLst>
          </p:cNvPr>
          <p:cNvSpPr txBox="1"/>
          <p:nvPr/>
        </p:nvSpPr>
        <p:spPr>
          <a:xfrm>
            <a:off x="980065" y="2997780"/>
            <a:ext cx="1637613" cy="4154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CSP</a:t>
            </a:r>
            <a:r>
              <a:rPr lang="zh-CN" altLang="en-US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Operation Model </a:t>
            </a:r>
          </a:p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Transformation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40595" y="2275001"/>
            <a:ext cx="1538571" cy="1127310"/>
            <a:chOff x="1141039" y="2292134"/>
            <a:chExt cx="1735201" cy="1127750"/>
          </a:xfrm>
        </p:grpSpPr>
        <p:cxnSp>
          <p:nvCxnSpPr>
            <p:cNvPr id="55" name="Straight Connector 31">
              <a:extLst>
                <a:ext uri="{FF2B5EF4-FFF2-40B4-BE49-F238E27FC236}">
                  <a16:creationId xmlns:a16="http://schemas.microsoft.com/office/drawing/2014/main" id="{E9B693E8-DBBD-4E06-BC23-DBBB2FD807EF}"/>
                </a:ext>
              </a:extLst>
            </p:cNvPr>
            <p:cNvCxnSpPr>
              <a:cxnSpLocks/>
            </p:cNvCxnSpPr>
            <p:nvPr/>
          </p:nvCxnSpPr>
          <p:spPr>
            <a:xfrm>
              <a:off x="1243737" y="2292134"/>
              <a:ext cx="16325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32">
              <a:extLst>
                <a:ext uri="{FF2B5EF4-FFF2-40B4-BE49-F238E27FC236}">
                  <a16:creationId xmlns:a16="http://schemas.microsoft.com/office/drawing/2014/main" id="{AE485270-2F8E-44D4-B344-70D66FDBD5A0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92" y="2860054"/>
              <a:ext cx="163250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33">
              <a:extLst>
                <a:ext uri="{FF2B5EF4-FFF2-40B4-BE49-F238E27FC236}">
                  <a16:creationId xmlns:a16="http://schemas.microsoft.com/office/drawing/2014/main" id="{6686FED2-A0B8-44DF-AFAF-ECDB99A9E3B3}"/>
                </a:ext>
              </a:extLst>
            </p:cNvPr>
            <p:cNvCxnSpPr>
              <a:cxnSpLocks/>
            </p:cNvCxnSpPr>
            <p:nvPr/>
          </p:nvCxnSpPr>
          <p:spPr>
            <a:xfrm>
              <a:off x="1141039" y="3419884"/>
              <a:ext cx="1665855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9">
            <a:extLst>
              <a:ext uri="{FF2B5EF4-FFF2-40B4-BE49-F238E27FC236}">
                <a16:creationId xmlns:a16="http://schemas.microsoft.com/office/drawing/2014/main" id="{14BC2A7D-1C77-42BD-84E6-F7C9F43239D4}"/>
              </a:ext>
            </a:extLst>
          </p:cNvPr>
          <p:cNvSpPr txBox="1"/>
          <p:nvPr/>
        </p:nvSpPr>
        <p:spPr>
          <a:xfrm>
            <a:off x="902755" y="1618923"/>
            <a:ext cx="1641501" cy="24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Level</a:t>
            </a:r>
            <a:r>
              <a:rPr lang="zh-CN" altLang="en-US" sz="10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0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of</a:t>
            </a:r>
            <a:r>
              <a:rPr lang="zh-CN" altLang="en-US" sz="10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en-US" altLang="zh-CN" sz="10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Consensus</a:t>
            </a:r>
            <a:endParaRPr lang="en-US" sz="1000" b="1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59" name="TextBox 11">
            <a:extLst>
              <a:ext uri="{FF2B5EF4-FFF2-40B4-BE49-F238E27FC236}">
                <a16:creationId xmlns:a16="http://schemas.microsoft.com/office/drawing/2014/main" id="{CEDC4EBD-586A-4DB7-80A5-2D8D9856A3FA}"/>
              </a:ext>
            </a:extLst>
          </p:cNvPr>
          <p:cNvSpPr txBox="1"/>
          <p:nvPr/>
        </p:nvSpPr>
        <p:spPr>
          <a:xfrm>
            <a:off x="7015142" y="3395959"/>
            <a:ext cx="1069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Transformation Path </a:t>
            </a:r>
          </a:p>
        </p:txBody>
      </p:sp>
      <p:cxnSp>
        <p:nvCxnSpPr>
          <p:cNvPr id="60" name="直接箭头连接符 59"/>
          <p:cNvCxnSpPr/>
          <p:nvPr/>
        </p:nvCxnSpPr>
        <p:spPr>
          <a:xfrm flipV="1">
            <a:off x="953934" y="1618923"/>
            <a:ext cx="0" cy="1977017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954400" y="3595940"/>
            <a:ext cx="7017110" cy="0"/>
          </a:xfrm>
          <a:prstGeom prst="straightConnector1">
            <a:avLst/>
          </a:prstGeom>
          <a:ln w="19050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349565" y="3868281"/>
            <a:ext cx="1878554" cy="2387449"/>
            <a:chOff x="2308918" y="4426272"/>
            <a:chExt cx="1879288" cy="1616602"/>
          </a:xfrm>
        </p:grpSpPr>
        <p:cxnSp>
          <p:nvCxnSpPr>
            <p:cNvPr id="86" name="直接连接符 85"/>
            <p:cNvCxnSpPr/>
            <p:nvPr/>
          </p:nvCxnSpPr>
          <p:spPr>
            <a:xfrm flipV="1">
              <a:off x="4188206" y="4426272"/>
              <a:ext cx="0" cy="1616602"/>
            </a:xfrm>
            <a:prstGeom prst="line">
              <a:avLst/>
            </a:prstGeom>
            <a:ln w="3175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V="1">
              <a:off x="2308918" y="4426272"/>
              <a:ext cx="0" cy="1616602"/>
            </a:xfrm>
            <a:prstGeom prst="line">
              <a:avLst/>
            </a:prstGeom>
            <a:ln w="3175">
              <a:solidFill>
                <a:schemeClr val="bg1">
                  <a:lumMod val="40000"/>
                  <a:lumOff val="6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8797127" y="2498922"/>
            <a:ext cx="2466057" cy="2466058"/>
            <a:chOff x="8496109" y="2545175"/>
            <a:chExt cx="1869974" cy="1869975"/>
          </a:xfrm>
        </p:grpSpPr>
        <p:grpSp>
          <p:nvGrpSpPr>
            <p:cNvPr id="91" name="组合 90"/>
            <p:cNvGrpSpPr/>
            <p:nvPr/>
          </p:nvGrpSpPr>
          <p:grpSpPr>
            <a:xfrm>
              <a:off x="8496109" y="2545175"/>
              <a:ext cx="1869974" cy="1869975"/>
              <a:chOff x="1493240" y="1707922"/>
              <a:chExt cx="1595589" cy="1595589"/>
            </a:xfrm>
          </p:grpSpPr>
          <p:sp>
            <p:nvSpPr>
              <p:cNvPr id="96" name="弧形 95"/>
              <p:cNvSpPr/>
              <p:nvPr/>
            </p:nvSpPr>
            <p:spPr>
              <a:xfrm>
                <a:off x="1493240" y="1707922"/>
                <a:ext cx="1595589" cy="1595589"/>
              </a:xfrm>
              <a:prstGeom prst="arc">
                <a:avLst>
                  <a:gd name="adj1" fmla="val 17182185"/>
                  <a:gd name="adj2" fmla="val 1540526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7" name="弧形 96"/>
              <p:cNvSpPr/>
              <p:nvPr/>
            </p:nvSpPr>
            <p:spPr>
              <a:xfrm>
                <a:off x="1493240" y="1707922"/>
                <a:ext cx="1595589" cy="1595589"/>
              </a:xfrm>
              <a:prstGeom prst="arc">
                <a:avLst>
                  <a:gd name="adj1" fmla="val 9281040"/>
                  <a:gd name="adj2" fmla="val 15504853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8" name="弧形 97"/>
              <p:cNvSpPr/>
              <p:nvPr/>
            </p:nvSpPr>
            <p:spPr>
              <a:xfrm>
                <a:off x="1493240" y="1707922"/>
                <a:ext cx="1595589" cy="1595589"/>
              </a:xfrm>
              <a:prstGeom prst="arc">
                <a:avLst>
                  <a:gd name="adj1" fmla="val 2603943"/>
                  <a:gd name="adj2" fmla="val 7953314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 rot="18000000">
              <a:off x="8823110" y="2872177"/>
              <a:ext cx="1215972" cy="1215971"/>
              <a:chOff x="1493240" y="1707922"/>
              <a:chExt cx="1595591" cy="1595589"/>
            </a:xfrm>
          </p:grpSpPr>
          <p:sp>
            <p:nvSpPr>
              <p:cNvPr id="93" name="弧形 92"/>
              <p:cNvSpPr/>
              <p:nvPr/>
            </p:nvSpPr>
            <p:spPr>
              <a:xfrm>
                <a:off x="1493240" y="1707922"/>
                <a:ext cx="1595589" cy="1595589"/>
              </a:xfrm>
              <a:prstGeom prst="arc">
                <a:avLst>
                  <a:gd name="adj1" fmla="val 17033594"/>
                  <a:gd name="adj2" fmla="val 1323558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4" name="弧形 93"/>
              <p:cNvSpPr/>
              <p:nvPr/>
            </p:nvSpPr>
            <p:spPr>
              <a:xfrm>
                <a:off x="1493242" y="1707922"/>
                <a:ext cx="1595589" cy="1595589"/>
              </a:xfrm>
              <a:prstGeom prst="arc">
                <a:avLst>
                  <a:gd name="adj1" fmla="val 10703372"/>
                  <a:gd name="adj2" fmla="val 15487006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  <p:sp>
            <p:nvSpPr>
              <p:cNvPr id="95" name="弧形 94"/>
              <p:cNvSpPr/>
              <p:nvPr/>
            </p:nvSpPr>
            <p:spPr>
              <a:xfrm>
                <a:off x="1493240" y="1707922"/>
                <a:ext cx="1595589" cy="1595589"/>
              </a:xfrm>
              <a:prstGeom prst="arc">
                <a:avLst>
                  <a:gd name="adj1" fmla="val 2939821"/>
                  <a:gd name="adj2" fmla="val 7451366"/>
                </a:avLst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599">
                  <a:solidFill>
                    <a:srgbClr val="1D1D1A"/>
                  </a:solidFill>
                  <a:latin typeface="Calibri" panose="020F0502020204030204" pitchFamily="34" charset="0"/>
                  <a:ea typeface="Microsoft YaHei UI" panose="020B0503020204020204" pitchFamily="34" charset="-122"/>
                  <a:cs typeface="Calibri" panose="020F0502020204030204" pitchFamily="34" charset="0"/>
                  <a:sym typeface="微软雅黑" panose="020B0503020204020204" pitchFamily="34" charset="-122"/>
                </a:endParaRPr>
              </a:p>
            </p:txBody>
          </p:sp>
        </p:grpSp>
      </p:grpSp>
      <p:sp>
        <p:nvSpPr>
          <p:cNvPr id="99" name="PA-矩形 62">
            <a:extLst>
              <a:ext uri="{FF2B5EF4-FFF2-40B4-BE49-F238E27FC236}">
                <a16:creationId xmlns:a16="http://schemas.microsoft.com/office/drawing/2014/main" id="{F5E9C887-8AB1-4E1A-98A1-2F0835F258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0123657" y="3253856"/>
            <a:ext cx="1256820" cy="27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69" eaLnBrk="1" fontAlgn="ctr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Cloud</a:t>
            </a:r>
            <a:r>
              <a:rPr lang="en-US" altLang="zh-CN" sz="12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/Edge</a:t>
            </a:r>
          </a:p>
        </p:txBody>
      </p:sp>
      <p:sp>
        <p:nvSpPr>
          <p:cNvPr id="100" name="PA-矩形 62">
            <a:extLst>
              <a:ext uri="{FF2B5EF4-FFF2-40B4-BE49-F238E27FC236}">
                <a16:creationId xmlns:a16="http://schemas.microsoft.com/office/drawing/2014/main" id="{F5E9C887-8AB1-4E1A-98A1-2F0835F2581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660607" y="4364297"/>
            <a:ext cx="775328" cy="27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669" eaLnBrk="1" fontAlgn="ctr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AI/ML</a:t>
            </a:r>
            <a:endParaRPr lang="en-US" altLang="zh-CN" sz="1200" b="1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949068" y="3212392"/>
            <a:ext cx="908705" cy="27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669" eaLnBrk="1" fontAlgn="ctr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5G/F5G</a:t>
            </a:r>
            <a:endParaRPr lang="zh-CN" altLang="en-US" sz="1200" b="1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539741" y="4301692"/>
            <a:ext cx="93224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48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99" b="1" dirty="0">
                <a:solidFill>
                  <a:srgbClr val="C00000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intelligent</a:t>
            </a:r>
            <a:endParaRPr lang="zh-CN" altLang="en-US" sz="1399" b="1" dirty="0">
              <a:solidFill>
                <a:srgbClr val="C00000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0699552" y="4301692"/>
            <a:ext cx="588623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48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99" b="1" dirty="0">
                <a:solidFill>
                  <a:srgbClr val="C00000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Open</a:t>
            </a:r>
            <a:endParaRPr lang="zh-CN" altLang="en-US" sz="1399" b="1" dirty="0">
              <a:solidFill>
                <a:srgbClr val="C00000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752163" y="2366717"/>
            <a:ext cx="55496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485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399" b="1" dirty="0">
                <a:solidFill>
                  <a:srgbClr val="C00000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Agile</a:t>
            </a:r>
            <a:endParaRPr lang="zh-CN" altLang="en-US" sz="1399" b="1" dirty="0">
              <a:solidFill>
                <a:srgbClr val="C00000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5" name="iṧľïďe">
            <a:extLst>
              <a:ext uri="{FF2B5EF4-FFF2-40B4-BE49-F238E27FC236}">
                <a16:creationId xmlns:a16="http://schemas.microsoft.com/office/drawing/2014/main" id="{0E5E6FB7-1B2C-4631-98E3-6306A539CE20}"/>
              </a:ext>
            </a:extLst>
          </p:cNvPr>
          <p:cNvSpPr/>
          <p:nvPr/>
        </p:nvSpPr>
        <p:spPr bwMode="auto">
          <a:xfrm>
            <a:off x="9555264" y="3276074"/>
            <a:ext cx="951190" cy="948726"/>
          </a:xfrm>
          <a:custGeom>
            <a:avLst/>
            <a:gdLst>
              <a:gd name="T0" fmla="*/ 328 w 2432"/>
              <a:gd name="T1" fmla="*/ 386 h 2429"/>
              <a:gd name="T2" fmla="*/ 1409 w 2432"/>
              <a:gd name="T3" fmla="*/ 2429 h 2429"/>
              <a:gd name="T4" fmla="*/ 2015 w 2432"/>
              <a:gd name="T5" fmla="*/ 2039 h 2429"/>
              <a:gd name="T6" fmla="*/ 418 w 2432"/>
              <a:gd name="T7" fmla="*/ 382 h 2429"/>
              <a:gd name="T8" fmla="*/ 270 w 2432"/>
              <a:gd name="T9" fmla="*/ 1168 h 2429"/>
              <a:gd name="T10" fmla="*/ 822 w 2432"/>
              <a:gd name="T11" fmla="*/ 375 h 2429"/>
              <a:gd name="T12" fmla="*/ 716 w 2432"/>
              <a:gd name="T13" fmla="*/ 1768 h 2429"/>
              <a:gd name="T14" fmla="*/ 2103 w 2432"/>
              <a:gd name="T15" fmla="*/ 669 h 2429"/>
              <a:gd name="T16" fmla="*/ 1096 w 2432"/>
              <a:gd name="T17" fmla="*/ 528 h 2429"/>
              <a:gd name="T18" fmla="*/ 1805 w 2432"/>
              <a:gd name="T19" fmla="*/ 793 h 2429"/>
              <a:gd name="T20" fmla="*/ 494 w 2432"/>
              <a:gd name="T21" fmla="*/ 1240 h 2429"/>
              <a:gd name="T22" fmla="*/ 671 w 2432"/>
              <a:gd name="T23" fmla="*/ 1423 h 2429"/>
              <a:gd name="T24" fmla="*/ 1658 w 2432"/>
              <a:gd name="T25" fmla="*/ 664 h 2429"/>
              <a:gd name="T26" fmla="*/ 1372 w 2432"/>
              <a:gd name="T27" fmla="*/ 1224 h 2429"/>
              <a:gd name="T28" fmla="*/ 1634 w 2432"/>
              <a:gd name="T29" fmla="*/ 1377 h 2429"/>
              <a:gd name="T30" fmla="*/ 1360 w 2432"/>
              <a:gd name="T31" fmla="*/ 1283 h 2429"/>
              <a:gd name="T32" fmla="*/ 1660 w 2432"/>
              <a:gd name="T33" fmla="*/ 1363 h 2429"/>
              <a:gd name="T34" fmla="*/ 811 w 2432"/>
              <a:gd name="T35" fmla="*/ 705 h 2429"/>
              <a:gd name="T36" fmla="*/ 1941 w 2432"/>
              <a:gd name="T37" fmla="*/ 1103 h 2429"/>
              <a:gd name="T38" fmla="*/ 384 w 2432"/>
              <a:gd name="T39" fmla="*/ 1228 h 2429"/>
              <a:gd name="T40" fmla="*/ 1472 w 2432"/>
              <a:gd name="T41" fmla="*/ 414 h 2429"/>
              <a:gd name="T42" fmla="*/ 1174 w 2432"/>
              <a:gd name="T43" fmla="*/ 410 h 2429"/>
              <a:gd name="T44" fmla="*/ 496 w 2432"/>
              <a:gd name="T45" fmla="*/ 1219 h 2429"/>
              <a:gd name="T46" fmla="*/ 676 w 2432"/>
              <a:gd name="T47" fmla="*/ 1439 h 2429"/>
              <a:gd name="T48" fmla="*/ 878 w 2432"/>
              <a:gd name="T49" fmla="*/ 1366 h 2429"/>
              <a:gd name="T50" fmla="*/ 1709 w 2432"/>
              <a:gd name="T51" fmla="*/ 681 h 2429"/>
              <a:gd name="T52" fmla="*/ 516 w 2432"/>
              <a:gd name="T53" fmla="*/ 783 h 2429"/>
              <a:gd name="T54" fmla="*/ 2168 w 2432"/>
              <a:gd name="T55" fmla="*/ 913 h 2429"/>
              <a:gd name="T56" fmla="*/ 1324 w 2432"/>
              <a:gd name="T57" fmla="*/ 223 h 2429"/>
              <a:gd name="T58" fmla="*/ 377 w 2432"/>
              <a:gd name="T59" fmla="*/ 607 h 2429"/>
              <a:gd name="T60" fmla="*/ 419 w 2432"/>
              <a:gd name="T61" fmla="*/ 1868 h 2429"/>
              <a:gd name="T62" fmla="*/ 2150 w 2432"/>
              <a:gd name="T63" fmla="*/ 1610 h 2429"/>
              <a:gd name="T64" fmla="*/ 1978 w 2432"/>
              <a:gd name="T65" fmla="*/ 1143 h 2429"/>
              <a:gd name="T66" fmla="*/ 1564 w 2432"/>
              <a:gd name="T67" fmla="*/ 380 h 2429"/>
              <a:gd name="T68" fmla="*/ 372 w 2432"/>
              <a:gd name="T69" fmla="*/ 600 h 2429"/>
              <a:gd name="T70" fmla="*/ 278 w 2432"/>
              <a:gd name="T71" fmla="*/ 1166 h 2429"/>
              <a:gd name="T72" fmla="*/ 687 w 2432"/>
              <a:gd name="T73" fmla="*/ 2120 h 2429"/>
              <a:gd name="T74" fmla="*/ 763 w 2432"/>
              <a:gd name="T75" fmla="*/ 1784 h 2429"/>
              <a:gd name="T76" fmla="*/ 1762 w 2432"/>
              <a:gd name="T77" fmla="*/ 333 h 2429"/>
              <a:gd name="T78" fmla="*/ 394 w 2432"/>
              <a:gd name="T79" fmla="*/ 535 h 2429"/>
              <a:gd name="T80" fmla="*/ 1280 w 2432"/>
              <a:gd name="T81" fmla="*/ 2015 h 2429"/>
              <a:gd name="T82" fmla="*/ 1985 w 2432"/>
              <a:gd name="T83" fmla="*/ 1139 h 2429"/>
              <a:gd name="T84" fmla="*/ 2196 w 2432"/>
              <a:gd name="T85" fmla="*/ 1202 h 2429"/>
              <a:gd name="T86" fmla="*/ 720 w 2432"/>
              <a:gd name="T87" fmla="*/ 1775 h 2429"/>
              <a:gd name="T88" fmla="*/ 2251 w 2432"/>
              <a:gd name="T89" fmla="*/ 1277 h 2429"/>
              <a:gd name="T90" fmla="*/ 2257 w 2432"/>
              <a:gd name="T91" fmla="*/ 713 h 2429"/>
              <a:gd name="T92" fmla="*/ 712 w 2432"/>
              <a:gd name="T93" fmla="*/ 307 h 2429"/>
              <a:gd name="T94" fmla="*/ 1233 w 2432"/>
              <a:gd name="T95" fmla="*/ 2266 h 2429"/>
              <a:gd name="T96" fmla="*/ 2042 w 2432"/>
              <a:gd name="T97" fmla="*/ 1830 h 2429"/>
              <a:gd name="T98" fmla="*/ 2181 w 2432"/>
              <a:gd name="T99" fmla="*/ 1624 h 2429"/>
              <a:gd name="T100" fmla="*/ 2114 w 2432"/>
              <a:gd name="T101" fmla="*/ 615 h 2429"/>
              <a:gd name="T102" fmla="*/ 1743 w 2432"/>
              <a:gd name="T103" fmla="*/ 257 h 2429"/>
              <a:gd name="T104" fmla="*/ 1724 w 2432"/>
              <a:gd name="T105" fmla="*/ 238 h 2429"/>
              <a:gd name="T106" fmla="*/ 709 w 2432"/>
              <a:gd name="T107" fmla="*/ 299 h 2429"/>
              <a:gd name="T108" fmla="*/ 164 w 2432"/>
              <a:gd name="T109" fmla="*/ 909 h 2429"/>
              <a:gd name="T110" fmla="*/ 411 w 2432"/>
              <a:gd name="T111" fmla="*/ 1946 h 2429"/>
              <a:gd name="T112" fmla="*/ 965 w 2432"/>
              <a:gd name="T113" fmla="*/ 2226 h 2429"/>
              <a:gd name="T114" fmla="*/ 1365 w 2432"/>
              <a:gd name="T115" fmla="*/ 2373 h 2429"/>
              <a:gd name="T116" fmla="*/ 1782 w 2432"/>
              <a:gd name="T117" fmla="*/ 2112 h 2429"/>
              <a:gd name="T118" fmla="*/ 2306 w 2432"/>
              <a:gd name="T119" fmla="*/ 1241 h 2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32" h="2429">
                <a:moveTo>
                  <a:pt x="2387" y="1355"/>
                </a:moveTo>
                <a:cubicBezTo>
                  <a:pt x="2386" y="1355"/>
                  <a:pt x="2385" y="1355"/>
                  <a:pt x="2384" y="1355"/>
                </a:cubicBezTo>
                <a:cubicBezTo>
                  <a:pt x="2282" y="711"/>
                  <a:pt x="2282" y="711"/>
                  <a:pt x="2282" y="711"/>
                </a:cubicBezTo>
                <a:cubicBezTo>
                  <a:pt x="2300" y="705"/>
                  <a:pt x="2312" y="688"/>
                  <a:pt x="2312" y="669"/>
                </a:cubicBezTo>
                <a:cubicBezTo>
                  <a:pt x="2312" y="644"/>
                  <a:pt x="2291" y="624"/>
                  <a:pt x="2267" y="624"/>
                </a:cubicBezTo>
                <a:cubicBezTo>
                  <a:pt x="2256" y="624"/>
                  <a:pt x="2246" y="628"/>
                  <a:pt x="2238" y="635"/>
                </a:cubicBezTo>
                <a:cubicBezTo>
                  <a:pt x="1785" y="182"/>
                  <a:pt x="1785" y="182"/>
                  <a:pt x="1785" y="182"/>
                </a:cubicBezTo>
                <a:cubicBezTo>
                  <a:pt x="1791" y="175"/>
                  <a:pt x="1794" y="166"/>
                  <a:pt x="1794" y="157"/>
                </a:cubicBezTo>
                <a:cubicBezTo>
                  <a:pt x="1794" y="132"/>
                  <a:pt x="1773" y="111"/>
                  <a:pt x="1748" y="111"/>
                </a:cubicBezTo>
                <a:cubicBezTo>
                  <a:pt x="1728" y="111"/>
                  <a:pt x="1710" y="125"/>
                  <a:pt x="1705" y="145"/>
                </a:cubicBezTo>
                <a:cubicBezTo>
                  <a:pt x="1060" y="43"/>
                  <a:pt x="1060" y="43"/>
                  <a:pt x="1060" y="43"/>
                </a:cubicBezTo>
                <a:cubicBezTo>
                  <a:pt x="1059" y="19"/>
                  <a:pt x="1039" y="0"/>
                  <a:pt x="1015" y="0"/>
                </a:cubicBezTo>
                <a:cubicBezTo>
                  <a:pt x="990" y="0"/>
                  <a:pt x="970" y="20"/>
                  <a:pt x="970" y="45"/>
                </a:cubicBezTo>
                <a:cubicBezTo>
                  <a:pt x="970" y="52"/>
                  <a:pt x="971" y="59"/>
                  <a:pt x="975" y="66"/>
                </a:cubicBezTo>
                <a:cubicBezTo>
                  <a:pt x="407" y="355"/>
                  <a:pt x="407" y="355"/>
                  <a:pt x="407" y="355"/>
                </a:cubicBezTo>
                <a:cubicBezTo>
                  <a:pt x="398" y="346"/>
                  <a:pt x="386" y="340"/>
                  <a:pt x="373" y="340"/>
                </a:cubicBezTo>
                <a:cubicBezTo>
                  <a:pt x="349" y="340"/>
                  <a:pt x="328" y="361"/>
                  <a:pt x="328" y="386"/>
                </a:cubicBezTo>
                <a:cubicBezTo>
                  <a:pt x="328" y="401"/>
                  <a:pt x="336" y="415"/>
                  <a:pt x="348" y="423"/>
                </a:cubicBezTo>
                <a:cubicBezTo>
                  <a:pt x="62" y="985"/>
                  <a:pt x="62" y="985"/>
                  <a:pt x="62" y="985"/>
                </a:cubicBezTo>
                <a:cubicBezTo>
                  <a:pt x="57" y="982"/>
                  <a:pt x="51" y="981"/>
                  <a:pt x="45" y="981"/>
                </a:cubicBezTo>
                <a:cubicBezTo>
                  <a:pt x="20" y="981"/>
                  <a:pt x="0" y="1001"/>
                  <a:pt x="0" y="1026"/>
                </a:cubicBezTo>
                <a:cubicBezTo>
                  <a:pt x="0" y="1051"/>
                  <a:pt x="20" y="1071"/>
                  <a:pt x="45" y="1071"/>
                </a:cubicBezTo>
                <a:cubicBezTo>
                  <a:pt x="46" y="1071"/>
                  <a:pt x="47" y="1071"/>
                  <a:pt x="48" y="1071"/>
                </a:cubicBezTo>
                <a:cubicBezTo>
                  <a:pt x="145" y="1686"/>
                  <a:pt x="145" y="1686"/>
                  <a:pt x="145" y="1686"/>
                </a:cubicBezTo>
                <a:cubicBezTo>
                  <a:pt x="124" y="1690"/>
                  <a:pt x="109" y="1709"/>
                  <a:pt x="109" y="1731"/>
                </a:cubicBezTo>
                <a:cubicBezTo>
                  <a:pt x="109" y="1755"/>
                  <a:pt x="129" y="1776"/>
                  <a:pt x="154" y="1776"/>
                </a:cubicBezTo>
                <a:cubicBezTo>
                  <a:pt x="161" y="1776"/>
                  <a:pt x="167" y="1774"/>
                  <a:pt x="174" y="1771"/>
                </a:cubicBezTo>
                <a:cubicBezTo>
                  <a:pt x="640" y="2237"/>
                  <a:pt x="640" y="2237"/>
                  <a:pt x="640" y="2237"/>
                </a:cubicBezTo>
                <a:cubicBezTo>
                  <a:pt x="635" y="2244"/>
                  <a:pt x="633" y="2252"/>
                  <a:pt x="633" y="2261"/>
                </a:cubicBezTo>
                <a:cubicBezTo>
                  <a:pt x="633" y="2286"/>
                  <a:pt x="653" y="2306"/>
                  <a:pt x="678" y="2306"/>
                </a:cubicBezTo>
                <a:cubicBezTo>
                  <a:pt x="696" y="2306"/>
                  <a:pt x="712" y="2296"/>
                  <a:pt x="719" y="2279"/>
                </a:cubicBezTo>
                <a:cubicBezTo>
                  <a:pt x="1364" y="2381"/>
                  <a:pt x="1364" y="2381"/>
                  <a:pt x="1364" y="2381"/>
                </a:cubicBezTo>
                <a:cubicBezTo>
                  <a:pt x="1364" y="2382"/>
                  <a:pt x="1364" y="2383"/>
                  <a:pt x="1364" y="2383"/>
                </a:cubicBezTo>
                <a:cubicBezTo>
                  <a:pt x="1364" y="2408"/>
                  <a:pt x="1384" y="2429"/>
                  <a:pt x="1409" y="2429"/>
                </a:cubicBezTo>
                <a:cubicBezTo>
                  <a:pt x="1434" y="2429"/>
                  <a:pt x="1454" y="2408"/>
                  <a:pt x="1454" y="2383"/>
                </a:cubicBezTo>
                <a:cubicBezTo>
                  <a:pt x="1454" y="2377"/>
                  <a:pt x="1452" y="2370"/>
                  <a:pt x="1449" y="2364"/>
                </a:cubicBezTo>
                <a:cubicBezTo>
                  <a:pt x="2027" y="2069"/>
                  <a:pt x="2027" y="2069"/>
                  <a:pt x="2027" y="2069"/>
                </a:cubicBezTo>
                <a:cubicBezTo>
                  <a:pt x="2035" y="2079"/>
                  <a:pt x="2047" y="2084"/>
                  <a:pt x="2060" y="2084"/>
                </a:cubicBezTo>
                <a:cubicBezTo>
                  <a:pt x="2085" y="2084"/>
                  <a:pt x="2105" y="2064"/>
                  <a:pt x="2105" y="2039"/>
                </a:cubicBezTo>
                <a:cubicBezTo>
                  <a:pt x="2105" y="2023"/>
                  <a:pt x="2097" y="2009"/>
                  <a:pt x="2084" y="2001"/>
                </a:cubicBezTo>
                <a:cubicBezTo>
                  <a:pt x="2369" y="1441"/>
                  <a:pt x="2369" y="1441"/>
                  <a:pt x="2369" y="1441"/>
                </a:cubicBezTo>
                <a:cubicBezTo>
                  <a:pt x="2375" y="1444"/>
                  <a:pt x="2381" y="1445"/>
                  <a:pt x="2387" y="1445"/>
                </a:cubicBezTo>
                <a:cubicBezTo>
                  <a:pt x="2411" y="1445"/>
                  <a:pt x="2432" y="1425"/>
                  <a:pt x="2432" y="1400"/>
                </a:cubicBezTo>
                <a:cubicBezTo>
                  <a:pt x="2432" y="1375"/>
                  <a:pt x="2411" y="1355"/>
                  <a:pt x="2387" y="1355"/>
                </a:cubicBezTo>
                <a:close/>
                <a:moveTo>
                  <a:pt x="2016" y="2046"/>
                </a:moveTo>
                <a:cubicBezTo>
                  <a:pt x="1850" y="2072"/>
                  <a:pt x="1850" y="2072"/>
                  <a:pt x="1850" y="2072"/>
                </a:cubicBezTo>
                <a:cubicBezTo>
                  <a:pt x="1849" y="2067"/>
                  <a:pt x="1847" y="2063"/>
                  <a:pt x="1844" y="2059"/>
                </a:cubicBezTo>
                <a:cubicBezTo>
                  <a:pt x="2017" y="1899"/>
                  <a:pt x="2017" y="1899"/>
                  <a:pt x="2017" y="1899"/>
                </a:cubicBezTo>
                <a:cubicBezTo>
                  <a:pt x="2024" y="1905"/>
                  <a:pt x="2033" y="1909"/>
                  <a:pt x="2042" y="1909"/>
                </a:cubicBezTo>
                <a:cubicBezTo>
                  <a:pt x="2051" y="1995"/>
                  <a:pt x="2051" y="1995"/>
                  <a:pt x="2051" y="1995"/>
                </a:cubicBezTo>
                <a:cubicBezTo>
                  <a:pt x="2030" y="1999"/>
                  <a:pt x="2015" y="2017"/>
                  <a:pt x="2015" y="2039"/>
                </a:cubicBezTo>
                <a:cubicBezTo>
                  <a:pt x="2015" y="2041"/>
                  <a:pt x="2015" y="2044"/>
                  <a:pt x="2016" y="2046"/>
                </a:cubicBezTo>
                <a:close/>
                <a:moveTo>
                  <a:pt x="1225" y="2310"/>
                </a:moveTo>
                <a:cubicBezTo>
                  <a:pt x="1227" y="2308"/>
                  <a:pt x="1229" y="2306"/>
                  <a:pt x="1231" y="2303"/>
                </a:cubicBezTo>
                <a:cubicBezTo>
                  <a:pt x="1321" y="2346"/>
                  <a:pt x="1321" y="2346"/>
                  <a:pt x="1321" y="2346"/>
                </a:cubicBezTo>
                <a:lnTo>
                  <a:pt x="1225" y="2310"/>
                </a:lnTo>
                <a:close/>
                <a:moveTo>
                  <a:pt x="79" y="1056"/>
                </a:moveTo>
                <a:cubicBezTo>
                  <a:pt x="164" y="1119"/>
                  <a:pt x="164" y="1119"/>
                  <a:pt x="164" y="1119"/>
                </a:cubicBezTo>
                <a:cubicBezTo>
                  <a:pt x="164" y="1503"/>
                  <a:pt x="164" y="1503"/>
                  <a:pt x="164" y="1503"/>
                </a:cubicBezTo>
                <a:cubicBezTo>
                  <a:pt x="157" y="1505"/>
                  <a:pt x="150" y="1508"/>
                  <a:pt x="144" y="1514"/>
                </a:cubicBezTo>
                <a:cubicBezTo>
                  <a:pt x="129" y="1530"/>
                  <a:pt x="129" y="1556"/>
                  <a:pt x="144" y="1572"/>
                </a:cubicBezTo>
                <a:cubicBezTo>
                  <a:pt x="150" y="1577"/>
                  <a:pt x="157" y="1581"/>
                  <a:pt x="165" y="1583"/>
                </a:cubicBezTo>
                <a:cubicBezTo>
                  <a:pt x="155" y="1685"/>
                  <a:pt x="155" y="1685"/>
                  <a:pt x="155" y="1685"/>
                </a:cubicBezTo>
                <a:cubicBezTo>
                  <a:pt x="155" y="1685"/>
                  <a:pt x="154" y="1685"/>
                  <a:pt x="154" y="1685"/>
                </a:cubicBezTo>
                <a:cubicBezTo>
                  <a:pt x="154" y="1685"/>
                  <a:pt x="154" y="1685"/>
                  <a:pt x="153" y="1685"/>
                </a:cubicBezTo>
                <a:cubicBezTo>
                  <a:pt x="56" y="1070"/>
                  <a:pt x="56" y="1070"/>
                  <a:pt x="56" y="1070"/>
                </a:cubicBezTo>
                <a:cubicBezTo>
                  <a:pt x="65" y="1068"/>
                  <a:pt x="73" y="1063"/>
                  <a:pt x="79" y="1056"/>
                </a:cubicBezTo>
                <a:close/>
                <a:moveTo>
                  <a:pt x="418" y="382"/>
                </a:moveTo>
                <a:cubicBezTo>
                  <a:pt x="518" y="364"/>
                  <a:pt x="518" y="364"/>
                  <a:pt x="518" y="364"/>
                </a:cubicBezTo>
                <a:cubicBezTo>
                  <a:pt x="519" y="368"/>
                  <a:pt x="521" y="373"/>
                  <a:pt x="524" y="377"/>
                </a:cubicBezTo>
                <a:cubicBezTo>
                  <a:pt x="381" y="509"/>
                  <a:pt x="381" y="509"/>
                  <a:pt x="381" y="509"/>
                </a:cubicBezTo>
                <a:cubicBezTo>
                  <a:pt x="374" y="503"/>
                  <a:pt x="365" y="499"/>
                  <a:pt x="355" y="499"/>
                </a:cubicBezTo>
                <a:cubicBezTo>
                  <a:pt x="334" y="499"/>
                  <a:pt x="316" y="517"/>
                  <a:pt x="316" y="538"/>
                </a:cubicBezTo>
                <a:cubicBezTo>
                  <a:pt x="316" y="557"/>
                  <a:pt x="330" y="573"/>
                  <a:pt x="348" y="576"/>
                </a:cubicBezTo>
                <a:cubicBezTo>
                  <a:pt x="343" y="639"/>
                  <a:pt x="343" y="639"/>
                  <a:pt x="343" y="639"/>
                </a:cubicBezTo>
                <a:cubicBezTo>
                  <a:pt x="200" y="837"/>
                  <a:pt x="200" y="837"/>
                  <a:pt x="200" y="837"/>
                </a:cubicBezTo>
                <a:cubicBezTo>
                  <a:pt x="184" y="826"/>
                  <a:pt x="162" y="828"/>
                  <a:pt x="148" y="842"/>
                </a:cubicBezTo>
                <a:cubicBezTo>
                  <a:pt x="133" y="858"/>
                  <a:pt x="132" y="883"/>
                  <a:pt x="148" y="899"/>
                </a:cubicBezTo>
                <a:cubicBezTo>
                  <a:pt x="71" y="989"/>
                  <a:pt x="71" y="989"/>
                  <a:pt x="71" y="989"/>
                </a:cubicBezTo>
                <a:cubicBezTo>
                  <a:pt x="71" y="989"/>
                  <a:pt x="70" y="989"/>
                  <a:pt x="69" y="988"/>
                </a:cubicBezTo>
                <a:cubicBezTo>
                  <a:pt x="356" y="427"/>
                  <a:pt x="356" y="427"/>
                  <a:pt x="356" y="427"/>
                </a:cubicBezTo>
                <a:cubicBezTo>
                  <a:pt x="361" y="429"/>
                  <a:pt x="367" y="431"/>
                  <a:pt x="373" y="431"/>
                </a:cubicBezTo>
                <a:cubicBezTo>
                  <a:pt x="398" y="431"/>
                  <a:pt x="419" y="410"/>
                  <a:pt x="419" y="386"/>
                </a:cubicBezTo>
                <a:cubicBezTo>
                  <a:pt x="419" y="384"/>
                  <a:pt x="419" y="383"/>
                  <a:pt x="418" y="382"/>
                </a:cubicBezTo>
                <a:close/>
                <a:moveTo>
                  <a:pt x="270" y="1168"/>
                </a:moveTo>
                <a:cubicBezTo>
                  <a:pt x="265" y="1171"/>
                  <a:pt x="261" y="1174"/>
                  <a:pt x="257" y="1178"/>
                </a:cubicBezTo>
                <a:cubicBezTo>
                  <a:pt x="172" y="1115"/>
                  <a:pt x="172" y="1115"/>
                  <a:pt x="172" y="1115"/>
                </a:cubicBezTo>
                <a:cubicBezTo>
                  <a:pt x="172" y="911"/>
                  <a:pt x="172" y="911"/>
                  <a:pt x="172" y="911"/>
                </a:cubicBezTo>
                <a:cubicBezTo>
                  <a:pt x="177" y="912"/>
                  <a:pt x="181" y="912"/>
                  <a:pt x="186" y="911"/>
                </a:cubicBezTo>
                <a:lnTo>
                  <a:pt x="270" y="1168"/>
                </a:lnTo>
                <a:close/>
                <a:moveTo>
                  <a:pt x="597" y="344"/>
                </a:moveTo>
                <a:cubicBezTo>
                  <a:pt x="638" y="331"/>
                  <a:pt x="638" y="331"/>
                  <a:pt x="638" y="331"/>
                </a:cubicBezTo>
                <a:cubicBezTo>
                  <a:pt x="642" y="342"/>
                  <a:pt x="650" y="350"/>
                  <a:pt x="661" y="354"/>
                </a:cubicBezTo>
                <a:cubicBezTo>
                  <a:pt x="663" y="359"/>
                  <a:pt x="663" y="359"/>
                  <a:pt x="663" y="359"/>
                </a:cubicBezTo>
                <a:cubicBezTo>
                  <a:pt x="598" y="353"/>
                  <a:pt x="598" y="353"/>
                  <a:pt x="598" y="353"/>
                </a:cubicBezTo>
                <a:cubicBezTo>
                  <a:pt x="598" y="350"/>
                  <a:pt x="597" y="347"/>
                  <a:pt x="597" y="344"/>
                </a:cubicBezTo>
                <a:close/>
                <a:moveTo>
                  <a:pt x="822" y="375"/>
                </a:moveTo>
                <a:cubicBezTo>
                  <a:pt x="712" y="325"/>
                  <a:pt x="712" y="325"/>
                  <a:pt x="712" y="325"/>
                </a:cubicBezTo>
                <a:cubicBezTo>
                  <a:pt x="713" y="322"/>
                  <a:pt x="713" y="320"/>
                  <a:pt x="713" y="317"/>
                </a:cubicBezTo>
                <a:cubicBezTo>
                  <a:pt x="921" y="365"/>
                  <a:pt x="921" y="365"/>
                  <a:pt x="921" y="365"/>
                </a:cubicBezTo>
                <a:cubicBezTo>
                  <a:pt x="916" y="370"/>
                  <a:pt x="913" y="377"/>
                  <a:pt x="911" y="384"/>
                </a:cubicBezTo>
                <a:lnTo>
                  <a:pt x="822" y="375"/>
                </a:lnTo>
                <a:close/>
                <a:moveTo>
                  <a:pt x="1972" y="466"/>
                </a:moveTo>
                <a:cubicBezTo>
                  <a:pt x="1923" y="499"/>
                  <a:pt x="1923" y="499"/>
                  <a:pt x="1923" y="499"/>
                </a:cubicBezTo>
                <a:cubicBezTo>
                  <a:pt x="1831" y="372"/>
                  <a:pt x="1831" y="372"/>
                  <a:pt x="1831" y="372"/>
                </a:cubicBezTo>
                <a:cubicBezTo>
                  <a:pt x="1834" y="369"/>
                  <a:pt x="1836" y="366"/>
                  <a:pt x="1838" y="362"/>
                </a:cubicBezTo>
                <a:cubicBezTo>
                  <a:pt x="1971" y="450"/>
                  <a:pt x="1971" y="450"/>
                  <a:pt x="1971" y="450"/>
                </a:cubicBezTo>
                <a:cubicBezTo>
                  <a:pt x="1970" y="453"/>
                  <a:pt x="1970" y="455"/>
                  <a:pt x="1970" y="458"/>
                </a:cubicBezTo>
                <a:cubicBezTo>
                  <a:pt x="1970" y="461"/>
                  <a:pt x="1970" y="463"/>
                  <a:pt x="1972" y="466"/>
                </a:cubicBezTo>
                <a:close/>
                <a:moveTo>
                  <a:pt x="716" y="1768"/>
                </a:moveTo>
                <a:cubicBezTo>
                  <a:pt x="492" y="1770"/>
                  <a:pt x="492" y="1770"/>
                  <a:pt x="492" y="1770"/>
                </a:cubicBezTo>
                <a:cubicBezTo>
                  <a:pt x="491" y="1750"/>
                  <a:pt x="474" y="1735"/>
                  <a:pt x="454" y="1735"/>
                </a:cubicBezTo>
                <a:cubicBezTo>
                  <a:pt x="452" y="1735"/>
                  <a:pt x="451" y="1735"/>
                  <a:pt x="449" y="1735"/>
                </a:cubicBezTo>
                <a:cubicBezTo>
                  <a:pt x="435" y="1454"/>
                  <a:pt x="435" y="1454"/>
                  <a:pt x="435" y="1454"/>
                </a:cubicBezTo>
                <a:cubicBezTo>
                  <a:pt x="435" y="1454"/>
                  <a:pt x="435" y="1454"/>
                  <a:pt x="435" y="1454"/>
                </a:cubicBezTo>
                <a:cubicBezTo>
                  <a:pt x="442" y="1454"/>
                  <a:pt x="448" y="1452"/>
                  <a:pt x="453" y="1448"/>
                </a:cubicBezTo>
                <a:cubicBezTo>
                  <a:pt x="722" y="1739"/>
                  <a:pt x="722" y="1739"/>
                  <a:pt x="722" y="1739"/>
                </a:cubicBezTo>
                <a:cubicBezTo>
                  <a:pt x="717" y="1745"/>
                  <a:pt x="715" y="1751"/>
                  <a:pt x="715" y="1759"/>
                </a:cubicBezTo>
                <a:cubicBezTo>
                  <a:pt x="715" y="1762"/>
                  <a:pt x="715" y="1765"/>
                  <a:pt x="716" y="1768"/>
                </a:cubicBezTo>
                <a:close/>
                <a:moveTo>
                  <a:pt x="1325" y="231"/>
                </a:moveTo>
                <a:cubicBezTo>
                  <a:pt x="1387" y="219"/>
                  <a:pt x="1387" y="219"/>
                  <a:pt x="1387" y="219"/>
                </a:cubicBezTo>
                <a:cubicBezTo>
                  <a:pt x="1655" y="306"/>
                  <a:pt x="1655" y="306"/>
                  <a:pt x="1655" y="306"/>
                </a:cubicBezTo>
                <a:cubicBezTo>
                  <a:pt x="1559" y="375"/>
                  <a:pt x="1559" y="375"/>
                  <a:pt x="1559" y="375"/>
                </a:cubicBezTo>
                <a:cubicBezTo>
                  <a:pt x="1554" y="370"/>
                  <a:pt x="1547" y="367"/>
                  <a:pt x="1540" y="367"/>
                </a:cubicBezTo>
                <a:cubicBezTo>
                  <a:pt x="1538" y="367"/>
                  <a:pt x="1536" y="368"/>
                  <a:pt x="1534" y="368"/>
                </a:cubicBezTo>
                <a:cubicBezTo>
                  <a:pt x="1527" y="358"/>
                  <a:pt x="1516" y="352"/>
                  <a:pt x="1503" y="352"/>
                </a:cubicBezTo>
                <a:cubicBezTo>
                  <a:pt x="1498" y="352"/>
                  <a:pt x="1494" y="353"/>
                  <a:pt x="1489" y="355"/>
                </a:cubicBezTo>
                <a:cubicBezTo>
                  <a:pt x="1322" y="246"/>
                  <a:pt x="1322" y="246"/>
                  <a:pt x="1322" y="246"/>
                </a:cubicBezTo>
                <a:cubicBezTo>
                  <a:pt x="1324" y="242"/>
                  <a:pt x="1325" y="238"/>
                  <a:pt x="1325" y="233"/>
                </a:cubicBezTo>
                <a:cubicBezTo>
                  <a:pt x="1325" y="232"/>
                  <a:pt x="1325" y="232"/>
                  <a:pt x="1325" y="231"/>
                </a:cubicBezTo>
                <a:close/>
                <a:moveTo>
                  <a:pt x="2103" y="669"/>
                </a:moveTo>
                <a:cubicBezTo>
                  <a:pt x="2058" y="685"/>
                  <a:pt x="2058" y="685"/>
                  <a:pt x="2058" y="685"/>
                </a:cubicBezTo>
                <a:cubicBezTo>
                  <a:pt x="2030" y="646"/>
                  <a:pt x="2030" y="646"/>
                  <a:pt x="2030" y="646"/>
                </a:cubicBezTo>
                <a:cubicBezTo>
                  <a:pt x="2096" y="643"/>
                  <a:pt x="2096" y="643"/>
                  <a:pt x="2096" y="643"/>
                </a:cubicBezTo>
                <a:cubicBezTo>
                  <a:pt x="2096" y="644"/>
                  <a:pt x="2096" y="646"/>
                  <a:pt x="2096" y="647"/>
                </a:cubicBezTo>
                <a:cubicBezTo>
                  <a:pt x="2096" y="655"/>
                  <a:pt x="2099" y="663"/>
                  <a:pt x="2103" y="669"/>
                </a:cubicBezTo>
                <a:close/>
                <a:moveTo>
                  <a:pt x="2155" y="1600"/>
                </a:moveTo>
                <a:cubicBezTo>
                  <a:pt x="1667" y="1780"/>
                  <a:pt x="1667" y="1780"/>
                  <a:pt x="1667" y="1780"/>
                </a:cubicBezTo>
                <a:cubicBezTo>
                  <a:pt x="1662" y="1771"/>
                  <a:pt x="1654" y="1765"/>
                  <a:pt x="1645" y="1764"/>
                </a:cubicBezTo>
                <a:cubicBezTo>
                  <a:pt x="1662" y="1424"/>
                  <a:pt x="1662" y="1424"/>
                  <a:pt x="1662" y="1424"/>
                </a:cubicBezTo>
                <a:cubicBezTo>
                  <a:pt x="1672" y="1423"/>
                  <a:pt x="1682" y="1417"/>
                  <a:pt x="1686" y="1408"/>
                </a:cubicBezTo>
                <a:cubicBezTo>
                  <a:pt x="2155" y="1586"/>
                  <a:pt x="2155" y="1586"/>
                  <a:pt x="2155" y="1586"/>
                </a:cubicBezTo>
                <a:cubicBezTo>
                  <a:pt x="2154" y="1589"/>
                  <a:pt x="2154" y="1591"/>
                  <a:pt x="2154" y="1594"/>
                </a:cubicBezTo>
                <a:cubicBezTo>
                  <a:pt x="2154" y="1596"/>
                  <a:pt x="2154" y="1598"/>
                  <a:pt x="2155" y="1600"/>
                </a:cubicBezTo>
                <a:close/>
                <a:moveTo>
                  <a:pt x="1096" y="528"/>
                </a:moveTo>
                <a:cubicBezTo>
                  <a:pt x="810" y="671"/>
                  <a:pt x="810" y="671"/>
                  <a:pt x="810" y="671"/>
                </a:cubicBezTo>
                <a:cubicBezTo>
                  <a:pt x="805" y="663"/>
                  <a:pt x="795" y="658"/>
                  <a:pt x="785" y="658"/>
                </a:cubicBezTo>
                <a:cubicBezTo>
                  <a:pt x="783" y="658"/>
                  <a:pt x="781" y="658"/>
                  <a:pt x="779" y="659"/>
                </a:cubicBezTo>
                <a:cubicBezTo>
                  <a:pt x="674" y="368"/>
                  <a:pt x="674" y="368"/>
                  <a:pt x="674" y="368"/>
                </a:cubicBezTo>
                <a:cubicBezTo>
                  <a:pt x="821" y="383"/>
                  <a:pt x="821" y="383"/>
                  <a:pt x="821" y="383"/>
                </a:cubicBezTo>
                <a:cubicBezTo>
                  <a:pt x="1092" y="507"/>
                  <a:pt x="1092" y="507"/>
                  <a:pt x="1092" y="507"/>
                </a:cubicBezTo>
                <a:cubicBezTo>
                  <a:pt x="1092" y="509"/>
                  <a:pt x="1092" y="511"/>
                  <a:pt x="1092" y="513"/>
                </a:cubicBezTo>
                <a:cubicBezTo>
                  <a:pt x="1092" y="518"/>
                  <a:pt x="1093" y="524"/>
                  <a:pt x="1096" y="528"/>
                </a:cubicBezTo>
                <a:close/>
                <a:moveTo>
                  <a:pt x="844" y="385"/>
                </a:moveTo>
                <a:cubicBezTo>
                  <a:pt x="910" y="392"/>
                  <a:pt x="910" y="392"/>
                  <a:pt x="910" y="392"/>
                </a:cubicBezTo>
                <a:cubicBezTo>
                  <a:pt x="910" y="404"/>
                  <a:pt x="916" y="415"/>
                  <a:pt x="925" y="422"/>
                </a:cubicBezTo>
                <a:lnTo>
                  <a:pt x="844" y="385"/>
                </a:lnTo>
                <a:close/>
                <a:moveTo>
                  <a:pt x="986" y="380"/>
                </a:moveTo>
                <a:cubicBezTo>
                  <a:pt x="1120" y="410"/>
                  <a:pt x="1120" y="410"/>
                  <a:pt x="1120" y="410"/>
                </a:cubicBezTo>
                <a:cubicBezTo>
                  <a:pt x="1120" y="411"/>
                  <a:pt x="1120" y="411"/>
                  <a:pt x="1120" y="412"/>
                </a:cubicBezTo>
                <a:cubicBezTo>
                  <a:pt x="1120" y="424"/>
                  <a:pt x="1129" y="435"/>
                  <a:pt x="1140" y="438"/>
                </a:cubicBezTo>
                <a:cubicBezTo>
                  <a:pt x="1129" y="483"/>
                  <a:pt x="1129" y="483"/>
                  <a:pt x="1129" y="483"/>
                </a:cubicBezTo>
                <a:cubicBezTo>
                  <a:pt x="1127" y="483"/>
                  <a:pt x="1125" y="482"/>
                  <a:pt x="1122" y="482"/>
                </a:cubicBezTo>
                <a:cubicBezTo>
                  <a:pt x="1110" y="482"/>
                  <a:pt x="1100" y="489"/>
                  <a:pt x="1095" y="500"/>
                </a:cubicBezTo>
                <a:cubicBezTo>
                  <a:pt x="942" y="430"/>
                  <a:pt x="942" y="430"/>
                  <a:pt x="942" y="430"/>
                </a:cubicBezTo>
                <a:cubicBezTo>
                  <a:pt x="944" y="430"/>
                  <a:pt x="947" y="431"/>
                  <a:pt x="949" y="431"/>
                </a:cubicBezTo>
                <a:cubicBezTo>
                  <a:pt x="971" y="431"/>
                  <a:pt x="988" y="413"/>
                  <a:pt x="988" y="391"/>
                </a:cubicBezTo>
                <a:cubicBezTo>
                  <a:pt x="988" y="388"/>
                  <a:pt x="988" y="384"/>
                  <a:pt x="986" y="380"/>
                </a:cubicBezTo>
                <a:close/>
                <a:moveTo>
                  <a:pt x="2157" y="894"/>
                </a:moveTo>
                <a:cubicBezTo>
                  <a:pt x="1805" y="793"/>
                  <a:pt x="1805" y="793"/>
                  <a:pt x="1805" y="793"/>
                </a:cubicBezTo>
                <a:cubicBezTo>
                  <a:pt x="1805" y="791"/>
                  <a:pt x="1805" y="790"/>
                  <a:pt x="1805" y="788"/>
                </a:cubicBezTo>
                <a:cubicBezTo>
                  <a:pt x="1805" y="786"/>
                  <a:pt x="1805" y="784"/>
                  <a:pt x="1804" y="782"/>
                </a:cubicBezTo>
                <a:cubicBezTo>
                  <a:pt x="1905" y="747"/>
                  <a:pt x="1905" y="747"/>
                  <a:pt x="1905" y="747"/>
                </a:cubicBezTo>
                <a:cubicBezTo>
                  <a:pt x="1911" y="750"/>
                  <a:pt x="1918" y="751"/>
                  <a:pt x="1924" y="751"/>
                </a:cubicBezTo>
                <a:cubicBezTo>
                  <a:pt x="1940" y="751"/>
                  <a:pt x="1954" y="742"/>
                  <a:pt x="1960" y="728"/>
                </a:cubicBezTo>
                <a:cubicBezTo>
                  <a:pt x="2055" y="694"/>
                  <a:pt x="2055" y="694"/>
                  <a:pt x="2055" y="694"/>
                </a:cubicBezTo>
                <a:cubicBezTo>
                  <a:pt x="2170" y="853"/>
                  <a:pt x="2170" y="853"/>
                  <a:pt x="2170" y="853"/>
                </a:cubicBezTo>
                <a:cubicBezTo>
                  <a:pt x="2169" y="854"/>
                  <a:pt x="2168" y="854"/>
                  <a:pt x="2168" y="855"/>
                </a:cubicBezTo>
                <a:cubicBezTo>
                  <a:pt x="2168" y="855"/>
                  <a:pt x="2168" y="855"/>
                  <a:pt x="2168" y="855"/>
                </a:cubicBezTo>
                <a:cubicBezTo>
                  <a:pt x="2157" y="865"/>
                  <a:pt x="2153" y="880"/>
                  <a:pt x="2157" y="894"/>
                </a:cubicBezTo>
                <a:close/>
                <a:moveTo>
                  <a:pt x="494" y="1240"/>
                </a:moveTo>
                <a:cubicBezTo>
                  <a:pt x="495" y="1243"/>
                  <a:pt x="498" y="1245"/>
                  <a:pt x="501" y="1247"/>
                </a:cubicBezTo>
                <a:cubicBezTo>
                  <a:pt x="443" y="1394"/>
                  <a:pt x="443" y="1394"/>
                  <a:pt x="443" y="1394"/>
                </a:cubicBezTo>
                <a:cubicBezTo>
                  <a:pt x="440" y="1393"/>
                  <a:pt x="438" y="1393"/>
                  <a:pt x="435" y="1393"/>
                </a:cubicBezTo>
                <a:cubicBezTo>
                  <a:pt x="434" y="1393"/>
                  <a:pt x="433" y="1393"/>
                  <a:pt x="432" y="1393"/>
                </a:cubicBezTo>
                <a:cubicBezTo>
                  <a:pt x="392" y="1229"/>
                  <a:pt x="392" y="1229"/>
                  <a:pt x="392" y="1229"/>
                </a:cubicBezTo>
                <a:lnTo>
                  <a:pt x="494" y="1240"/>
                </a:lnTo>
                <a:close/>
                <a:moveTo>
                  <a:pt x="507" y="804"/>
                </a:moveTo>
                <a:cubicBezTo>
                  <a:pt x="843" y="1053"/>
                  <a:pt x="843" y="1053"/>
                  <a:pt x="843" y="1053"/>
                </a:cubicBezTo>
                <a:cubicBezTo>
                  <a:pt x="841" y="1058"/>
                  <a:pt x="840" y="1063"/>
                  <a:pt x="840" y="1068"/>
                </a:cubicBezTo>
                <a:cubicBezTo>
                  <a:pt x="840" y="1071"/>
                  <a:pt x="840" y="1074"/>
                  <a:pt x="841" y="1078"/>
                </a:cubicBezTo>
                <a:cubicBezTo>
                  <a:pt x="527" y="1221"/>
                  <a:pt x="527" y="1221"/>
                  <a:pt x="527" y="1221"/>
                </a:cubicBezTo>
                <a:cubicBezTo>
                  <a:pt x="524" y="1216"/>
                  <a:pt x="519" y="1213"/>
                  <a:pt x="513" y="1212"/>
                </a:cubicBezTo>
                <a:cubicBezTo>
                  <a:pt x="491" y="813"/>
                  <a:pt x="491" y="813"/>
                  <a:pt x="491" y="813"/>
                </a:cubicBezTo>
                <a:cubicBezTo>
                  <a:pt x="497" y="812"/>
                  <a:pt x="503" y="809"/>
                  <a:pt x="507" y="804"/>
                </a:cubicBezTo>
                <a:close/>
                <a:moveTo>
                  <a:pt x="1148" y="439"/>
                </a:moveTo>
                <a:cubicBezTo>
                  <a:pt x="1160" y="438"/>
                  <a:pt x="1171" y="429"/>
                  <a:pt x="1173" y="417"/>
                </a:cubicBezTo>
                <a:cubicBezTo>
                  <a:pt x="1409" y="421"/>
                  <a:pt x="1409" y="421"/>
                  <a:pt x="1409" y="421"/>
                </a:cubicBezTo>
                <a:cubicBezTo>
                  <a:pt x="1410" y="422"/>
                  <a:pt x="1410" y="423"/>
                  <a:pt x="1410" y="424"/>
                </a:cubicBezTo>
                <a:cubicBezTo>
                  <a:pt x="1152" y="506"/>
                  <a:pt x="1152" y="506"/>
                  <a:pt x="1152" y="506"/>
                </a:cubicBezTo>
                <a:cubicBezTo>
                  <a:pt x="1150" y="497"/>
                  <a:pt x="1144" y="490"/>
                  <a:pt x="1136" y="486"/>
                </a:cubicBezTo>
                <a:lnTo>
                  <a:pt x="1148" y="439"/>
                </a:lnTo>
                <a:close/>
                <a:moveTo>
                  <a:pt x="855" y="1342"/>
                </a:moveTo>
                <a:cubicBezTo>
                  <a:pt x="671" y="1423"/>
                  <a:pt x="671" y="1423"/>
                  <a:pt x="671" y="1423"/>
                </a:cubicBezTo>
                <a:cubicBezTo>
                  <a:pt x="666" y="1414"/>
                  <a:pt x="656" y="1408"/>
                  <a:pt x="645" y="1408"/>
                </a:cubicBezTo>
                <a:cubicBezTo>
                  <a:pt x="641" y="1408"/>
                  <a:pt x="636" y="1409"/>
                  <a:pt x="632" y="1411"/>
                </a:cubicBezTo>
                <a:cubicBezTo>
                  <a:pt x="523" y="1246"/>
                  <a:pt x="523" y="1246"/>
                  <a:pt x="523" y="1246"/>
                </a:cubicBezTo>
                <a:cubicBezTo>
                  <a:pt x="524" y="1244"/>
                  <a:pt x="525" y="1243"/>
                  <a:pt x="526" y="1242"/>
                </a:cubicBezTo>
                <a:cubicBezTo>
                  <a:pt x="855" y="1329"/>
                  <a:pt x="855" y="1329"/>
                  <a:pt x="855" y="1329"/>
                </a:cubicBezTo>
                <a:cubicBezTo>
                  <a:pt x="855" y="1332"/>
                  <a:pt x="855" y="1334"/>
                  <a:pt x="855" y="1336"/>
                </a:cubicBezTo>
                <a:cubicBezTo>
                  <a:pt x="855" y="1338"/>
                  <a:pt x="855" y="1340"/>
                  <a:pt x="855" y="1342"/>
                </a:cubicBezTo>
                <a:close/>
                <a:moveTo>
                  <a:pt x="530" y="1229"/>
                </a:moveTo>
                <a:cubicBezTo>
                  <a:pt x="844" y="1084"/>
                  <a:pt x="844" y="1084"/>
                  <a:pt x="844" y="1084"/>
                </a:cubicBezTo>
                <a:cubicBezTo>
                  <a:pt x="849" y="1093"/>
                  <a:pt x="858" y="1098"/>
                  <a:pt x="868" y="1099"/>
                </a:cubicBezTo>
                <a:cubicBezTo>
                  <a:pt x="880" y="1306"/>
                  <a:pt x="880" y="1306"/>
                  <a:pt x="880" y="1306"/>
                </a:cubicBezTo>
                <a:cubicBezTo>
                  <a:pt x="880" y="1306"/>
                  <a:pt x="880" y="1306"/>
                  <a:pt x="880" y="1306"/>
                </a:cubicBezTo>
                <a:cubicBezTo>
                  <a:pt x="870" y="1308"/>
                  <a:pt x="862" y="1314"/>
                  <a:pt x="858" y="1322"/>
                </a:cubicBezTo>
                <a:cubicBezTo>
                  <a:pt x="529" y="1235"/>
                  <a:pt x="529" y="1235"/>
                  <a:pt x="529" y="1235"/>
                </a:cubicBezTo>
                <a:cubicBezTo>
                  <a:pt x="530" y="1233"/>
                  <a:pt x="530" y="1232"/>
                  <a:pt x="530" y="1231"/>
                </a:cubicBezTo>
                <a:cubicBezTo>
                  <a:pt x="530" y="1230"/>
                  <a:pt x="530" y="1229"/>
                  <a:pt x="530" y="1229"/>
                </a:cubicBezTo>
                <a:close/>
                <a:moveTo>
                  <a:pt x="1658" y="664"/>
                </a:moveTo>
                <a:cubicBezTo>
                  <a:pt x="1127" y="824"/>
                  <a:pt x="1127" y="824"/>
                  <a:pt x="1127" y="824"/>
                </a:cubicBezTo>
                <a:cubicBezTo>
                  <a:pt x="1125" y="821"/>
                  <a:pt x="1123" y="817"/>
                  <a:pt x="1119" y="815"/>
                </a:cubicBezTo>
                <a:cubicBezTo>
                  <a:pt x="1423" y="444"/>
                  <a:pt x="1423" y="444"/>
                  <a:pt x="1423" y="444"/>
                </a:cubicBezTo>
                <a:cubicBezTo>
                  <a:pt x="1434" y="451"/>
                  <a:pt x="1449" y="450"/>
                  <a:pt x="1459" y="442"/>
                </a:cubicBezTo>
                <a:cubicBezTo>
                  <a:pt x="1665" y="640"/>
                  <a:pt x="1665" y="640"/>
                  <a:pt x="1665" y="640"/>
                </a:cubicBezTo>
                <a:cubicBezTo>
                  <a:pt x="1660" y="645"/>
                  <a:pt x="1658" y="652"/>
                  <a:pt x="1658" y="659"/>
                </a:cubicBezTo>
                <a:cubicBezTo>
                  <a:pt x="1658" y="661"/>
                  <a:pt x="1658" y="662"/>
                  <a:pt x="1658" y="664"/>
                </a:cubicBezTo>
                <a:close/>
                <a:moveTo>
                  <a:pt x="897" y="1082"/>
                </a:moveTo>
                <a:cubicBezTo>
                  <a:pt x="1076" y="1148"/>
                  <a:pt x="1076" y="1148"/>
                  <a:pt x="1076" y="1148"/>
                </a:cubicBezTo>
                <a:cubicBezTo>
                  <a:pt x="1331" y="1242"/>
                  <a:pt x="1331" y="1242"/>
                  <a:pt x="1331" y="1242"/>
                </a:cubicBezTo>
                <a:cubicBezTo>
                  <a:pt x="1330" y="1245"/>
                  <a:pt x="1330" y="1247"/>
                  <a:pt x="1329" y="1250"/>
                </a:cubicBezTo>
                <a:cubicBezTo>
                  <a:pt x="913" y="1325"/>
                  <a:pt x="913" y="1325"/>
                  <a:pt x="913" y="1325"/>
                </a:cubicBezTo>
                <a:cubicBezTo>
                  <a:pt x="909" y="1314"/>
                  <a:pt x="899" y="1306"/>
                  <a:pt x="887" y="1306"/>
                </a:cubicBezTo>
                <a:cubicBezTo>
                  <a:pt x="876" y="1098"/>
                  <a:pt x="876" y="1098"/>
                  <a:pt x="876" y="1098"/>
                </a:cubicBezTo>
                <a:cubicBezTo>
                  <a:pt x="885" y="1097"/>
                  <a:pt x="893" y="1091"/>
                  <a:pt x="897" y="1082"/>
                </a:cubicBezTo>
                <a:close/>
                <a:moveTo>
                  <a:pt x="1499" y="1041"/>
                </a:moveTo>
                <a:cubicBezTo>
                  <a:pt x="1372" y="1224"/>
                  <a:pt x="1372" y="1224"/>
                  <a:pt x="1372" y="1224"/>
                </a:cubicBezTo>
                <a:cubicBezTo>
                  <a:pt x="1368" y="1223"/>
                  <a:pt x="1364" y="1222"/>
                  <a:pt x="1360" y="1222"/>
                </a:cubicBezTo>
                <a:cubicBezTo>
                  <a:pt x="1356" y="1222"/>
                  <a:pt x="1352" y="1223"/>
                  <a:pt x="1348" y="1224"/>
                </a:cubicBezTo>
                <a:cubicBezTo>
                  <a:pt x="1116" y="864"/>
                  <a:pt x="1116" y="864"/>
                  <a:pt x="1116" y="864"/>
                </a:cubicBezTo>
                <a:cubicBezTo>
                  <a:pt x="1120" y="862"/>
                  <a:pt x="1123" y="859"/>
                  <a:pt x="1125" y="855"/>
                </a:cubicBezTo>
                <a:cubicBezTo>
                  <a:pt x="1487" y="1009"/>
                  <a:pt x="1487" y="1009"/>
                  <a:pt x="1487" y="1009"/>
                </a:cubicBezTo>
                <a:cubicBezTo>
                  <a:pt x="1490" y="1010"/>
                  <a:pt x="1490" y="1010"/>
                  <a:pt x="1490" y="1010"/>
                </a:cubicBezTo>
                <a:cubicBezTo>
                  <a:pt x="1490" y="1013"/>
                  <a:pt x="1489" y="1016"/>
                  <a:pt x="1489" y="1018"/>
                </a:cubicBezTo>
                <a:cubicBezTo>
                  <a:pt x="1489" y="1027"/>
                  <a:pt x="1493" y="1035"/>
                  <a:pt x="1499" y="1041"/>
                </a:cubicBezTo>
                <a:close/>
                <a:moveTo>
                  <a:pt x="1109" y="867"/>
                </a:moveTo>
                <a:cubicBezTo>
                  <a:pt x="1342" y="1228"/>
                  <a:pt x="1342" y="1228"/>
                  <a:pt x="1342" y="1228"/>
                </a:cubicBezTo>
                <a:cubicBezTo>
                  <a:pt x="1339" y="1230"/>
                  <a:pt x="1337" y="1232"/>
                  <a:pt x="1335" y="1235"/>
                </a:cubicBezTo>
                <a:cubicBezTo>
                  <a:pt x="900" y="1075"/>
                  <a:pt x="900" y="1075"/>
                  <a:pt x="900" y="1075"/>
                </a:cubicBezTo>
                <a:cubicBezTo>
                  <a:pt x="900" y="1073"/>
                  <a:pt x="901" y="1071"/>
                  <a:pt x="901" y="1068"/>
                </a:cubicBezTo>
                <a:cubicBezTo>
                  <a:pt x="901" y="1061"/>
                  <a:pt x="898" y="1055"/>
                  <a:pt x="894" y="1049"/>
                </a:cubicBezTo>
                <a:cubicBezTo>
                  <a:pt x="1079" y="860"/>
                  <a:pt x="1079" y="860"/>
                  <a:pt x="1079" y="860"/>
                </a:cubicBezTo>
                <a:cubicBezTo>
                  <a:pt x="1087" y="868"/>
                  <a:pt x="1098" y="871"/>
                  <a:pt x="1109" y="867"/>
                </a:cubicBezTo>
                <a:close/>
                <a:moveTo>
                  <a:pt x="1634" y="1377"/>
                </a:moveTo>
                <a:cubicBezTo>
                  <a:pt x="1579" y="1350"/>
                  <a:pt x="1579" y="1350"/>
                  <a:pt x="1579" y="1350"/>
                </a:cubicBezTo>
                <a:cubicBezTo>
                  <a:pt x="1390" y="1259"/>
                  <a:pt x="1390" y="1259"/>
                  <a:pt x="1390" y="1259"/>
                </a:cubicBezTo>
                <a:cubicBezTo>
                  <a:pt x="1390" y="1256"/>
                  <a:pt x="1390" y="1254"/>
                  <a:pt x="1390" y="1252"/>
                </a:cubicBezTo>
                <a:cubicBezTo>
                  <a:pt x="1390" y="1243"/>
                  <a:pt x="1386" y="1234"/>
                  <a:pt x="1378" y="1228"/>
                </a:cubicBezTo>
                <a:cubicBezTo>
                  <a:pt x="1505" y="1045"/>
                  <a:pt x="1505" y="1045"/>
                  <a:pt x="1505" y="1045"/>
                </a:cubicBezTo>
                <a:cubicBezTo>
                  <a:pt x="1511" y="1048"/>
                  <a:pt x="1518" y="1050"/>
                  <a:pt x="1524" y="1049"/>
                </a:cubicBezTo>
                <a:cubicBezTo>
                  <a:pt x="1643" y="1368"/>
                  <a:pt x="1643" y="1368"/>
                  <a:pt x="1643" y="1368"/>
                </a:cubicBezTo>
                <a:cubicBezTo>
                  <a:pt x="1640" y="1370"/>
                  <a:pt x="1636" y="1373"/>
                  <a:pt x="1634" y="1377"/>
                </a:cubicBezTo>
                <a:close/>
                <a:moveTo>
                  <a:pt x="1113" y="811"/>
                </a:moveTo>
                <a:cubicBezTo>
                  <a:pt x="1109" y="809"/>
                  <a:pt x="1105" y="808"/>
                  <a:pt x="1102" y="808"/>
                </a:cubicBezTo>
                <a:cubicBezTo>
                  <a:pt x="1126" y="543"/>
                  <a:pt x="1126" y="543"/>
                  <a:pt x="1126" y="543"/>
                </a:cubicBezTo>
                <a:cubicBezTo>
                  <a:pt x="1141" y="541"/>
                  <a:pt x="1153" y="528"/>
                  <a:pt x="1153" y="513"/>
                </a:cubicBezTo>
                <a:cubicBezTo>
                  <a:pt x="1412" y="431"/>
                  <a:pt x="1412" y="431"/>
                  <a:pt x="1412" y="431"/>
                </a:cubicBezTo>
                <a:cubicBezTo>
                  <a:pt x="1413" y="434"/>
                  <a:pt x="1415" y="437"/>
                  <a:pt x="1418" y="439"/>
                </a:cubicBezTo>
                <a:lnTo>
                  <a:pt x="1113" y="811"/>
                </a:lnTo>
                <a:close/>
                <a:moveTo>
                  <a:pt x="1347" y="1280"/>
                </a:moveTo>
                <a:cubicBezTo>
                  <a:pt x="1351" y="1282"/>
                  <a:pt x="1355" y="1283"/>
                  <a:pt x="1360" y="1283"/>
                </a:cubicBezTo>
                <a:cubicBezTo>
                  <a:pt x="1371" y="1283"/>
                  <a:pt x="1382" y="1276"/>
                  <a:pt x="1387" y="1266"/>
                </a:cubicBezTo>
                <a:cubicBezTo>
                  <a:pt x="1631" y="1384"/>
                  <a:pt x="1631" y="1384"/>
                  <a:pt x="1631" y="1384"/>
                </a:cubicBezTo>
                <a:cubicBezTo>
                  <a:pt x="1630" y="1387"/>
                  <a:pt x="1629" y="1390"/>
                  <a:pt x="1629" y="1393"/>
                </a:cubicBezTo>
                <a:cubicBezTo>
                  <a:pt x="1629" y="1397"/>
                  <a:pt x="1630" y="1401"/>
                  <a:pt x="1631" y="1405"/>
                </a:cubicBezTo>
                <a:cubicBezTo>
                  <a:pt x="1380" y="1549"/>
                  <a:pt x="1380" y="1549"/>
                  <a:pt x="1380" y="1549"/>
                </a:cubicBezTo>
                <a:cubicBezTo>
                  <a:pt x="1124" y="1695"/>
                  <a:pt x="1124" y="1695"/>
                  <a:pt x="1124" y="1695"/>
                </a:cubicBezTo>
                <a:cubicBezTo>
                  <a:pt x="1123" y="1693"/>
                  <a:pt x="1120" y="1691"/>
                  <a:pt x="1118" y="1689"/>
                </a:cubicBezTo>
                <a:lnTo>
                  <a:pt x="1347" y="1280"/>
                </a:lnTo>
                <a:close/>
                <a:moveTo>
                  <a:pt x="1660" y="1363"/>
                </a:moveTo>
                <a:cubicBezTo>
                  <a:pt x="1657" y="1363"/>
                  <a:pt x="1655" y="1363"/>
                  <a:pt x="1653" y="1364"/>
                </a:cubicBezTo>
                <a:cubicBezTo>
                  <a:pt x="1534" y="1045"/>
                  <a:pt x="1534" y="1045"/>
                  <a:pt x="1534" y="1045"/>
                </a:cubicBezTo>
                <a:cubicBezTo>
                  <a:pt x="1540" y="1042"/>
                  <a:pt x="1546" y="1036"/>
                  <a:pt x="1548" y="1029"/>
                </a:cubicBezTo>
                <a:cubicBezTo>
                  <a:pt x="1939" y="1111"/>
                  <a:pt x="1939" y="1111"/>
                  <a:pt x="1939" y="1111"/>
                </a:cubicBezTo>
                <a:cubicBezTo>
                  <a:pt x="1939" y="1112"/>
                  <a:pt x="1939" y="1113"/>
                  <a:pt x="1939" y="1113"/>
                </a:cubicBezTo>
                <a:cubicBezTo>
                  <a:pt x="1939" y="1119"/>
                  <a:pt x="1940" y="1125"/>
                  <a:pt x="1943" y="1129"/>
                </a:cubicBezTo>
                <a:cubicBezTo>
                  <a:pt x="1678" y="1369"/>
                  <a:pt x="1678" y="1369"/>
                  <a:pt x="1678" y="1369"/>
                </a:cubicBezTo>
                <a:cubicBezTo>
                  <a:pt x="1673" y="1365"/>
                  <a:pt x="1666" y="1363"/>
                  <a:pt x="1660" y="1363"/>
                </a:cubicBezTo>
                <a:close/>
                <a:moveTo>
                  <a:pt x="1529" y="989"/>
                </a:moveTo>
                <a:cubicBezTo>
                  <a:pt x="1515" y="985"/>
                  <a:pt x="1500" y="991"/>
                  <a:pt x="1493" y="1003"/>
                </a:cubicBezTo>
                <a:cubicBezTo>
                  <a:pt x="1129" y="848"/>
                  <a:pt x="1129" y="848"/>
                  <a:pt x="1129" y="848"/>
                </a:cubicBezTo>
                <a:cubicBezTo>
                  <a:pt x="1130" y="845"/>
                  <a:pt x="1131" y="842"/>
                  <a:pt x="1131" y="838"/>
                </a:cubicBezTo>
                <a:cubicBezTo>
                  <a:pt x="1131" y="836"/>
                  <a:pt x="1130" y="834"/>
                  <a:pt x="1130" y="832"/>
                </a:cubicBezTo>
                <a:cubicBezTo>
                  <a:pt x="1660" y="671"/>
                  <a:pt x="1660" y="671"/>
                  <a:pt x="1660" y="671"/>
                </a:cubicBezTo>
                <a:cubicBezTo>
                  <a:pt x="1663" y="677"/>
                  <a:pt x="1667" y="682"/>
                  <a:pt x="1673" y="685"/>
                </a:cubicBezTo>
                <a:lnTo>
                  <a:pt x="1529" y="989"/>
                </a:lnTo>
                <a:close/>
                <a:moveTo>
                  <a:pt x="811" y="705"/>
                </a:moveTo>
                <a:cubicBezTo>
                  <a:pt x="1070" y="831"/>
                  <a:pt x="1070" y="831"/>
                  <a:pt x="1070" y="831"/>
                </a:cubicBezTo>
                <a:cubicBezTo>
                  <a:pt x="1070" y="833"/>
                  <a:pt x="1069" y="836"/>
                  <a:pt x="1069" y="838"/>
                </a:cubicBezTo>
                <a:cubicBezTo>
                  <a:pt x="1069" y="844"/>
                  <a:pt x="1071" y="849"/>
                  <a:pt x="1074" y="854"/>
                </a:cubicBezTo>
                <a:cubicBezTo>
                  <a:pt x="888" y="1044"/>
                  <a:pt x="888" y="1044"/>
                  <a:pt x="888" y="1044"/>
                </a:cubicBezTo>
                <a:cubicBezTo>
                  <a:pt x="883" y="1040"/>
                  <a:pt x="877" y="1038"/>
                  <a:pt x="870" y="1038"/>
                </a:cubicBezTo>
                <a:cubicBezTo>
                  <a:pt x="869" y="1038"/>
                  <a:pt x="868" y="1038"/>
                  <a:pt x="867" y="1038"/>
                </a:cubicBezTo>
                <a:cubicBezTo>
                  <a:pt x="795" y="717"/>
                  <a:pt x="795" y="717"/>
                  <a:pt x="795" y="717"/>
                </a:cubicBezTo>
                <a:cubicBezTo>
                  <a:pt x="802" y="715"/>
                  <a:pt x="807" y="710"/>
                  <a:pt x="811" y="705"/>
                </a:cubicBezTo>
                <a:close/>
                <a:moveTo>
                  <a:pt x="450" y="1397"/>
                </a:moveTo>
                <a:cubicBezTo>
                  <a:pt x="508" y="1250"/>
                  <a:pt x="508" y="1250"/>
                  <a:pt x="508" y="1250"/>
                </a:cubicBezTo>
                <a:cubicBezTo>
                  <a:pt x="511" y="1250"/>
                  <a:pt x="514" y="1250"/>
                  <a:pt x="516" y="1249"/>
                </a:cubicBezTo>
                <a:cubicBezTo>
                  <a:pt x="620" y="1407"/>
                  <a:pt x="620" y="1407"/>
                  <a:pt x="620" y="1407"/>
                </a:cubicBezTo>
                <a:cubicBezTo>
                  <a:pt x="625" y="1415"/>
                  <a:pt x="625" y="1415"/>
                  <a:pt x="625" y="1415"/>
                </a:cubicBezTo>
                <a:cubicBezTo>
                  <a:pt x="620" y="1420"/>
                  <a:pt x="617" y="1426"/>
                  <a:pt x="615" y="1433"/>
                </a:cubicBezTo>
                <a:cubicBezTo>
                  <a:pt x="466" y="1422"/>
                  <a:pt x="466" y="1422"/>
                  <a:pt x="466" y="1422"/>
                </a:cubicBezTo>
                <a:cubicBezTo>
                  <a:pt x="465" y="1411"/>
                  <a:pt x="459" y="1402"/>
                  <a:pt x="450" y="1397"/>
                </a:cubicBezTo>
                <a:close/>
                <a:moveTo>
                  <a:pt x="916" y="1336"/>
                </a:moveTo>
                <a:cubicBezTo>
                  <a:pt x="916" y="1335"/>
                  <a:pt x="916" y="1333"/>
                  <a:pt x="915" y="1332"/>
                </a:cubicBezTo>
                <a:cubicBezTo>
                  <a:pt x="1330" y="1258"/>
                  <a:pt x="1330" y="1258"/>
                  <a:pt x="1330" y="1258"/>
                </a:cubicBezTo>
                <a:cubicBezTo>
                  <a:pt x="1331" y="1265"/>
                  <a:pt x="1335" y="1271"/>
                  <a:pt x="1340" y="1276"/>
                </a:cubicBezTo>
                <a:cubicBezTo>
                  <a:pt x="1111" y="1685"/>
                  <a:pt x="1111" y="1685"/>
                  <a:pt x="1111" y="1685"/>
                </a:cubicBezTo>
                <a:cubicBezTo>
                  <a:pt x="1104" y="1682"/>
                  <a:pt x="1096" y="1682"/>
                  <a:pt x="1088" y="1685"/>
                </a:cubicBezTo>
                <a:cubicBezTo>
                  <a:pt x="904" y="1360"/>
                  <a:pt x="904" y="1360"/>
                  <a:pt x="904" y="1360"/>
                </a:cubicBezTo>
                <a:cubicBezTo>
                  <a:pt x="911" y="1354"/>
                  <a:pt x="916" y="1345"/>
                  <a:pt x="916" y="1336"/>
                </a:cubicBezTo>
                <a:close/>
                <a:moveTo>
                  <a:pt x="1941" y="1103"/>
                </a:moveTo>
                <a:cubicBezTo>
                  <a:pt x="1550" y="1021"/>
                  <a:pt x="1550" y="1021"/>
                  <a:pt x="1550" y="1021"/>
                </a:cubicBezTo>
                <a:cubicBezTo>
                  <a:pt x="1550" y="1020"/>
                  <a:pt x="1550" y="1019"/>
                  <a:pt x="1550" y="1018"/>
                </a:cubicBezTo>
                <a:cubicBezTo>
                  <a:pt x="1550" y="1012"/>
                  <a:pt x="1548" y="1006"/>
                  <a:pt x="1545" y="1001"/>
                </a:cubicBezTo>
                <a:cubicBezTo>
                  <a:pt x="1755" y="811"/>
                  <a:pt x="1755" y="811"/>
                  <a:pt x="1755" y="811"/>
                </a:cubicBezTo>
                <a:cubicBezTo>
                  <a:pt x="1763" y="819"/>
                  <a:pt x="1776" y="821"/>
                  <a:pt x="1787" y="816"/>
                </a:cubicBezTo>
                <a:cubicBezTo>
                  <a:pt x="1951" y="1089"/>
                  <a:pt x="1951" y="1089"/>
                  <a:pt x="1951" y="1089"/>
                </a:cubicBezTo>
                <a:cubicBezTo>
                  <a:pt x="1946" y="1093"/>
                  <a:pt x="1942" y="1098"/>
                  <a:pt x="1941" y="1103"/>
                </a:cubicBezTo>
                <a:close/>
                <a:moveTo>
                  <a:pt x="1119" y="543"/>
                </a:moveTo>
                <a:cubicBezTo>
                  <a:pt x="1094" y="808"/>
                  <a:pt x="1094" y="808"/>
                  <a:pt x="1094" y="808"/>
                </a:cubicBezTo>
                <a:cubicBezTo>
                  <a:pt x="1085" y="810"/>
                  <a:pt x="1078" y="816"/>
                  <a:pt x="1073" y="824"/>
                </a:cubicBezTo>
                <a:cubicBezTo>
                  <a:pt x="814" y="698"/>
                  <a:pt x="814" y="698"/>
                  <a:pt x="814" y="698"/>
                </a:cubicBezTo>
                <a:cubicBezTo>
                  <a:pt x="815" y="695"/>
                  <a:pt x="816" y="692"/>
                  <a:pt x="816" y="688"/>
                </a:cubicBezTo>
                <a:cubicBezTo>
                  <a:pt x="816" y="685"/>
                  <a:pt x="815" y="681"/>
                  <a:pt x="814" y="678"/>
                </a:cubicBezTo>
                <a:cubicBezTo>
                  <a:pt x="1101" y="534"/>
                  <a:pt x="1101" y="534"/>
                  <a:pt x="1101" y="534"/>
                </a:cubicBezTo>
                <a:cubicBezTo>
                  <a:pt x="1106" y="539"/>
                  <a:pt x="1112" y="543"/>
                  <a:pt x="1119" y="543"/>
                </a:cubicBezTo>
                <a:close/>
                <a:moveTo>
                  <a:pt x="321" y="1221"/>
                </a:moveTo>
                <a:cubicBezTo>
                  <a:pt x="384" y="1228"/>
                  <a:pt x="384" y="1228"/>
                  <a:pt x="384" y="1228"/>
                </a:cubicBezTo>
                <a:cubicBezTo>
                  <a:pt x="425" y="1395"/>
                  <a:pt x="425" y="1395"/>
                  <a:pt x="425" y="1395"/>
                </a:cubicBezTo>
                <a:cubicBezTo>
                  <a:pt x="424" y="1395"/>
                  <a:pt x="422" y="1396"/>
                  <a:pt x="421" y="1397"/>
                </a:cubicBezTo>
                <a:cubicBezTo>
                  <a:pt x="306" y="1237"/>
                  <a:pt x="306" y="1237"/>
                  <a:pt x="306" y="1237"/>
                </a:cubicBezTo>
                <a:cubicBezTo>
                  <a:pt x="313" y="1233"/>
                  <a:pt x="318" y="1228"/>
                  <a:pt x="321" y="1221"/>
                </a:cubicBezTo>
                <a:close/>
                <a:moveTo>
                  <a:pt x="1744" y="788"/>
                </a:moveTo>
                <a:cubicBezTo>
                  <a:pt x="1744" y="794"/>
                  <a:pt x="1746" y="800"/>
                  <a:pt x="1749" y="806"/>
                </a:cubicBezTo>
                <a:cubicBezTo>
                  <a:pt x="1540" y="995"/>
                  <a:pt x="1540" y="995"/>
                  <a:pt x="1540" y="995"/>
                </a:cubicBezTo>
                <a:cubicBezTo>
                  <a:pt x="1538" y="994"/>
                  <a:pt x="1537" y="993"/>
                  <a:pt x="1536" y="993"/>
                </a:cubicBezTo>
                <a:cubicBezTo>
                  <a:pt x="1679" y="688"/>
                  <a:pt x="1679" y="688"/>
                  <a:pt x="1679" y="688"/>
                </a:cubicBezTo>
                <a:cubicBezTo>
                  <a:pt x="1688" y="691"/>
                  <a:pt x="1696" y="690"/>
                  <a:pt x="1703" y="686"/>
                </a:cubicBezTo>
                <a:cubicBezTo>
                  <a:pt x="1755" y="765"/>
                  <a:pt x="1755" y="765"/>
                  <a:pt x="1755" y="765"/>
                </a:cubicBezTo>
                <a:cubicBezTo>
                  <a:pt x="1748" y="771"/>
                  <a:pt x="1744" y="779"/>
                  <a:pt x="1744" y="788"/>
                </a:cubicBezTo>
                <a:close/>
                <a:moveTo>
                  <a:pt x="1670" y="634"/>
                </a:moveTo>
                <a:cubicBezTo>
                  <a:pt x="1464" y="436"/>
                  <a:pt x="1464" y="436"/>
                  <a:pt x="1464" y="436"/>
                </a:cubicBezTo>
                <a:cubicBezTo>
                  <a:pt x="1468" y="431"/>
                  <a:pt x="1470" y="425"/>
                  <a:pt x="1470" y="418"/>
                </a:cubicBezTo>
                <a:cubicBezTo>
                  <a:pt x="1470" y="417"/>
                  <a:pt x="1470" y="416"/>
                  <a:pt x="1470" y="414"/>
                </a:cubicBezTo>
                <a:cubicBezTo>
                  <a:pt x="1472" y="414"/>
                  <a:pt x="1472" y="414"/>
                  <a:pt x="1472" y="414"/>
                </a:cubicBezTo>
                <a:cubicBezTo>
                  <a:pt x="1479" y="424"/>
                  <a:pt x="1491" y="431"/>
                  <a:pt x="1503" y="431"/>
                </a:cubicBezTo>
                <a:cubicBezTo>
                  <a:pt x="1511" y="431"/>
                  <a:pt x="1518" y="428"/>
                  <a:pt x="1524" y="424"/>
                </a:cubicBezTo>
                <a:cubicBezTo>
                  <a:pt x="1533" y="430"/>
                  <a:pt x="1544" y="430"/>
                  <a:pt x="1553" y="425"/>
                </a:cubicBezTo>
                <a:cubicBezTo>
                  <a:pt x="1671" y="634"/>
                  <a:pt x="1671" y="634"/>
                  <a:pt x="1671" y="634"/>
                </a:cubicBezTo>
                <a:cubicBezTo>
                  <a:pt x="1671" y="634"/>
                  <a:pt x="1671" y="634"/>
                  <a:pt x="1670" y="634"/>
                </a:cubicBezTo>
                <a:close/>
                <a:moveTo>
                  <a:pt x="1464" y="391"/>
                </a:moveTo>
                <a:cubicBezTo>
                  <a:pt x="1464" y="395"/>
                  <a:pt x="1465" y="399"/>
                  <a:pt x="1466" y="403"/>
                </a:cubicBezTo>
                <a:cubicBezTo>
                  <a:pt x="1461" y="394"/>
                  <a:pt x="1451" y="387"/>
                  <a:pt x="1440" y="387"/>
                </a:cubicBezTo>
                <a:cubicBezTo>
                  <a:pt x="1434" y="387"/>
                  <a:pt x="1429" y="389"/>
                  <a:pt x="1424" y="392"/>
                </a:cubicBezTo>
                <a:cubicBezTo>
                  <a:pt x="1316" y="254"/>
                  <a:pt x="1316" y="254"/>
                  <a:pt x="1316" y="254"/>
                </a:cubicBezTo>
                <a:cubicBezTo>
                  <a:pt x="1317" y="254"/>
                  <a:pt x="1318" y="253"/>
                  <a:pt x="1318" y="253"/>
                </a:cubicBezTo>
                <a:cubicBezTo>
                  <a:pt x="1481" y="359"/>
                  <a:pt x="1481" y="359"/>
                  <a:pt x="1481" y="359"/>
                </a:cubicBezTo>
                <a:cubicBezTo>
                  <a:pt x="1471" y="367"/>
                  <a:pt x="1464" y="379"/>
                  <a:pt x="1464" y="391"/>
                </a:cubicBezTo>
                <a:close/>
                <a:moveTo>
                  <a:pt x="1311" y="259"/>
                </a:moveTo>
                <a:cubicBezTo>
                  <a:pt x="1418" y="397"/>
                  <a:pt x="1418" y="397"/>
                  <a:pt x="1418" y="397"/>
                </a:cubicBezTo>
                <a:cubicBezTo>
                  <a:pt x="1413" y="401"/>
                  <a:pt x="1411" y="407"/>
                  <a:pt x="1410" y="414"/>
                </a:cubicBezTo>
                <a:cubicBezTo>
                  <a:pt x="1174" y="410"/>
                  <a:pt x="1174" y="410"/>
                  <a:pt x="1174" y="410"/>
                </a:cubicBezTo>
                <a:cubicBezTo>
                  <a:pt x="1173" y="405"/>
                  <a:pt x="1172" y="400"/>
                  <a:pt x="1169" y="396"/>
                </a:cubicBezTo>
                <a:cubicBezTo>
                  <a:pt x="1279" y="259"/>
                  <a:pt x="1279" y="259"/>
                  <a:pt x="1279" y="259"/>
                </a:cubicBezTo>
                <a:cubicBezTo>
                  <a:pt x="1288" y="265"/>
                  <a:pt x="1301" y="265"/>
                  <a:pt x="1311" y="259"/>
                </a:cubicBezTo>
                <a:close/>
                <a:moveTo>
                  <a:pt x="352" y="948"/>
                </a:moveTo>
                <a:cubicBezTo>
                  <a:pt x="352" y="941"/>
                  <a:pt x="350" y="934"/>
                  <a:pt x="345" y="929"/>
                </a:cubicBezTo>
                <a:cubicBezTo>
                  <a:pt x="467" y="807"/>
                  <a:pt x="467" y="807"/>
                  <a:pt x="467" y="807"/>
                </a:cubicBezTo>
                <a:cubicBezTo>
                  <a:pt x="472" y="811"/>
                  <a:pt x="477" y="813"/>
                  <a:pt x="483" y="814"/>
                </a:cubicBezTo>
                <a:cubicBezTo>
                  <a:pt x="505" y="1213"/>
                  <a:pt x="505" y="1213"/>
                  <a:pt x="505" y="1213"/>
                </a:cubicBezTo>
                <a:cubicBezTo>
                  <a:pt x="504" y="1213"/>
                  <a:pt x="503" y="1213"/>
                  <a:pt x="502" y="1214"/>
                </a:cubicBezTo>
                <a:cubicBezTo>
                  <a:pt x="341" y="972"/>
                  <a:pt x="341" y="972"/>
                  <a:pt x="341" y="972"/>
                </a:cubicBezTo>
                <a:cubicBezTo>
                  <a:pt x="348" y="966"/>
                  <a:pt x="352" y="958"/>
                  <a:pt x="352" y="948"/>
                </a:cubicBezTo>
                <a:close/>
                <a:moveTo>
                  <a:pt x="492" y="1231"/>
                </a:moveTo>
                <a:cubicBezTo>
                  <a:pt x="492" y="1231"/>
                  <a:pt x="492" y="1231"/>
                  <a:pt x="492" y="1231"/>
                </a:cubicBezTo>
                <a:cubicBezTo>
                  <a:pt x="390" y="1220"/>
                  <a:pt x="390" y="1220"/>
                  <a:pt x="390" y="1220"/>
                </a:cubicBezTo>
                <a:cubicBezTo>
                  <a:pt x="331" y="977"/>
                  <a:pt x="331" y="977"/>
                  <a:pt x="331" y="977"/>
                </a:cubicBezTo>
                <a:cubicBezTo>
                  <a:pt x="332" y="977"/>
                  <a:pt x="333" y="977"/>
                  <a:pt x="334" y="976"/>
                </a:cubicBezTo>
                <a:cubicBezTo>
                  <a:pt x="496" y="1219"/>
                  <a:pt x="496" y="1219"/>
                  <a:pt x="496" y="1219"/>
                </a:cubicBezTo>
                <a:cubicBezTo>
                  <a:pt x="493" y="1222"/>
                  <a:pt x="492" y="1226"/>
                  <a:pt x="492" y="1231"/>
                </a:cubicBezTo>
                <a:close/>
                <a:moveTo>
                  <a:pt x="324" y="1213"/>
                </a:moveTo>
                <a:cubicBezTo>
                  <a:pt x="325" y="1210"/>
                  <a:pt x="325" y="1207"/>
                  <a:pt x="325" y="1204"/>
                </a:cubicBezTo>
                <a:cubicBezTo>
                  <a:pt x="325" y="1186"/>
                  <a:pt x="313" y="1170"/>
                  <a:pt x="296" y="1166"/>
                </a:cubicBezTo>
                <a:cubicBezTo>
                  <a:pt x="323" y="979"/>
                  <a:pt x="323" y="979"/>
                  <a:pt x="323" y="979"/>
                </a:cubicBezTo>
                <a:cubicBezTo>
                  <a:pt x="323" y="979"/>
                  <a:pt x="324" y="979"/>
                  <a:pt x="324" y="979"/>
                </a:cubicBezTo>
                <a:cubicBezTo>
                  <a:pt x="382" y="1219"/>
                  <a:pt x="382" y="1219"/>
                  <a:pt x="382" y="1219"/>
                </a:cubicBezTo>
                <a:lnTo>
                  <a:pt x="324" y="1213"/>
                </a:lnTo>
                <a:close/>
                <a:moveTo>
                  <a:pt x="465" y="1429"/>
                </a:moveTo>
                <a:cubicBezTo>
                  <a:pt x="615" y="1440"/>
                  <a:pt x="615" y="1440"/>
                  <a:pt x="615" y="1440"/>
                </a:cubicBezTo>
                <a:cubicBezTo>
                  <a:pt x="616" y="1456"/>
                  <a:pt x="629" y="1469"/>
                  <a:pt x="645" y="1469"/>
                </a:cubicBezTo>
                <a:cubicBezTo>
                  <a:pt x="647" y="1469"/>
                  <a:pt x="649" y="1469"/>
                  <a:pt x="651" y="1469"/>
                </a:cubicBezTo>
                <a:cubicBezTo>
                  <a:pt x="733" y="1731"/>
                  <a:pt x="733" y="1731"/>
                  <a:pt x="733" y="1731"/>
                </a:cubicBezTo>
                <a:cubicBezTo>
                  <a:pt x="731" y="1732"/>
                  <a:pt x="729" y="1733"/>
                  <a:pt x="727" y="1734"/>
                </a:cubicBezTo>
                <a:cubicBezTo>
                  <a:pt x="459" y="1443"/>
                  <a:pt x="459" y="1443"/>
                  <a:pt x="459" y="1443"/>
                </a:cubicBezTo>
                <a:cubicBezTo>
                  <a:pt x="462" y="1439"/>
                  <a:pt x="464" y="1435"/>
                  <a:pt x="465" y="1429"/>
                </a:cubicBezTo>
                <a:close/>
                <a:moveTo>
                  <a:pt x="676" y="1439"/>
                </a:moveTo>
                <a:cubicBezTo>
                  <a:pt x="676" y="1436"/>
                  <a:pt x="675" y="1433"/>
                  <a:pt x="674" y="1430"/>
                </a:cubicBezTo>
                <a:cubicBezTo>
                  <a:pt x="858" y="1350"/>
                  <a:pt x="858" y="1350"/>
                  <a:pt x="858" y="1350"/>
                </a:cubicBezTo>
                <a:cubicBezTo>
                  <a:pt x="861" y="1356"/>
                  <a:pt x="865" y="1360"/>
                  <a:pt x="871" y="1363"/>
                </a:cubicBezTo>
                <a:cubicBezTo>
                  <a:pt x="751" y="1729"/>
                  <a:pt x="751" y="1729"/>
                  <a:pt x="751" y="1729"/>
                </a:cubicBezTo>
                <a:cubicBezTo>
                  <a:pt x="749" y="1728"/>
                  <a:pt x="747" y="1728"/>
                  <a:pt x="745" y="1728"/>
                </a:cubicBezTo>
                <a:cubicBezTo>
                  <a:pt x="743" y="1728"/>
                  <a:pt x="742" y="1728"/>
                  <a:pt x="740" y="1729"/>
                </a:cubicBezTo>
                <a:cubicBezTo>
                  <a:pt x="658" y="1466"/>
                  <a:pt x="658" y="1466"/>
                  <a:pt x="658" y="1466"/>
                </a:cubicBezTo>
                <a:cubicBezTo>
                  <a:pt x="669" y="1461"/>
                  <a:pt x="676" y="1451"/>
                  <a:pt x="676" y="1439"/>
                </a:cubicBezTo>
                <a:close/>
                <a:moveTo>
                  <a:pt x="878" y="1366"/>
                </a:moveTo>
                <a:cubicBezTo>
                  <a:pt x="881" y="1366"/>
                  <a:pt x="883" y="1367"/>
                  <a:pt x="885" y="1367"/>
                </a:cubicBezTo>
                <a:cubicBezTo>
                  <a:pt x="889" y="1367"/>
                  <a:pt x="894" y="1366"/>
                  <a:pt x="898" y="1364"/>
                </a:cubicBezTo>
                <a:cubicBezTo>
                  <a:pt x="1082" y="1689"/>
                  <a:pt x="1082" y="1689"/>
                  <a:pt x="1082" y="1689"/>
                </a:cubicBezTo>
                <a:cubicBezTo>
                  <a:pt x="1074" y="1695"/>
                  <a:pt x="1069" y="1704"/>
                  <a:pt x="1069" y="1714"/>
                </a:cubicBezTo>
                <a:cubicBezTo>
                  <a:pt x="1069" y="1714"/>
                  <a:pt x="1069" y="1714"/>
                  <a:pt x="1069" y="1714"/>
                </a:cubicBezTo>
                <a:cubicBezTo>
                  <a:pt x="775" y="1751"/>
                  <a:pt x="775" y="1751"/>
                  <a:pt x="775" y="1751"/>
                </a:cubicBezTo>
                <a:cubicBezTo>
                  <a:pt x="773" y="1742"/>
                  <a:pt x="766" y="1735"/>
                  <a:pt x="758" y="1731"/>
                </a:cubicBezTo>
                <a:lnTo>
                  <a:pt x="878" y="1366"/>
                </a:lnTo>
                <a:close/>
                <a:moveTo>
                  <a:pt x="1130" y="1714"/>
                </a:moveTo>
                <a:cubicBezTo>
                  <a:pt x="1130" y="1714"/>
                  <a:pt x="1131" y="1714"/>
                  <a:pt x="1131" y="1714"/>
                </a:cubicBezTo>
                <a:cubicBezTo>
                  <a:pt x="1131" y="1710"/>
                  <a:pt x="1130" y="1706"/>
                  <a:pt x="1128" y="1702"/>
                </a:cubicBezTo>
                <a:cubicBezTo>
                  <a:pt x="1635" y="1412"/>
                  <a:pt x="1635" y="1412"/>
                  <a:pt x="1635" y="1412"/>
                </a:cubicBezTo>
                <a:cubicBezTo>
                  <a:pt x="1640" y="1418"/>
                  <a:pt x="1647" y="1422"/>
                  <a:pt x="1654" y="1423"/>
                </a:cubicBezTo>
                <a:cubicBezTo>
                  <a:pt x="1637" y="1763"/>
                  <a:pt x="1637" y="1763"/>
                  <a:pt x="1637" y="1763"/>
                </a:cubicBezTo>
                <a:cubicBezTo>
                  <a:pt x="1624" y="1764"/>
                  <a:pt x="1614" y="1773"/>
                  <a:pt x="1610" y="1786"/>
                </a:cubicBezTo>
                <a:lnTo>
                  <a:pt x="1130" y="1714"/>
                </a:lnTo>
                <a:close/>
                <a:moveTo>
                  <a:pt x="1962" y="719"/>
                </a:moveTo>
                <a:cubicBezTo>
                  <a:pt x="1963" y="716"/>
                  <a:pt x="1963" y="714"/>
                  <a:pt x="1963" y="712"/>
                </a:cubicBezTo>
                <a:cubicBezTo>
                  <a:pt x="1963" y="691"/>
                  <a:pt x="1946" y="673"/>
                  <a:pt x="1924" y="673"/>
                </a:cubicBezTo>
                <a:cubicBezTo>
                  <a:pt x="1902" y="673"/>
                  <a:pt x="1885" y="691"/>
                  <a:pt x="1885" y="712"/>
                </a:cubicBezTo>
                <a:cubicBezTo>
                  <a:pt x="1885" y="723"/>
                  <a:pt x="1890" y="734"/>
                  <a:pt x="1898" y="741"/>
                </a:cubicBezTo>
                <a:cubicBezTo>
                  <a:pt x="1802" y="775"/>
                  <a:pt x="1802" y="775"/>
                  <a:pt x="1802" y="775"/>
                </a:cubicBezTo>
                <a:cubicBezTo>
                  <a:pt x="1797" y="764"/>
                  <a:pt x="1786" y="758"/>
                  <a:pt x="1774" y="758"/>
                </a:cubicBezTo>
                <a:cubicBezTo>
                  <a:pt x="1770" y="758"/>
                  <a:pt x="1765" y="759"/>
                  <a:pt x="1761" y="761"/>
                </a:cubicBezTo>
                <a:cubicBezTo>
                  <a:pt x="1709" y="681"/>
                  <a:pt x="1709" y="681"/>
                  <a:pt x="1709" y="681"/>
                </a:cubicBezTo>
                <a:cubicBezTo>
                  <a:pt x="1715" y="676"/>
                  <a:pt x="1718" y="668"/>
                  <a:pt x="1719" y="661"/>
                </a:cubicBezTo>
                <a:cubicBezTo>
                  <a:pt x="2020" y="646"/>
                  <a:pt x="2020" y="646"/>
                  <a:pt x="2020" y="646"/>
                </a:cubicBezTo>
                <a:cubicBezTo>
                  <a:pt x="2050" y="688"/>
                  <a:pt x="2050" y="688"/>
                  <a:pt x="2050" y="688"/>
                </a:cubicBezTo>
                <a:lnTo>
                  <a:pt x="1962" y="719"/>
                </a:lnTo>
                <a:close/>
                <a:moveTo>
                  <a:pt x="1163" y="390"/>
                </a:moveTo>
                <a:cubicBezTo>
                  <a:pt x="1159" y="387"/>
                  <a:pt x="1153" y="385"/>
                  <a:pt x="1147" y="385"/>
                </a:cubicBezTo>
                <a:cubicBezTo>
                  <a:pt x="1136" y="385"/>
                  <a:pt x="1126" y="392"/>
                  <a:pt x="1122" y="403"/>
                </a:cubicBezTo>
                <a:cubicBezTo>
                  <a:pt x="998" y="374"/>
                  <a:pt x="998" y="374"/>
                  <a:pt x="998" y="374"/>
                </a:cubicBezTo>
                <a:cubicBezTo>
                  <a:pt x="1272" y="253"/>
                  <a:pt x="1272" y="253"/>
                  <a:pt x="1272" y="253"/>
                </a:cubicBezTo>
                <a:cubicBezTo>
                  <a:pt x="1272" y="254"/>
                  <a:pt x="1273" y="254"/>
                  <a:pt x="1273" y="254"/>
                </a:cubicBezTo>
                <a:lnTo>
                  <a:pt x="1163" y="390"/>
                </a:lnTo>
                <a:close/>
                <a:moveTo>
                  <a:pt x="785" y="719"/>
                </a:moveTo>
                <a:cubicBezTo>
                  <a:pt x="786" y="719"/>
                  <a:pt x="787" y="719"/>
                  <a:pt x="788" y="719"/>
                </a:cubicBezTo>
                <a:cubicBezTo>
                  <a:pt x="860" y="1040"/>
                  <a:pt x="860" y="1040"/>
                  <a:pt x="860" y="1040"/>
                </a:cubicBezTo>
                <a:cubicBezTo>
                  <a:pt x="855" y="1041"/>
                  <a:pt x="851" y="1044"/>
                  <a:pt x="848" y="1047"/>
                </a:cubicBezTo>
                <a:cubicBezTo>
                  <a:pt x="512" y="798"/>
                  <a:pt x="512" y="798"/>
                  <a:pt x="512" y="798"/>
                </a:cubicBezTo>
                <a:cubicBezTo>
                  <a:pt x="515" y="794"/>
                  <a:pt x="516" y="788"/>
                  <a:pt x="516" y="783"/>
                </a:cubicBezTo>
                <a:cubicBezTo>
                  <a:pt x="516" y="781"/>
                  <a:pt x="516" y="780"/>
                  <a:pt x="515" y="778"/>
                </a:cubicBezTo>
                <a:cubicBezTo>
                  <a:pt x="757" y="701"/>
                  <a:pt x="757" y="701"/>
                  <a:pt x="757" y="701"/>
                </a:cubicBezTo>
                <a:cubicBezTo>
                  <a:pt x="762" y="712"/>
                  <a:pt x="773" y="719"/>
                  <a:pt x="785" y="719"/>
                </a:cubicBezTo>
                <a:close/>
                <a:moveTo>
                  <a:pt x="1250" y="1983"/>
                </a:moveTo>
                <a:cubicBezTo>
                  <a:pt x="1246" y="1983"/>
                  <a:pt x="1243" y="1984"/>
                  <a:pt x="1240" y="1985"/>
                </a:cubicBezTo>
                <a:cubicBezTo>
                  <a:pt x="1117" y="1739"/>
                  <a:pt x="1117" y="1739"/>
                  <a:pt x="1117" y="1739"/>
                </a:cubicBezTo>
                <a:cubicBezTo>
                  <a:pt x="1123" y="1735"/>
                  <a:pt x="1127" y="1729"/>
                  <a:pt x="1129" y="1722"/>
                </a:cubicBezTo>
                <a:cubicBezTo>
                  <a:pt x="1609" y="1793"/>
                  <a:pt x="1609" y="1793"/>
                  <a:pt x="1609" y="1793"/>
                </a:cubicBezTo>
                <a:cubicBezTo>
                  <a:pt x="1609" y="1793"/>
                  <a:pt x="1609" y="1793"/>
                  <a:pt x="1609" y="1794"/>
                </a:cubicBezTo>
                <a:cubicBezTo>
                  <a:pt x="1609" y="1798"/>
                  <a:pt x="1610" y="1802"/>
                  <a:pt x="1611" y="1805"/>
                </a:cubicBezTo>
                <a:cubicBezTo>
                  <a:pt x="1274" y="1996"/>
                  <a:pt x="1274" y="1996"/>
                  <a:pt x="1274" y="1996"/>
                </a:cubicBezTo>
                <a:cubicBezTo>
                  <a:pt x="1269" y="1988"/>
                  <a:pt x="1260" y="1983"/>
                  <a:pt x="1250" y="1983"/>
                </a:cubicBezTo>
                <a:close/>
                <a:moveTo>
                  <a:pt x="1957" y="1085"/>
                </a:moveTo>
                <a:cubicBezTo>
                  <a:pt x="1793" y="812"/>
                  <a:pt x="1793" y="812"/>
                  <a:pt x="1793" y="812"/>
                </a:cubicBezTo>
                <a:cubicBezTo>
                  <a:pt x="1797" y="809"/>
                  <a:pt x="1800" y="805"/>
                  <a:pt x="1802" y="800"/>
                </a:cubicBezTo>
                <a:cubicBezTo>
                  <a:pt x="2161" y="903"/>
                  <a:pt x="2161" y="903"/>
                  <a:pt x="2161" y="903"/>
                </a:cubicBezTo>
                <a:cubicBezTo>
                  <a:pt x="2163" y="907"/>
                  <a:pt x="2165" y="910"/>
                  <a:pt x="2168" y="913"/>
                </a:cubicBezTo>
                <a:cubicBezTo>
                  <a:pt x="2171" y="916"/>
                  <a:pt x="2175" y="919"/>
                  <a:pt x="2180" y="921"/>
                </a:cubicBezTo>
                <a:cubicBezTo>
                  <a:pt x="2181" y="924"/>
                  <a:pt x="2182" y="927"/>
                  <a:pt x="2184" y="930"/>
                </a:cubicBezTo>
                <a:cubicBezTo>
                  <a:pt x="1990" y="1091"/>
                  <a:pt x="1990" y="1091"/>
                  <a:pt x="1990" y="1091"/>
                </a:cubicBezTo>
                <a:cubicBezTo>
                  <a:pt x="1984" y="1086"/>
                  <a:pt x="1977" y="1083"/>
                  <a:pt x="1969" y="1083"/>
                </a:cubicBezTo>
                <a:cubicBezTo>
                  <a:pt x="1965" y="1083"/>
                  <a:pt x="1961" y="1084"/>
                  <a:pt x="1957" y="1085"/>
                </a:cubicBezTo>
                <a:close/>
                <a:moveTo>
                  <a:pt x="1718" y="653"/>
                </a:moveTo>
                <a:cubicBezTo>
                  <a:pt x="1717" y="650"/>
                  <a:pt x="1716" y="648"/>
                  <a:pt x="1715" y="645"/>
                </a:cubicBezTo>
                <a:cubicBezTo>
                  <a:pt x="1921" y="509"/>
                  <a:pt x="1921" y="509"/>
                  <a:pt x="1921" y="509"/>
                </a:cubicBezTo>
                <a:cubicBezTo>
                  <a:pt x="2015" y="639"/>
                  <a:pt x="2015" y="639"/>
                  <a:pt x="2015" y="639"/>
                </a:cubicBezTo>
                <a:lnTo>
                  <a:pt x="1718" y="653"/>
                </a:lnTo>
                <a:close/>
                <a:moveTo>
                  <a:pt x="1324" y="223"/>
                </a:moveTo>
                <a:cubicBezTo>
                  <a:pt x="1320" y="211"/>
                  <a:pt x="1308" y="202"/>
                  <a:pt x="1295" y="202"/>
                </a:cubicBezTo>
                <a:cubicBezTo>
                  <a:pt x="1284" y="202"/>
                  <a:pt x="1274" y="208"/>
                  <a:pt x="1268" y="218"/>
                </a:cubicBezTo>
                <a:cubicBezTo>
                  <a:pt x="1209" y="174"/>
                  <a:pt x="1209" y="174"/>
                  <a:pt x="1209" y="174"/>
                </a:cubicBezTo>
                <a:cubicBezTo>
                  <a:pt x="1212" y="171"/>
                  <a:pt x="1213" y="167"/>
                  <a:pt x="1214" y="163"/>
                </a:cubicBezTo>
                <a:cubicBezTo>
                  <a:pt x="1372" y="214"/>
                  <a:pt x="1372" y="214"/>
                  <a:pt x="1372" y="214"/>
                </a:cubicBezTo>
                <a:lnTo>
                  <a:pt x="1324" y="223"/>
                </a:lnTo>
                <a:close/>
                <a:moveTo>
                  <a:pt x="755" y="694"/>
                </a:moveTo>
                <a:cubicBezTo>
                  <a:pt x="513" y="770"/>
                  <a:pt x="513" y="770"/>
                  <a:pt x="513" y="770"/>
                </a:cubicBezTo>
                <a:cubicBezTo>
                  <a:pt x="508" y="760"/>
                  <a:pt x="497" y="753"/>
                  <a:pt x="485" y="753"/>
                </a:cubicBezTo>
                <a:cubicBezTo>
                  <a:pt x="481" y="753"/>
                  <a:pt x="477" y="754"/>
                  <a:pt x="473" y="755"/>
                </a:cubicBezTo>
                <a:cubicBezTo>
                  <a:pt x="382" y="600"/>
                  <a:pt x="382" y="600"/>
                  <a:pt x="382" y="600"/>
                </a:cubicBezTo>
                <a:cubicBezTo>
                  <a:pt x="417" y="552"/>
                  <a:pt x="417" y="552"/>
                  <a:pt x="417" y="552"/>
                </a:cubicBezTo>
                <a:cubicBezTo>
                  <a:pt x="756" y="681"/>
                  <a:pt x="756" y="681"/>
                  <a:pt x="756" y="681"/>
                </a:cubicBezTo>
                <a:cubicBezTo>
                  <a:pt x="755" y="684"/>
                  <a:pt x="755" y="686"/>
                  <a:pt x="755" y="688"/>
                </a:cubicBezTo>
                <a:cubicBezTo>
                  <a:pt x="755" y="690"/>
                  <a:pt x="755" y="692"/>
                  <a:pt x="755" y="694"/>
                </a:cubicBezTo>
                <a:close/>
                <a:moveTo>
                  <a:pt x="458" y="770"/>
                </a:moveTo>
                <a:cubicBezTo>
                  <a:pt x="457" y="773"/>
                  <a:pt x="457" y="773"/>
                  <a:pt x="457" y="773"/>
                </a:cubicBezTo>
                <a:cubicBezTo>
                  <a:pt x="455" y="777"/>
                  <a:pt x="455" y="780"/>
                  <a:pt x="455" y="783"/>
                </a:cubicBezTo>
                <a:cubicBezTo>
                  <a:pt x="455" y="790"/>
                  <a:pt x="457" y="796"/>
                  <a:pt x="461" y="802"/>
                </a:cubicBezTo>
                <a:cubicBezTo>
                  <a:pt x="340" y="924"/>
                  <a:pt x="340" y="924"/>
                  <a:pt x="340" y="924"/>
                </a:cubicBezTo>
                <a:cubicBezTo>
                  <a:pt x="337" y="921"/>
                  <a:pt x="333" y="920"/>
                  <a:pt x="330" y="919"/>
                </a:cubicBezTo>
                <a:cubicBezTo>
                  <a:pt x="351" y="642"/>
                  <a:pt x="351" y="642"/>
                  <a:pt x="351" y="642"/>
                </a:cubicBezTo>
                <a:cubicBezTo>
                  <a:pt x="377" y="607"/>
                  <a:pt x="377" y="607"/>
                  <a:pt x="377" y="607"/>
                </a:cubicBezTo>
                <a:cubicBezTo>
                  <a:pt x="467" y="759"/>
                  <a:pt x="467" y="759"/>
                  <a:pt x="467" y="759"/>
                </a:cubicBezTo>
                <a:cubicBezTo>
                  <a:pt x="463" y="762"/>
                  <a:pt x="460" y="766"/>
                  <a:pt x="458" y="770"/>
                </a:cubicBezTo>
                <a:close/>
                <a:moveTo>
                  <a:pt x="322" y="918"/>
                </a:moveTo>
                <a:cubicBezTo>
                  <a:pt x="316" y="918"/>
                  <a:pt x="310" y="920"/>
                  <a:pt x="305" y="923"/>
                </a:cubicBezTo>
                <a:cubicBezTo>
                  <a:pt x="302" y="925"/>
                  <a:pt x="302" y="925"/>
                  <a:pt x="302" y="925"/>
                </a:cubicBezTo>
                <a:cubicBezTo>
                  <a:pt x="300" y="927"/>
                  <a:pt x="298" y="929"/>
                  <a:pt x="297" y="931"/>
                </a:cubicBezTo>
                <a:cubicBezTo>
                  <a:pt x="215" y="886"/>
                  <a:pt x="215" y="886"/>
                  <a:pt x="215" y="886"/>
                </a:cubicBezTo>
                <a:cubicBezTo>
                  <a:pt x="221" y="871"/>
                  <a:pt x="218" y="853"/>
                  <a:pt x="206" y="842"/>
                </a:cubicBezTo>
                <a:cubicBezTo>
                  <a:pt x="342" y="655"/>
                  <a:pt x="342" y="655"/>
                  <a:pt x="342" y="655"/>
                </a:cubicBezTo>
                <a:lnTo>
                  <a:pt x="322" y="918"/>
                </a:lnTo>
                <a:close/>
                <a:moveTo>
                  <a:pt x="203" y="1515"/>
                </a:moveTo>
                <a:cubicBezTo>
                  <a:pt x="408" y="1438"/>
                  <a:pt x="408" y="1438"/>
                  <a:pt x="408" y="1438"/>
                </a:cubicBezTo>
                <a:cubicBezTo>
                  <a:pt x="412" y="1445"/>
                  <a:pt x="419" y="1451"/>
                  <a:pt x="427" y="1453"/>
                </a:cubicBezTo>
                <a:cubicBezTo>
                  <a:pt x="442" y="1736"/>
                  <a:pt x="442" y="1736"/>
                  <a:pt x="442" y="1736"/>
                </a:cubicBezTo>
                <a:cubicBezTo>
                  <a:pt x="426" y="1741"/>
                  <a:pt x="415" y="1756"/>
                  <a:pt x="415" y="1774"/>
                </a:cubicBezTo>
                <a:cubicBezTo>
                  <a:pt x="415" y="1788"/>
                  <a:pt x="423" y="1801"/>
                  <a:pt x="435" y="1808"/>
                </a:cubicBezTo>
                <a:cubicBezTo>
                  <a:pt x="419" y="1868"/>
                  <a:pt x="419" y="1868"/>
                  <a:pt x="419" y="1868"/>
                </a:cubicBezTo>
                <a:cubicBezTo>
                  <a:pt x="416" y="1868"/>
                  <a:pt x="413" y="1867"/>
                  <a:pt x="411" y="1867"/>
                </a:cubicBezTo>
                <a:cubicBezTo>
                  <a:pt x="409" y="1867"/>
                  <a:pt x="407" y="1868"/>
                  <a:pt x="406" y="1868"/>
                </a:cubicBezTo>
                <a:cubicBezTo>
                  <a:pt x="195" y="1577"/>
                  <a:pt x="195" y="1577"/>
                  <a:pt x="195" y="1577"/>
                </a:cubicBezTo>
                <a:cubicBezTo>
                  <a:pt x="198" y="1576"/>
                  <a:pt x="200" y="1574"/>
                  <a:pt x="202" y="1572"/>
                </a:cubicBezTo>
                <a:cubicBezTo>
                  <a:pt x="218" y="1556"/>
                  <a:pt x="218" y="1531"/>
                  <a:pt x="203" y="1515"/>
                </a:cubicBezTo>
                <a:close/>
                <a:moveTo>
                  <a:pt x="1098" y="1744"/>
                </a:moveTo>
                <a:cubicBezTo>
                  <a:pt x="1102" y="1745"/>
                  <a:pt x="1106" y="1744"/>
                  <a:pt x="1110" y="1743"/>
                </a:cubicBezTo>
                <a:cubicBezTo>
                  <a:pt x="1233" y="1988"/>
                  <a:pt x="1233" y="1988"/>
                  <a:pt x="1233" y="1988"/>
                </a:cubicBezTo>
                <a:cubicBezTo>
                  <a:pt x="1224" y="1994"/>
                  <a:pt x="1219" y="2004"/>
                  <a:pt x="1219" y="2014"/>
                </a:cubicBezTo>
                <a:cubicBezTo>
                  <a:pt x="1219" y="2020"/>
                  <a:pt x="1221" y="2025"/>
                  <a:pt x="1224" y="2030"/>
                </a:cubicBezTo>
                <a:cubicBezTo>
                  <a:pt x="1016" y="2202"/>
                  <a:pt x="1016" y="2202"/>
                  <a:pt x="1016" y="2202"/>
                </a:cubicBezTo>
                <a:cubicBezTo>
                  <a:pt x="1013" y="2199"/>
                  <a:pt x="1009" y="2197"/>
                  <a:pt x="1005" y="2195"/>
                </a:cubicBezTo>
                <a:lnTo>
                  <a:pt x="1098" y="1744"/>
                </a:lnTo>
                <a:close/>
                <a:moveTo>
                  <a:pt x="1670" y="1796"/>
                </a:moveTo>
                <a:cubicBezTo>
                  <a:pt x="1670" y="1795"/>
                  <a:pt x="1670" y="1794"/>
                  <a:pt x="1670" y="1794"/>
                </a:cubicBezTo>
                <a:cubicBezTo>
                  <a:pt x="1670" y="1792"/>
                  <a:pt x="1670" y="1789"/>
                  <a:pt x="1669" y="1787"/>
                </a:cubicBezTo>
                <a:cubicBezTo>
                  <a:pt x="2150" y="1610"/>
                  <a:pt x="2150" y="1610"/>
                  <a:pt x="2150" y="1610"/>
                </a:cubicBezTo>
                <a:cubicBezTo>
                  <a:pt x="1974" y="1853"/>
                  <a:pt x="1974" y="1853"/>
                  <a:pt x="1974" y="1853"/>
                </a:cubicBezTo>
                <a:cubicBezTo>
                  <a:pt x="1842" y="1828"/>
                  <a:pt x="1842" y="1828"/>
                  <a:pt x="1842" y="1828"/>
                </a:cubicBezTo>
                <a:cubicBezTo>
                  <a:pt x="1842" y="1828"/>
                  <a:pt x="1842" y="1828"/>
                  <a:pt x="1842" y="1828"/>
                </a:cubicBezTo>
                <a:lnTo>
                  <a:pt x="1670" y="1796"/>
                </a:lnTo>
                <a:close/>
                <a:moveTo>
                  <a:pt x="1969" y="1859"/>
                </a:moveTo>
                <a:cubicBezTo>
                  <a:pt x="1832" y="2048"/>
                  <a:pt x="1832" y="2048"/>
                  <a:pt x="1832" y="2048"/>
                </a:cubicBezTo>
                <a:cubicBezTo>
                  <a:pt x="1825" y="2044"/>
                  <a:pt x="1818" y="2042"/>
                  <a:pt x="1811" y="2042"/>
                </a:cubicBezTo>
                <a:cubicBezTo>
                  <a:pt x="1805" y="2042"/>
                  <a:pt x="1800" y="2043"/>
                  <a:pt x="1794" y="2046"/>
                </a:cubicBezTo>
                <a:cubicBezTo>
                  <a:pt x="1662" y="1814"/>
                  <a:pt x="1662" y="1814"/>
                  <a:pt x="1662" y="1814"/>
                </a:cubicBezTo>
                <a:cubicBezTo>
                  <a:pt x="1665" y="1811"/>
                  <a:pt x="1667" y="1807"/>
                  <a:pt x="1669" y="1803"/>
                </a:cubicBezTo>
                <a:lnTo>
                  <a:pt x="1969" y="1859"/>
                </a:lnTo>
                <a:close/>
                <a:moveTo>
                  <a:pt x="2157" y="1579"/>
                </a:moveTo>
                <a:cubicBezTo>
                  <a:pt x="1689" y="1401"/>
                  <a:pt x="1689" y="1401"/>
                  <a:pt x="1689" y="1401"/>
                </a:cubicBezTo>
                <a:cubicBezTo>
                  <a:pt x="1690" y="1398"/>
                  <a:pt x="1690" y="1396"/>
                  <a:pt x="1690" y="1393"/>
                </a:cubicBezTo>
                <a:cubicBezTo>
                  <a:pt x="1690" y="1387"/>
                  <a:pt x="1688" y="1381"/>
                  <a:pt x="1684" y="1376"/>
                </a:cubicBezTo>
                <a:cubicBezTo>
                  <a:pt x="1949" y="1137"/>
                  <a:pt x="1949" y="1137"/>
                  <a:pt x="1949" y="1137"/>
                </a:cubicBezTo>
                <a:cubicBezTo>
                  <a:pt x="1957" y="1143"/>
                  <a:pt x="1968" y="1146"/>
                  <a:pt x="1978" y="1143"/>
                </a:cubicBezTo>
                <a:cubicBezTo>
                  <a:pt x="2150" y="1527"/>
                  <a:pt x="2150" y="1527"/>
                  <a:pt x="2150" y="1527"/>
                </a:cubicBezTo>
                <a:cubicBezTo>
                  <a:pt x="2160" y="1549"/>
                  <a:pt x="2160" y="1549"/>
                  <a:pt x="2160" y="1549"/>
                </a:cubicBezTo>
                <a:cubicBezTo>
                  <a:pt x="2161" y="1555"/>
                  <a:pt x="2164" y="1560"/>
                  <a:pt x="2167" y="1564"/>
                </a:cubicBezTo>
                <a:cubicBezTo>
                  <a:pt x="2168" y="1568"/>
                  <a:pt x="2168" y="1568"/>
                  <a:pt x="2168" y="1568"/>
                </a:cubicBezTo>
                <a:cubicBezTo>
                  <a:pt x="2164" y="1570"/>
                  <a:pt x="2160" y="1575"/>
                  <a:pt x="2157" y="1579"/>
                </a:cubicBezTo>
                <a:close/>
                <a:moveTo>
                  <a:pt x="2177" y="848"/>
                </a:moveTo>
                <a:cubicBezTo>
                  <a:pt x="2063" y="692"/>
                  <a:pt x="2063" y="692"/>
                  <a:pt x="2063" y="692"/>
                </a:cubicBezTo>
                <a:cubicBezTo>
                  <a:pt x="2109" y="676"/>
                  <a:pt x="2109" y="676"/>
                  <a:pt x="2109" y="676"/>
                </a:cubicBezTo>
                <a:cubicBezTo>
                  <a:pt x="2116" y="682"/>
                  <a:pt x="2125" y="685"/>
                  <a:pt x="2134" y="685"/>
                </a:cubicBezTo>
                <a:cubicBezTo>
                  <a:pt x="2136" y="685"/>
                  <a:pt x="2138" y="685"/>
                  <a:pt x="2140" y="684"/>
                </a:cubicBezTo>
                <a:cubicBezTo>
                  <a:pt x="2187" y="844"/>
                  <a:pt x="2187" y="844"/>
                  <a:pt x="2187" y="844"/>
                </a:cubicBezTo>
                <a:cubicBezTo>
                  <a:pt x="2183" y="845"/>
                  <a:pt x="2180" y="847"/>
                  <a:pt x="2177" y="848"/>
                </a:cubicBezTo>
                <a:close/>
                <a:moveTo>
                  <a:pt x="1698" y="630"/>
                </a:moveTo>
                <a:cubicBezTo>
                  <a:pt x="1692" y="628"/>
                  <a:pt x="1685" y="628"/>
                  <a:pt x="1678" y="630"/>
                </a:cubicBezTo>
                <a:cubicBezTo>
                  <a:pt x="1560" y="421"/>
                  <a:pt x="1560" y="421"/>
                  <a:pt x="1560" y="421"/>
                </a:cubicBezTo>
                <a:cubicBezTo>
                  <a:pt x="1566" y="415"/>
                  <a:pt x="1570" y="407"/>
                  <a:pt x="1570" y="398"/>
                </a:cubicBezTo>
                <a:cubicBezTo>
                  <a:pt x="1570" y="392"/>
                  <a:pt x="1568" y="385"/>
                  <a:pt x="1564" y="380"/>
                </a:cubicBezTo>
                <a:cubicBezTo>
                  <a:pt x="1664" y="309"/>
                  <a:pt x="1664" y="309"/>
                  <a:pt x="1664" y="309"/>
                </a:cubicBezTo>
                <a:cubicBezTo>
                  <a:pt x="1760" y="340"/>
                  <a:pt x="1760" y="340"/>
                  <a:pt x="1760" y="340"/>
                </a:cubicBezTo>
                <a:cubicBezTo>
                  <a:pt x="1758" y="353"/>
                  <a:pt x="1763" y="365"/>
                  <a:pt x="1771" y="374"/>
                </a:cubicBezTo>
                <a:cubicBezTo>
                  <a:pt x="1775" y="378"/>
                  <a:pt x="1779" y="380"/>
                  <a:pt x="1783" y="382"/>
                </a:cubicBezTo>
                <a:lnTo>
                  <a:pt x="1698" y="630"/>
                </a:lnTo>
                <a:close/>
                <a:moveTo>
                  <a:pt x="597" y="361"/>
                </a:moveTo>
                <a:cubicBezTo>
                  <a:pt x="666" y="367"/>
                  <a:pt x="666" y="367"/>
                  <a:pt x="666" y="367"/>
                </a:cubicBezTo>
                <a:cubicBezTo>
                  <a:pt x="771" y="661"/>
                  <a:pt x="771" y="661"/>
                  <a:pt x="771" y="661"/>
                </a:cubicBezTo>
                <a:cubicBezTo>
                  <a:pt x="766" y="664"/>
                  <a:pt x="761" y="668"/>
                  <a:pt x="758" y="674"/>
                </a:cubicBezTo>
                <a:cubicBezTo>
                  <a:pt x="421" y="546"/>
                  <a:pt x="421" y="546"/>
                  <a:pt x="421" y="546"/>
                </a:cubicBezTo>
                <a:cubicBezTo>
                  <a:pt x="536" y="388"/>
                  <a:pt x="536" y="388"/>
                  <a:pt x="536" y="388"/>
                </a:cubicBezTo>
                <a:cubicBezTo>
                  <a:pt x="552" y="397"/>
                  <a:pt x="573" y="395"/>
                  <a:pt x="586" y="382"/>
                </a:cubicBezTo>
                <a:cubicBezTo>
                  <a:pt x="592" y="376"/>
                  <a:pt x="595" y="369"/>
                  <a:pt x="597" y="361"/>
                </a:cubicBezTo>
                <a:close/>
                <a:moveTo>
                  <a:pt x="352" y="627"/>
                </a:moveTo>
                <a:cubicBezTo>
                  <a:pt x="356" y="577"/>
                  <a:pt x="356" y="577"/>
                  <a:pt x="356" y="577"/>
                </a:cubicBezTo>
                <a:cubicBezTo>
                  <a:pt x="357" y="577"/>
                  <a:pt x="358" y="577"/>
                  <a:pt x="359" y="577"/>
                </a:cubicBezTo>
                <a:cubicBezTo>
                  <a:pt x="372" y="600"/>
                  <a:pt x="372" y="600"/>
                  <a:pt x="372" y="600"/>
                </a:cubicBezTo>
                <a:lnTo>
                  <a:pt x="352" y="627"/>
                </a:lnTo>
                <a:close/>
                <a:moveTo>
                  <a:pt x="367" y="575"/>
                </a:moveTo>
                <a:cubicBezTo>
                  <a:pt x="381" y="571"/>
                  <a:pt x="392" y="558"/>
                  <a:pt x="394" y="543"/>
                </a:cubicBezTo>
                <a:cubicBezTo>
                  <a:pt x="409" y="549"/>
                  <a:pt x="409" y="549"/>
                  <a:pt x="409" y="549"/>
                </a:cubicBezTo>
                <a:cubicBezTo>
                  <a:pt x="377" y="593"/>
                  <a:pt x="377" y="593"/>
                  <a:pt x="377" y="593"/>
                </a:cubicBezTo>
                <a:lnTo>
                  <a:pt x="367" y="575"/>
                </a:lnTo>
                <a:close/>
                <a:moveTo>
                  <a:pt x="211" y="894"/>
                </a:moveTo>
                <a:cubicBezTo>
                  <a:pt x="293" y="938"/>
                  <a:pt x="293" y="938"/>
                  <a:pt x="293" y="938"/>
                </a:cubicBezTo>
                <a:cubicBezTo>
                  <a:pt x="293" y="939"/>
                  <a:pt x="293" y="939"/>
                  <a:pt x="293" y="940"/>
                </a:cubicBezTo>
                <a:cubicBezTo>
                  <a:pt x="292" y="943"/>
                  <a:pt x="292" y="943"/>
                  <a:pt x="292" y="943"/>
                </a:cubicBezTo>
                <a:cubicBezTo>
                  <a:pt x="292" y="944"/>
                  <a:pt x="292" y="944"/>
                  <a:pt x="292" y="944"/>
                </a:cubicBezTo>
                <a:cubicBezTo>
                  <a:pt x="292" y="945"/>
                  <a:pt x="291" y="947"/>
                  <a:pt x="291" y="948"/>
                </a:cubicBezTo>
                <a:cubicBezTo>
                  <a:pt x="291" y="952"/>
                  <a:pt x="292" y="956"/>
                  <a:pt x="294" y="960"/>
                </a:cubicBezTo>
                <a:cubicBezTo>
                  <a:pt x="295" y="963"/>
                  <a:pt x="295" y="963"/>
                  <a:pt x="295" y="963"/>
                </a:cubicBezTo>
                <a:cubicBezTo>
                  <a:pt x="300" y="971"/>
                  <a:pt x="307" y="976"/>
                  <a:pt x="315" y="978"/>
                </a:cubicBezTo>
                <a:cubicBezTo>
                  <a:pt x="288" y="1165"/>
                  <a:pt x="288" y="1165"/>
                  <a:pt x="288" y="1165"/>
                </a:cubicBezTo>
                <a:cubicBezTo>
                  <a:pt x="285" y="1165"/>
                  <a:pt x="282" y="1165"/>
                  <a:pt x="278" y="1166"/>
                </a:cubicBezTo>
                <a:cubicBezTo>
                  <a:pt x="194" y="908"/>
                  <a:pt x="194" y="908"/>
                  <a:pt x="194" y="908"/>
                </a:cubicBezTo>
                <a:cubicBezTo>
                  <a:pt x="198" y="906"/>
                  <a:pt x="203" y="903"/>
                  <a:pt x="206" y="900"/>
                </a:cubicBezTo>
                <a:cubicBezTo>
                  <a:pt x="208" y="898"/>
                  <a:pt x="210" y="896"/>
                  <a:pt x="211" y="894"/>
                </a:cubicBezTo>
                <a:close/>
                <a:moveTo>
                  <a:pt x="278" y="1242"/>
                </a:moveTo>
                <a:cubicBezTo>
                  <a:pt x="281" y="1243"/>
                  <a:pt x="283" y="1243"/>
                  <a:pt x="286" y="1243"/>
                </a:cubicBezTo>
                <a:cubicBezTo>
                  <a:pt x="290" y="1243"/>
                  <a:pt x="294" y="1242"/>
                  <a:pt x="299" y="1241"/>
                </a:cubicBezTo>
                <a:cubicBezTo>
                  <a:pt x="415" y="1401"/>
                  <a:pt x="415" y="1401"/>
                  <a:pt x="415" y="1401"/>
                </a:cubicBezTo>
                <a:cubicBezTo>
                  <a:pt x="412" y="1404"/>
                  <a:pt x="409" y="1407"/>
                  <a:pt x="408" y="1411"/>
                </a:cubicBezTo>
                <a:cubicBezTo>
                  <a:pt x="406" y="1414"/>
                  <a:pt x="406" y="1414"/>
                  <a:pt x="406" y="1414"/>
                </a:cubicBezTo>
                <a:cubicBezTo>
                  <a:pt x="405" y="1417"/>
                  <a:pt x="405" y="1420"/>
                  <a:pt x="405" y="1424"/>
                </a:cubicBezTo>
                <a:cubicBezTo>
                  <a:pt x="405" y="1426"/>
                  <a:pt x="405" y="1428"/>
                  <a:pt x="406" y="1431"/>
                </a:cubicBezTo>
                <a:cubicBezTo>
                  <a:pt x="197" y="1509"/>
                  <a:pt x="197" y="1509"/>
                  <a:pt x="197" y="1509"/>
                </a:cubicBezTo>
                <a:cubicBezTo>
                  <a:pt x="194" y="1508"/>
                  <a:pt x="192" y="1507"/>
                  <a:pt x="190" y="1506"/>
                </a:cubicBezTo>
                <a:lnTo>
                  <a:pt x="278" y="1242"/>
                </a:lnTo>
                <a:close/>
                <a:moveTo>
                  <a:pt x="697" y="2112"/>
                </a:moveTo>
                <a:cubicBezTo>
                  <a:pt x="876" y="2181"/>
                  <a:pt x="876" y="2181"/>
                  <a:pt x="876" y="2181"/>
                </a:cubicBezTo>
                <a:cubicBezTo>
                  <a:pt x="687" y="2120"/>
                  <a:pt x="687" y="2120"/>
                  <a:pt x="687" y="2120"/>
                </a:cubicBezTo>
                <a:cubicBezTo>
                  <a:pt x="691" y="2118"/>
                  <a:pt x="695" y="2115"/>
                  <a:pt x="697" y="2112"/>
                </a:cubicBezTo>
                <a:close/>
                <a:moveTo>
                  <a:pt x="704" y="2092"/>
                </a:moveTo>
                <a:cubicBezTo>
                  <a:pt x="704" y="2080"/>
                  <a:pt x="697" y="2069"/>
                  <a:pt x="686" y="2065"/>
                </a:cubicBezTo>
                <a:cubicBezTo>
                  <a:pt x="743" y="1789"/>
                  <a:pt x="743" y="1789"/>
                  <a:pt x="743" y="1789"/>
                </a:cubicBezTo>
                <a:cubicBezTo>
                  <a:pt x="744" y="1789"/>
                  <a:pt x="744" y="1789"/>
                  <a:pt x="745" y="1789"/>
                </a:cubicBezTo>
                <a:cubicBezTo>
                  <a:pt x="749" y="1789"/>
                  <a:pt x="753" y="1789"/>
                  <a:pt x="756" y="1787"/>
                </a:cubicBezTo>
                <a:cubicBezTo>
                  <a:pt x="977" y="2199"/>
                  <a:pt x="977" y="2199"/>
                  <a:pt x="977" y="2199"/>
                </a:cubicBezTo>
                <a:cubicBezTo>
                  <a:pt x="974" y="2202"/>
                  <a:pt x="970" y="2205"/>
                  <a:pt x="968" y="2209"/>
                </a:cubicBezTo>
                <a:cubicBezTo>
                  <a:pt x="702" y="2105"/>
                  <a:pt x="702" y="2105"/>
                  <a:pt x="702" y="2105"/>
                </a:cubicBezTo>
                <a:cubicBezTo>
                  <a:pt x="703" y="2101"/>
                  <a:pt x="704" y="2097"/>
                  <a:pt x="704" y="2092"/>
                </a:cubicBezTo>
                <a:close/>
                <a:moveTo>
                  <a:pt x="776" y="1759"/>
                </a:moveTo>
                <a:cubicBezTo>
                  <a:pt x="776" y="1759"/>
                  <a:pt x="776" y="1759"/>
                  <a:pt x="776" y="1759"/>
                </a:cubicBezTo>
                <a:cubicBezTo>
                  <a:pt x="1070" y="1721"/>
                  <a:pt x="1070" y="1721"/>
                  <a:pt x="1070" y="1721"/>
                </a:cubicBezTo>
                <a:cubicBezTo>
                  <a:pt x="1073" y="1731"/>
                  <a:pt x="1080" y="1739"/>
                  <a:pt x="1090" y="1743"/>
                </a:cubicBezTo>
                <a:cubicBezTo>
                  <a:pt x="997" y="2193"/>
                  <a:pt x="997" y="2193"/>
                  <a:pt x="997" y="2193"/>
                </a:cubicBezTo>
                <a:cubicBezTo>
                  <a:pt x="993" y="2193"/>
                  <a:pt x="988" y="2194"/>
                  <a:pt x="984" y="2195"/>
                </a:cubicBezTo>
                <a:cubicBezTo>
                  <a:pt x="763" y="1784"/>
                  <a:pt x="763" y="1784"/>
                  <a:pt x="763" y="1784"/>
                </a:cubicBezTo>
                <a:cubicBezTo>
                  <a:pt x="771" y="1778"/>
                  <a:pt x="776" y="1769"/>
                  <a:pt x="776" y="1759"/>
                </a:cubicBezTo>
                <a:close/>
                <a:moveTo>
                  <a:pt x="1886" y="384"/>
                </a:moveTo>
                <a:cubicBezTo>
                  <a:pt x="1840" y="354"/>
                  <a:pt x="1840" y="354"/>
                  <a:pt x="1840" y="354"/>
                </a:cubicBezTo>
                <a:cubicBezTo>
                  <a:pt x="1840" y="352"/>
                  <a:pt x="1841" y="351"/>
                  <a:pt x="1841" y="350"/>
                </a:cubicBezTo>
                <a:lnTo>
                  <a:pt x="1886" y="384"/>
                </a:lnTo>
                <a:close/>
                <a:moveTo>
                  <a:pt x="1711" y="639"/>
                </a:moveTo>
                <a:cubicBezTo>
                  <a:pt x="1709" y="637"/>
                  <a:pt x="1707" y="635"/>
                  <a:pt x="1705" y="634"/>
                </a:cubicBezTo>
                <a:cubicBezTo>
                  <a:pt x="1791" y="385"/>
                  <a:pt x="1791" y="385"/>
                  <a:pt x="1791" y="385"/>
                </a:cubicBezTo>
                <a:cubicBezTo>
                  <a:pt x="1803" y="388"/>
                  <a:pt x="1815" y="385"/>
                  <a:pt x="1825" y="378"/>
                </a:cubicBezTo>
                <a:cubicBezTo>
                  <a:pt x="1916" y="503"/>
                  <a:pt x="1916" y="503"/>
                  <a:pt x="1916" y="503"/>
                </a:cubicBezTo>
                <a:lnTo>
                  <a:pt x="1711" y="639"/>
                </a:lnTo>
                <a:close/>
                <a:moveTo>
                  <a:pt x="1762" y="333"/>
                </a:moveTo>
                <a:cubicBezTo>
                  <a:pt x="1672" y="304"/>
                  <a:pt x="1672" y="304"/>
                  <a:pt x="1672" y="304"/>
                </a:cubicBezTo>
                <a:cubicBezTo>
                  <a:pt x="1714" y="274"/>
                  <a:pt x="1714" y="274"/>
                  <a:pt x="1714" y="274"/>
                </a:cubicBezTo>
                <a:cubicBezTo>
                  <a:pt x="1720" y="277"/>
                  <a:pt x="1728" y="277"/>
                  <a:pt x="1733" y="274"/>
                </a:cubicBezTo>
                <a:cubicBezTo>
                  <a:pt x="1770" y="317"/>
                  <a:pt x="1770" y="317"/>
                  <a:pt x="1770" y="317"/>
                </a:cubicBezTo>
                <a:cubicBezTo>
                  <a:pt x="1766" y="322"/>
                  <a:pt x="1763" y="327"/>
                  <a:pt x="1762" y="333"/>
                </a:cubicBezTo>
                <a:close/>
                <a:moveTo>
                  <a:pt x="1561" y="222"/>
                </a:moveTo>
                <a:cubicBezTo>
                  <a:pt x="1575" y="222"/>
                  <a:pt x="1587" y="214"/>
                  <a:pt x="1594" y="202"/>
                </a:cubicBezTo>
                <a:cubicBezTo>
                  <a:pt x="1706" y="253"/>
                  <a:pt x="1706" y="253"/>
                  <a:pt x="1706" y="253"/>
                </a:cubicBezTo>
                <a:cubicBezTo>
                  <a:pt x="1705" y="255"/>
                  <a:pt x="1705" y="256"/>
                  <a:pt x="1705" y="257"/>
                </a:cubicBezTo>
                <a:cubicBezTo>
                  <a:pt x="1705" y="261"/>
                  <a:pt x="1706" y="265"/>
                  <a:pt x="1709" y="268"/>
                </a:cubicBezTo>
                <a:cubicBezTo>
                  <a:pt x="1663" y="301"/>
                  <a:pt x="1663" y="301"/>
                  <a:pt x="1663" y="301"/>
                </a:cubicBezTo>
                <a:cubicBezTo>
                  <a:pt x="1403" y="216"/>
                  <a:pt x="1403" y="216"/>
                  <a:pt x="1403" y="216"/>
                </a:cubicBezTo>
                <a:cubicBezTo>
                  <a:pt x="1523" y="193"/>
                  <a:pt x="1523" y="193"/>
                  <a:pt x="1523" y="193"/>
                </a:cubicBezTo>
                <a:cubicBezTo>
                  <a:pt x="1528" y="210"/>
                  <a:pt x="1543" y="222"/>
                  <a:pt x="1561" y="222"/>
                </a:cubicBezTo>
                <a:close/>
                <a:moveTo>
                  <a:pt x="671" y="360"/>
                </a:moveTo>
                <a:cubicBezTo>
                  <a:pt x="670" y="356"/>
                  <a:pt x="670" y="356"/>
                  <a:pt x="670" y="356"/>
                </a:cubicBezTo>
                <a:cubicBezTo>
                  <a:pt x="672" y="356"/>
                  <a:pt x="673" y="356"/>
                  <a:pt x="674" y="356"/>
                </a:cubicBezTo>
                <a:cubicBezTo>
                  <a:pt x="690" y="356"/>
                  <a:pt x="704" y="347"/>
                  <a:pt x="710" y="332"/>
                </a:cubicBezTo>
                <a:cubicBezTo>
                  <a:pt x="798" y="372"/>
                  <a:pt x="798" y="372"/>
                  <a:pt x="798" y="372"/>
                </a:cubicBezTo>
                <a:lnTo>
                  <a:pt x="671" y="360"/>
                </a:lnTo>
                <a:close/>
                <a:moveTo>
                  <a:pt x="414" y="543"/>
                </a:moveTo>
                <a:cubicBezTo>
                  <a:pt x="394" y="535"/>
                  <a:pt x="394" y="535"/>
                  <a:pt x="394" y="535"/>
                </a:cubicBezTo>
                <a:cubicBezTo>
                  <a:pt x="394" y="528"/>
                  <a:pt x="391" y="521"/>
                  <a:pt x="387" y="515"/>
                </a:cubicBezTo>
                <a:cubicBezTo>
                  <a:pt x="529" y="383"/>
                  <a:pt x="529" y="383"/>
                  <a:pt x="529" y="383"/>
                </a:cubicBezTo>
                <a:lnTo>
                  <a:pt x="414" y="543"/>
                </a:lnTo>
                <a:close/>
                <a:moveTo>
                  <a:pt x="1155" y="2284"/>
                </a:moveTo>
                <a:cubicBezTo>
                  <a:pt x="1097" y="2262"/>
                  <a:pt x="1097" y="2262"/>
                  <a:pt x="1097" y="2262"/>
                </a:cubicBezTo>
                <a:cubicBezTo>
                  <a:pt x="1155" y="2281"/>
                  <a:pt x="1155" y="2281"/>
                  <a:pt x="1155" y="2281"/>
                </a:cubicBezTo>
                <a:cubicBezTo>
                  <a:pt x="1155" y="2282"/>
                  <a:pt x="1155" y="2283"/>
                  <a:pt x="1155" y="2284"/>
                </a:cubicBezTo>
                <a:close/>
                <a:moveTo>
                  <a:pt x="1229" y="2036"/>
                </a:moveTo>
                <a:cubicBezTo>
                  <a:pt x="1235" y="2041"/>
                  <a:pt x="1242" y="2044"/>
                  <a:pt x="1250" y="2044"/>
                </a:cubicBezTo>
                <a:cubicBezTo>
                  <a:pt x="1263" y="2044"/>
                  <a:pt x="1275" y="2036"/>
                  <a:pt x="1279" y="2023"/>
                </a:cubicBezTo>
                <a:cubicBezTo>
                  <a:pt x="1770" y="2085"/>
                  <a:pt x="1770" y="2085"/>
                  <a:pt x="1770" y="2085"/>
                </a:cubicBezTo>
                <a:cubicBezTo>
                  <a:pt x="1770" y="2087"/>
                  <a:pt x="1771" y="2089"/>
                  <a:pt x="1771" y="2091"/>
                </a:cubicBezTo>
                <a:cubicBezTo>
                  <a:pt x="1517" y="2173"/>
                  <a:pt x="1517" y="2173"/>
                  <a:pt x="1517" y="2173"/>
                </a:cubicBezTo>
                <a:cubicBezTo>
                  <a:pt x="1025" y="2217"/>
                  <a:pt x="1025" y="2217"/>
                  <a:pt x="1025" y="2217"/>
                </a:cubicBezTo>
                <a:cubicBezTo>
                  <a:pt x="1024" y="2214"/>
                  <a:pt x="1023" y="2211"/>
                  <a:pt x="1021" y="2208"/>
                </a:cubicBezTo>
                <a:lnTo>
                  <a:pt x="1229" y="2036"/>
                </a:lnTo>
                <a:close/>
                <a:moveTo>
                  <a:pt x="1280" y="2015"/>
                </a:moveTo>
                <a:cubicBezTo>
                  <a:pt x="1280" y="2015"/>
                  <a:pt x="1280" y="2014"/>
                  <a:pt x="1280" y="2014"/>
                </a:cubicBezTo>
                <a:cubicBezTo>
                  <a:pt x="1280" y="2010"/>
                  <a:pt x="1280" y="2006"/>
                  <a:pt x="1278" y="2002"/>
                </a:cubicBezTo>
                <a:cubicBezTo>
                  <a:pt x="1615" y="1812"/>
                  <a:pt x="1615" y="1812"/>
                  <a:pt x="1615" y="1812"/>
                </a:cubicBezTo>
                <a:cubicBezTo>
                  <a:pt x="1621" y="1820"/>
                  <a:pt x="1630" y="1824"/>
                  <a:pt x="1640" y="1824"/>
                </a:cubicBezTo>
                <a:cubicBezTo>
                  <a:pt x="1646" y="1824"/>
                  <a:pt x="1651" y="1823"/>
                  <a:pt x="1656" y="1819"/>
                </a:cubicBezTo>
                <a:cubicBezTo>
                  <a:pt x="1788" y="2049"/>
                  <a:pt x="1788" y="2049"/>
                  <a:pt x="1788" y="2049"/>
                </a:cubicBezTo>
                <a:cubicBezTo>
                  <a:pt x="1785" y="2051"/>
                  <a:pt x="1784" y="2052"/>
                  <a:pt x="1782" y="2054"/>
                </a:cubicBezTo>
                <a:cubicBezTo>
                  <a:pt x="1776" y="2060"/>
                  <a:pt x="1772" y="2069"/>
                  <a:pt x="1771" y="2078"/>
                </a:cubicBezTo>
                <a:lnTo>
                  <a:pt x="1280" y="2015"/>
                </a:lnTo>
                <a:close/>
                <a:moveTo>
                  <a:pt x="2011" y="1893"/>
                </a:moveTo>
                <a:cubicBezTo>
                  <a:pt x="1839" y="2052"/>
                  <a:pt x="1839" y="2052"/>
                  <a:pt x="1839" y="2052"/>
                </a:cubicBezTo>
                <a:cubicBezTo>
                  <a:pt x="1977" y="1861"/>
                  <a:pt x="1977" y="1861"/>
                  <a:pt x="1977" y="1861"/>
                </a:cubicBezTo>
                <a:cubicBezTo>
                  <a:pt x="2004" y="1866"/>
                  <a:pt x="2004" y="1866"/>
                  <a:pt x="2004" y="1866"/>
                </a:cubicBezTo>
                <a:cubicBezTo>
                  <a:pt x="2003" y="1867"/>
                  <a:pt x="2003" y="1868"/>
                  <a:pt x="2003" y="1869"/>
                </a:cubicBezTo>
                <a:cubicBezTo>
                  <a:pt x="2003" y="1878"/>
                  <a:pt x="2006" y="1886"/>
                  <a:pt x="2011" y="1893"/>
                </a:cubicBezTo>
                <a:close/>
                <a:moveTo>
                  <a:pt x="2160" y="1531"/>
                </a:moveTo>
                <a:cubicBezTo>
                  <a:pt x="1985" y="1139"/>
                  <a:pt x="1985" y="1139"/>
                  <a:pt x="1985" y="1139"/>
                </a:cubicBezTo>
                <a:cubicBezTo>
                  <a:pt x="1990" y="1137"/>
                  <a:pt x="1993" y="1133"/>
                  <a:pt x="1996" y="1128"/>
                </a:cubicBezTo>
                <a:cubicBezTo>
                  <a:pt x="2102" y="1171"/>
                  <a:pt x="2102" y="1171"/>
                  <a:pt x="2102" y="1171"/>
                </a:cubicBezTo>
                <a:cubicBezTo>
                  <a:pt x="2104" y="1191"/>
                  <a:pt x="2121" y="1206"/>
                  <a:pt x="2140" y="1206"/>
                </a:cubicBezTo>
                <a:cubicBezTo>
                  <a:pt x="2149" y="1206"/>
                  <a:pt x="2158" y="1203"/>
                  <a:pt x="2165" y="1197"/>
                </a:cubicBezTo>
                <a:cubicBezTo>
                  <a:pt x="2196" y="1210"/>
                  <a:pt x="2196" y="1210"/>
                  <a:pt x="2196" y="1210"/>
                </a:cubicBezTo>
                <a:cubicBezTo>
                  <a:pt x="2196" y="1500"/>
                  <a:pt x="2196" y="1500"/>
                  <a:pt x="2196" y="1500"/>
                </a:cubicBezTo>
                <a:cubicBezTo>
                  <a:pt x="2187" y="1501"/>
                  <a:pt x="2178" y="1505"/>
                  <a:pt x="2171" y="1512"/>
                </a:cubicBezTo>
                <a:cubicBezTo>
                  <a:pt x="2166" y="1517"/>
                  <a:pt x="2162" y="1524"/>
                  <a:pt x="2160" y="1531"/>
                </a:cubicBezTo>
                <a:close/>
                <a:moveTo>
                  <a:pt x="2179" y="1167"/>
                </a:moveTo>
                <a:cubicBezTo>
                  <a:pt x="2179" y="1145"/>
                  <a:pt x="2162" y="1128"/>
                  <a:pt x="2140" y="1128"/>
                </a:cubicBezTo>
                <a:cubicBezTo>
                  <a:pt x="2120" y="1128"/>
                  <a:pt x="2103" y="1143"/>
                  <a:pt x="2101" y="1163"/>
                </a:cubicBezTo>
                <a:cubicBezTo>
                  <a:pt x="1999" y="1121"/>
                  <a:pt x="1999" y="1121"/>
                  <a:pt x="1999" y="1121"/>
                </a:cubicBezTo>
                <a:cubicBezTo>
                  <a:pt x="2000" y="1119"/>
                  <a:pt x="2000" y="1116"/>
                  <a:pt x="2000" y="1113"/>
                </a:cubicBezTo>
                <a:cubicBezTo>
                  <a:pt x="2000" y="1108"/>
                  <a:pt x="1998" y="1102"/>
                  <a:pt x="1995" y="1097"/>
                </a:cubicBezTo>
                <a:cubicBezTo>
                  <a:pt x="2188" y="936"/>
                  <a:pt x="2188" y="936"/>
                  <a:pt x="2188" y="936"/>
                </a:cubicBezTo>
                <a:cubicBezTo>
                  <a:pt x="2191" y="938"/>
                  <a:pt x="2193" y="940"/>
                  <a:pt x="2196" y="941"/>
                </a:cubicBezTo>
                <a:cubicBezTo>
                  <a:pt x="2196" y="1202"/>
                  <a:pt x="2196" y="1202"/>
                  <a:pt x="2196" y="1202"/>
                </a:cubicBezTo>
                <a:cubicBezTo>
                  <a:pt x="2171" y="1191"/>
                  <a:pt x="2171" y="1191"/>
                  <a:pt x="2171" y="1191"/>
                </a:cubicBezTo>
                <a:cubicBezTo>
                  <a:pt x="2176" y="1184"/>
                  <a:pt x="2179" y="1176"/>
                  <a:pt x="2179" y="1167"/>
                </a:cubicBezTo>
                <a:close/>
                <a:moveTo>
                  <a:pt x="2098" y="635"/>
                </a:moveTo>
                <a:cubicBezTo>
                  <a:pt x="2024" y="639"/>
                  <a:pt x="2024" y="639"/>
                  <a:pt x="2024" y="639"/>
                </a:cubicBezTo>
                <a:cubicBezTo>
                  <a:pt x="1927" y="505"/>
                  <a:pt x="1927" y="505"/>
                  <a:pt x="1927" y="505"/>
                </a:cubicBezTo>
                <a:cubicBezTo>
                  <a:pt x="1976" y="473"/>
                  <a:pt x="1976" y="473"/>
                  <a:pt x="1976" y="473"/>
                </a:cubicBezTo>
                <a:cubicBezTo>
                  <a:pt x="1980" y="477"/>
                  <a:pt x="1985" y="479"/>
                  <a:pt x="1991" y="479"/>
                </a:cubicBezTo>
                <a:cubicBezTo>
                  <a:pt x="1995" y="479"/>
                  <a:pt x="1998" y="478"/>
                  <a:pt x="2001" y="477"/>
                </a:cubicBezTo>
                <a:cubicBezTo>
                  <a:pt x="2108" y="620"/>
                  <a:pt x="2108" y="620"/>
                  <a:pt x="2108" y="620"/>
                </a:cubicBezTo>
                <a:cubicBezTo>
                  <a:pt x="2103" y="624"/>
                  <a:pt x="2100" y="629"/>
                  <a:pt x="2098" y="635"/>
                </a:cubicBezTo>
                <a:close/>
                <a:moveTo>
                  <a:pt x="446" y="1923"/>
                </a:moveTo>
                <a:cubicBezTo>
                  <a:pt x="448" y="1918"/>
                  <a:pt x="450" y="1912"/>
                  <a:pt x="450" y="1907"/>
                </a:cubicBezTo>
                <a:cubicBezTo>
                  <a:pt x="450" y="1891"/>
                  <a:pt x="441" y="1877"/>
                  <a:pt x="426" y="1871"/>
                </a:cubicBezTo>
                <a:cubicBezTo>
                  <a:pt x="443" y="1811"/>
                  <a:pt x="443" y="1811"/>
                  <a:pt x="443" y="1811"/>
                </a:cubicBezTo>
                <a:cubicBezTo>
                  <a:pt x="447" y="1812"/>
                  <a:pt x="450" y="1813"/>
                  <a:pt x="454" y="1813"/>
                </a:cubicBezTo>
                <a:cubicBezTo>
                  <a:pt x="474" y="1813"/>
                  <a:pt x="491" y="1797"/>
                  <a:pt x="493" y="1777"/>
                </a:cubicBezTo>
                <a:cubicBezTo>
                  <a:pt x="720" y="1775"/>
                  <a:pt x="720" y="1775"/>
                  <a:pt x="720" y="1775"/>
                </a:cubicBezTo>
                <a:cubicBezTo>
                  <a:pt x="723" y="1781"/>
                  <a:pt x="729" y="1785"/>
                  <a:pt x="735" y="1788"/>
                </a:cubicBezTo>
                <a:cubicBezTo>
                  <a:pt x="679" y="2062"/>
                  <a:pt x="679" y="2062"/>
                  <a:pt x="679" y="2062"/>
                </a:cubicBezTo>
                <a:cubicBezTo>
                  <a:pt x="677" y="2062"/>
                  <a:pt x="675" y="2062"/>
                  <a:pt x="674" y="2062"/>
                </a:cubicBezTo>
                <a:cubicBezTo>
                  <a:pt x="660" y="2062"/>
                  <a:pt x="648" y="2071"/>
                  <a:pt x="645" y="2084"/>
                </a:cubicBezTo>
                <a:cubicBezTo>
                  <a:pt x="644" y="2088"/>
                  <a:pt x="644" y="2088"/>
                  <a:pt x="644" y="2088"/>
                </a:cubicBezTo>
                <a:cubicBezTo>
                  <a:pt x="643" y="2089"/>
                  <a:pt x="643" y="2091"/>
                  <a:pt x="643" y="2092"/>
                </a:cubicBezTo>
                <a:cubicBezTo>
                  <a:pt x="643" y="2095"/>
                  <a:pt x="644" y="2097"/>
                  <a:pt x="644" y="2101"/>
                </a:cubicBezTo>
                <a:cubicBezTo>
                  <a:pt x="646" y="2104"/>
                  <a:pt x="646" y="2104"/>
                  <a:pt x="646" y="2104"/>
                </a:cubicBezTo>
                <a:cubicBezTo>
                  <a:pt x="646" y="2105"/>
                  <a:pt x="646" y="2106"/>
                  <a:pt x="647" y="2107"/>
                </a:cubicBezTo>
                <a:cubicBezTo>
                  <a:pt x="601" y="2092"/>
                  <a:pt x="601" y="2092"/>
                  <a:pt x="601" y="2092"/>
                </a:cubicBezTo>
                <a:cubicBezTo>
                  <a:pt x="603" y="2080"/>
                  <a:pt x="599" y="2067"/>
                  <a:pt x="590" y="2058"/>
                </a:cubicBezTo>
                <a:cubicBezTo>
                  <a:pt x="576" y="2044"/>
                  <a:pt x="555" y="2042"/>
                  <a:pt x="539" y="2052"/>
                </a:cubicBezTo>
                <a:lnTo>
                  <a:pt x="446" y="1923"/>
                </a:lnTo>
                <a:close/>
                <a:moveTo>
                  <a:pt x="2204" y="1213"/>
                </a:moveTo>
                <a:cubicBezTo>
                  <a:pt x="2231" y="1224"/>
                  <a:pt x="2231" y="1224"/>
                  <a:pt x="2231" y="1224"/>
                </a:cubicBezTo>
                <a:cubicBezTo>
                  <a:pt x="2229" y="1230"/>
                  <a:pt x="2227" y="1235"/>
                  <a:pt x="2227" y="1241"/>
                </a:cubicBezTo>
                <a:cubicBezTo>
                  <a:pt x="2227" y="1257"/>
                  <a:pt x="2236" y="1270"/>
                  <a:pt x="2251" y="1277"/>
                </a:cubicBezTo>
                <a:cubicBezTo>
                  <a:pt x="2204" y="1486"/>
                  <a:pt x="2204" y="1486"/>
                  <a:pt x="2204" y="1486"/>
                </a:cubicBezTo>
                <a:lnTo>
                  <a:pt x="2204" y="1213"/>
                </a:lnTo>
                <a:close/>
                <a:moveTo>
                  <a:pt x="2204" y="1205"/>
                </a:moveTo>
                <a:cubicBezTo>
                  <a:pt x="2204" y="943"/>
                  <a:pt x="2204" y="943"/>
                  <a:pt x="2204" y="943"/>
                </a:cubicBezTo>
                <a:cubicBezTo>
                  <a:pt x="2206" y="944"/>
                  <a:pt x="2209" y="944"/>
                  <a:pt x="2211" y="944"/>
                </a:cubicBezTo>
                <a:cubicBezTo>
                  <a:pt x="2255" y="1204"/>
                  <a:pt x="2255" y="1204"/>
                  <a:pt x="2255" y="1204"/>
                </a:cubicBezTo>
                <a:cubicBezTo>
                  <a:pt x="2247" y="1206"/>
                  <a:pt x="2240" y="1211"/>
                  <a:pt x="2235" y="1218"/>
                </a:cubicBezTo>
                <a:lnTo>
                  <a:pt x="2204" y="1205"/>
                </a:lnTo>
                <a:close/>
                <a:moveTo>
                  <a:pt x="2263" y="1202"/>
                </a:moveTo>
                <a:cubicBezTo>
                  <a:pt x="2218" y="942"/>
                  <a:pt x="2218" y="942"/>
                  <a:pt x="2218" y="942"/>
                </a:cubicBezTo>
                <a:cubicBezTo>
                  <a:pt x="2231" y="939"/>
                  <a:pt x="2240" y="927"/>
                  <a:pt x="2240" y="913"/>
                </a:cubicBezTo>
                <a:cubicBezTo>
                  <a:pt x="2240" y="911"/>
                  <a:pt x="2240" y="909"/>
                  <a:pt x="2239" y="907"/>
                </a:cubicBezTo>
                <a:cubicBezTo>
                  <a:pt x="2239" y="907"/>
                  <a:pt x="2239" y="907"/>
                  <a:pt x="2239" y="907"/>
                </a:cubicBezTo>
                <a:cubicBezTo>
                  <a:pt x="2233" y="902"/>
                  <a:pt x="2233" y="902"/>
                  <a:pt x="2233" y="902"/>
                </a:cubicBezTo>
                <a:cubicBezTo>
                  <a:pt x="2241" y="886"/>
                  <a:pt x="2238" y="867"/>
                  <a:pt x="2226" y="855"/>
                </a:cubicBezTo>
                <a:cubicBezTo>
                  <a:pt x="2222" y="852"/>
                  <a:pt x="2218" y="849"/>
                  <a:pt x="2214" y="847"/>
                </a:cubicBezTo>
                <a:cubicBezTo>
                  <a:pt x="2257" y="713"/>
                  <a:pt x="2257" y="713"/>
                  <a:pt x="2257" y="713"/>
                </a:cubicBezTo>
                <a:cubicBezTo>
                  <a:pt x="2259" y="714"/>
                  <a:pt x="2261" y="714"/>
                  <a:pt x="2263" y="714"/>
                </a:cubicBezTo>
                <a:lnTo>
                  <a:pt x="2263" y="1202"/>
                </a:lnTo>
                <a:close/>
                <a:moveTo>
                  <a:pt x="1777" y="312"/>
                </a:moveTo>
                <a:cubicBezTo>
                  <a:pt x="1751" y="283"/>
                  <a:pt x="1751" y="283"/>
                  <a:pt x="1751" y="283"/>
                </a:cubicBezTo>
                <a:cubicBezTo>
                  <a:pt x="1785" y="308"/>
                  <a:pt x="1785" y="308"/>
                  <a:pt x="1785" y="308"/>
                </a:cubicBezTo>
                <a:cubicBezTo>
                  <a:pt x="1782" y="309"/>
                  <a:pt x="1779" y="310"/>
                  <a:pt x="1777" y="312"/>
                </a:cubicBezTo>
                <a:close/>
                <a:moveTo>
                  <a:pt x="1203" y="182"/>
                </a:moveTo>
                <a:cubicBezTo>
                  <a:pt x="1204" y="182"/>
                  <a:pt x="1204" y="181"/>
                  <a:pt x="1205" y="181"/>
                </a:cubicBezTo>
                <a:cubicBezTo>
                  <a:pt x="1265" y="225"/>
                  <a:pt x="1265" y="225"/>
                  <a:pt x="1265" y="225"/>
                </a:cubicBezTo>
                <a:cubicBezTo>
                  <a:pt x="1265" y="228"/>
                  <a:pt x="1264" y="231"/>
                  <a:pt x="1264" y="233"/>
                </a:cubicBezTo>
                <a:cubicBezTo>
                  <a:pt x="1264" y="238"/>
                  <a:pt x="1265" y="242"/>
                  <a:pt x="1268" y="247"/>
                </a:cubicBezTo>
                <a:cubicBezTo>
                  <a:pt x="985" y="371"/>
                  <a:pt x="985" y="371"/>
                  <a:pt x="985" y="371"/>
                </a:cubicBezTo>
                <a:cubicBezTo>
                  <a:pt x="982" y="371"/>
                  <a:pt x="982" y="371"/>
                  <a:pt x="982" y="371"/>
                </a:cubicBezTo>
                <a:cubicBezTo>
                  <a:pt x="975" y="359"/>
                  <a:pt x="963" y="352"/>
                  <a:pt x="949" y="352"/>
                </a:cubicBezTo>
                <a:cubicBezTo>
                  <a:pt x="942" y="352"/>
                  <a:pt x="934" y="355"/>
                  <a:pt x="928" y="359"/>
                </a:cubicBezTo>
                <a:cubicBezTo>
                  <a:pt x="712" y="309"/>
                  <a:pt x="712" y="309"/>
                  <a:pt x="712" y="309"/>
                </a:cubicBezTo>
                <a:cubicBezTo>
                  <a:pt x="712" y="309"/>
                  <a:pt x="712" y="308"/>
                  <a:pt x="712" y="307"/>
                </a:cubicBezTo>
                <a:cubicBezTo>
                  <a:pt x="1137" y="169"/>
                  <a:pt x="1137" y="169"/>
                  <a:pt x="1137" y="169"/>
                </a:cubicBezTo>
                <a:cubicBezTo>
                  <a:pt x="1139" y="174"/>
                  <a:pt x="1142" y="179"/>
                  <a:pt x="1146" y="182"/>
                </a:cubicBezTo>
                <a:cubicBezTo>
                  <a:pt x="1161" y="198"/>
                  <a:pt x="1187" y="198"/>
                  <a:pt x="1203" y="182"/>
                </a:cubicBezTo>
                <a:close/>
                <a:moveTo>
                  <a:pt x="172" y="1125"/>
                </a:moveTo>
                <a:cubicBezTo>
                  <a:pt x="252" y="1184"/>
                  <a:pt x="252" y="1184"/>
                  <a:pt x="252" y="1184"/>
                </a:cubicBezTo>
                <a:cubicBezTo>
                  <a:pt x="249" y="1190"/>
                  <a:pt x="247" y="1197"/>
                  <a:pt x="247" y="1204"/>
                </a:cubicBezTo>
                <a:cubicBezTo>
                  <a:pt x="247" y="1219"/>
                  <a:pt x="256" y="1233"/>
                  <a:pt x="270" y="1240"/>
                </a:cubicBezTo>
                <a:cubicBezTo>
                  <a:pt x="182" y="1503"/>
                  <a:pt x="182" y="1503"/>
                  <a:pt x="182" y="1503"/>
                </a:cubicBezTo>
                <a:cubicBezTo>
                  <a:pt x="179" y="1502"/>
                  <a:pt x="176" y="1502"/>
                  <a:pt x="173" y="1502"/>
                </a:cubicBezTo>
                <a:cubicBezTo>
                  <a:pt x="173" y="1502"/>
                  <a:pt x="172" y="1502"/>
                  <a:pt x="172" y="1502"/>
                </a:cubicBezTo>
                <a:lnTo>
                  <a:pt x="172" y="1125"/>
                </a:lnTo>
                <a:close/>
                <a:moveTo>
                  <a:pt x="1167" y="2253"/>
                </a:moveTo>
                <a:cubicBezTo>
                  <a:pt x="1161" y="2258"/>
                  <a:pt x="1158" y="2265"/>
                  <a:pt x="1156" y="2272"/>
                </a:cubicBezTo>
                <a:cubicBezTo>
                  <a:pt x="1025" y="2230"/>
                  <a:pt x="1025" y="2230"/>
                  <a:pt x="1025" y="2230"/>
                </a:cubicBezTo>
                <a:cubicBezTo>
                  <a:pt x="1025" y="2228"/>
                  <a:pt x="1025" y="2227"/>
                  <a:pt x="1026" y="2225"/>
                </a:cubicBezTo>
                <a:cubicBezTo>
                  <a:pt x="1485" y="2184"/>
                  <a:pt x="1485" y="2184"/>
                  <a:pt x="1485" y="2184"/>
                </a:cubicBezTo>
                <a:cubicBezTo>
                  <a:pt x="1233" y="2266"/>
                  <a:pt x="1233" y="2266"/>
                  <a:pt x="1233" y="2266"/>
                </a:cubicBezTo>
                <a:cubicBezTo>
                  <a:pt x="1231" y="2261"/>
                  <a:pt x="1228" y="2257"/>
                  <a:pt x="1225" y="2253"/>
                </a:cubicBezTo>
                <a:cubicBezTo>
                  <a:pt x="1217" y="2245"/>
                  <a:pt x="1207" y="2241"/>
                  <a:pt x="1196" y="2241"/>
                </a:cubicBezTo>
                <a:cubicBezTo>
                  <a:pt x="1196" y="2241"/>
                  <a:pt x="1196" y="2241"/>
                  <a:pt x="1196" y="2241"/>
                </a:cubicBezTo>
                <a:cubicBezTo>
                  <a:pt x="1185" y="2241"/>
                  <a:pt x="1174" y="2245"/>
                  <a:pt x="1167" y="2253"/>
                </a:cubicBezTo>
                <a:close/>
                <a:moveTo>
                  <a:pt x="1553" y="2170"/>
                </a:moveTo>
                <a:cubicBezTo>
                  <a:pt x="1773" y="2099"/>
                  <a:pt x="1773" y="2099"/>
                  <a:pt x="1773" y="2099"/>
                </a:cubicBezTo>
                <a:cubicBezTo>
                  <a:pt x="1774" y="2101"/>
                  <a:pt x="1775" y="2103"/>
                  <a:pt x="1777" y="2105"/>
                </a:cubicBezTo>
                <a:cubicBezTo>
                  <a:pt x="1734" y="2136"/>
                  <a:pt x="1734" y="2136"/>
                  <a:pt x="1734" y="2136"/>
                </a:cubicBezTo>
                <a:cubicBezTo>
                  <a:pt x="1727" y="2128"/>
                  <a:pt x="1716" y="2123"/>
                  <a:pt x="1705" y="2123"/>
                </a:cubicBezTo>
                <a:cubicBezTo>
                  <a:pt x="1685" y="2123"/>
                  <a:pt x="1668" y="2140"/>
                  <a:pt x="1666" y="2160"/>
                </a:cubicBezTo>
                <a:lnTo>
                  <a:pt x="1553" y="2170"/>
                </a:lnTo>
                <a:close/>
                <a:moveTo>
                  <a:pt x="2005" y="1858"/>
                </a:moveTo>
                <a:cubicBezTo>
                  <a:pt x="1982" y="1854"/>
                  <a:pt x="1982" y="1854"/>
                  <a:pt x="1982" y="1854"/>
                </a:cubicBezTo>
                <a:cubicBezTo>
                  <a:pt x="2159" y="1611"/>
                  <a:pt x="2159" y="1611"/>
                  <a:pt x="2159" y="1611"/>
                </a:cubicBezTo>
                <a:cubicBezTo>
                  <a:pt x="2161" y="1614"/>
                  <a:pt x="2164" y="1617"/>
                  <a:pt x="2167" y="1619"/>
                </a:cubicBezTo>
                <a:cubicBezTo>
                  <a:pt x="2054" y="1832"/>
                  <a:pt x="2054" y="1832"/>
                  <a:pt x="2054" y="1832"/>
                </a:cubicBezTo>
                <a:cubicBezTo>
                  <a:pt x="2050" y="1831"/>
                  <a:pt x="2046" y="1830"/>
                  <a:pt x="2042" y="1830"/>
                </a:cubicBezTo>
                <a:cubicBezTo>
                  <a:pt x="2025" y="1830"/>
                  <a:pt x="2010" y="1842"/>
                  <a:pt x="2005" y="1858"/>
                </a:cubicBezTo>
                <a:close/>
                <a:moveTo>
                  <a:pt x="2181" y="1624"/>
                </a:moveTo>
                <a:cubicBezTo>
                  <a:pt x="2182" y="1624"/>
                  <a:pt x="2183" y="1624"/>
                  <a:pt x="2184" y="1624"/>
                </a:cubicBezTo>
                <a:cubicBezTo>
                  <a:pt x="2190" y="1624"/>
                  <a:pt x="2196" y="1622"/>
                  <a:pt x="2201" y="1619"/>
                </a:cubicBezTo>
                <a:cubicBezTo>
                  <a:pt x="2202" y="1618"/>
                  <a:pt x="2202" y="1618"/>
                  <a:pt x="2202" y="1618"/>
                </a:cubicBezTo>
                <a:cubicBezTo>
                  <a:pt x="2202" y="1618"/>
                  <a:pt x="2202" y="1618"/>
                  <a:pt x="2202" y="1618"/>
                </a:cubicBezTo>
                <a:cubicBezTo>
                  <a:pt x="2206" y="1609"/>
                  <a:pt x="2209" y="1600"/>
                  <a:pt x="2214" y="1588"/>
                </a:cubicBezTo>
                <a:cubicBezTo>
                  <a:pt x="2214" y="1588"/>
                  <a:pt x="2214" y="1588"/>
                  <a:pt x="2214" y="1588"/>
                </a:cubicBezTo>
                <a:cubicBezTo>
                  <a:pt x="2214" y="1587"/>
                  <a:pt x="2214" y="1587"/>
                  <a:pt x="2214" y="1587"/>
                </a:cubicBezTo>
                <a:cubicBezTo>
                  <a:pt x="2213" y="1585"/>
                  <a:pt x="2213" y="1582"/>
                  <a:pt x="2211" y="1580"/>
                </a:cubicBezTo>
                <a:cubicBezTo>
                  <a:pt x="2218" y="1578"/>
                  <a:pt x="2224" y="1575"/>
                  <a:pt x="2229" y="1570"/>
                </a:cubicBezTo>
                <a:cubicBezTo>
                  <a:pt x="2241" y="1557"/>
                  <a:pt x="2244" y="1539"/>
                  <a:pt x="2237" y="1523"/>
                </a:cubicBezTo>
                <a:cubicBezTo>
                  <a:pt x="2356" y="1433"/>
                  <a:pt x="2356" y="1433"/>
                  <a:pt x="2356" y="1433"/>
                </a:cubicBezTo>
                <a:cubicBezTo>
                  <a:pt x="2358" y="1435"/>
                  <a:pt x="2360" y="1436"/>
                  <a:pt x="2362" y="1438"/>
                </a:cubicBezTo>
                <a:cubicBezTo>
                  <a:pt x="2077" y="1997"/>
                  <a:pt x="2077" y="1997"/>
                  <a:pt x="2077" y="1997"/>
                </a:cubicBezTo>
                <a:cubicBezTo>
                  <a:pt x="2077" y="1997"/>
                  <a:pt x="2076" y="1997"/>
                  <a:pt x="2076" y="1997"/>
                </a:cubicBezTo>
                <a:lnTo>
                  <a:pt x="2181" y="1624"/>
                </a:lnTo>
                <a:close/>
                <a:moveTo>
                  <a:pt x="2341" y="1400"/>
                </a:moveTo>
                <a:cubicBezTo>
                  <a:pt x="2341" y="1410"/>
                  <a:pt x="2345" y="1419"/>
                  <a:pt x="2351" y="1427"/>
                </a:cubicBezTo>
                <a:cubicBezTo>
                  <a:pt x="2233" y="1516"/>
                  <a:pt x="2233" y="1516"/>
                  <a:pt x="2233" y="1516"/>
                </a:cubicBezTo>
                <a:cubicBezTo>
                  <a:pt x="2232" y="1515"/>
                  <a:pt x="2230" y="1513"/>
                  <a:pt x="2229" y="1512"/>
                </a:cubicBezTo>
                <a:cubicBezTo>
                  <a:pt x="2224" y="1506"/>
                  <a:pt x="2217" y="1503"/>
                  <a:pt x="2209" y="1501"/>
                </a:cubicBezTo>
                <a:cubicBezTo>
                  <a:pt x="2258" y="1279"/>
                  <a:pt x="2258" y="1279"/>
                  <a:pt x="2258" y="1279"/>
                </a:cubicBezTo>
                <a:cubicBezTo>
                  <a:pt x="2261" y="1280"/>
                  <a:pt x="2264" y="1280"/>
                  <a:pt x="2267" y="1280"/>
                </a:cubicBezTo>
                <a:cubicBezTo>
                  <a:pt x="2274" y="1280"/>
                  <a:pt x="2281" y="1278"/>
                  <a:pt x="2287" y="1274"/>
                </a:cubicBezTo>
                <a:cubicBezTo>
                  <a:pt x="2356" y="1367"/>
                  <a:pt x="2356" y="1367"/>
                  <a:pt x="2356" y="1367"/>
                </a:cubicBezTo>
                <a:cubicBezTo>
                  <a:pt x="2347" y="1375"/>
                  <a:pt x="2341" y="1387"/>
                  <a:pt x="2341" y="1400"/>
                </a:cubicBezTo>
                <a:close/>
                <a:moveTo>
                  <a:pt x="2206" y="844"/>
                </a:moveTo>
                <a:cubicBezTo>
                  <a:pt x="2203" y="843"/>
                  <a:pt x="2200" y="843"/>
                  <a:pt x="2197" y="843"/>
                </a:cubicBezTo>
                <a:cubicBezTo>
                  <a:pt x="2196" y="843"/>
                  <a:pt x="2195" y="843"/>
                  <a:pt x="2195" y="843"/>
                </a:cubicBezTo>
                <a:cubicBezTo>
                  <a:pt x="2148" y="682"/>
                  <a:pt x="2148" y="682"/>
                  <a:pt x="2148" y="682"/>
                </a:cubicBezTo>
                <a:cubicBezTo>
                  <a:pt x="2162" y="676"/>
                  <a:pt x="2171" y="662"/>
                  <a:pt x="2171" y="647"/>
                </a:cubicBezTo>
                <a:cubicBezTo>
                  <a:pt x="2171" y="626"/>
                  <a:pt x="2155" y="609"/>
                  <a:pt x="2134" y="609"/>
                </a:cubicBezTo>
                <a:cubicBezTo>
                  <a:pt x="2127" y="609"/>
                  <a:pt x="2120" y="611"/>
                  <a:pt x="2114" y="615"/>
                </a:cubicBezTo>
                <a:cubicBezTo>
                  <a:pt x="2013" y="480"/>
                  <a:pt x="2013" y="480"/>
                  <a:pt x="2013" y="480"/>
                </a:cubicBezTo>
                <a:cubicBezTo>
                  <a:pt x="2229" y="645"/>
                  <a:pt x="2229" y="645"/>
                  <a:pt x="2229" y="645"/>
                </a:cubicBezTo>
                <a:cubicBezTo>
                  <a:pt x="2224" y="652"/>
                  <a:pt x="2221" y="661"/>
                  <a:pt x="2221" y="669"/>
                </a:cubicBezTo>
                <a:cubicBezTo>
                  <a:pt x="2221" y="687"/>
                  <a:pt x="2232" y="704"/>
                  <a:pt x="2249" y="711"/>
                </a:cubicBezTo>
                <a:lnTo>
                  <a:pt x="2206" y="844"/>
                </a:lnTo>
                <a:close/>
                <a:moveTo>
                  <a:pt x="2221" y="629"/>
                </a:moveTo>
                <a:cubicBezTo>
                  <a:pt x="2010" y="468"/>
                  <a:pt x="2010" y="468"/>
                  <a:pt x="2010" y="468"/>
                </a:cubicBezTo>
                <a:cubicBezTo>
                  <a:pt x="2012" y="465"/>
                  <a:pt x="2013" y="461"/>
                  <a:pt x="2013" y="458"/>
                </a:cubicBezTo>
                <a:cubicBezTo>
                  <a:pt x="2013" y="445"/>
                  <a:pt x="2002" y="435"/>
                  <a:pt x="1988" y="437"/>
                </a:cubicBezTo>
                <a:cubicBezTo>
                  <a:pt x="1781" y="189"/>
                  <a:pt x="1781" y="189"/>
                  <a:pt x="1781" y="189"/>
                </a:cubicBezTo>
                <a:lnTo>
                  <a:pt x="2221" y="629"/>
                </a:lnTo>
                <a:close/>
                <a:moveTo>
                  <a:pt x="1977" y="442"/>
                </a:moveTo>
                <a:cubicBezTo>
                  <a:pt x="1841" y="340"/>
                  <a:pt x="1841" y="340"/>
                  <a:pt x="1841" y="340"/>
                </a:cubicBezTo>
                <a:cubicBezTo>
                  <a:pt x="1839" y="331"/>
                  <a:pt x="1835" y="323"/>
                  <a:pt x="1829" y="316"/>
                </a:cubicBezTo>
                <a:cubicBezTo>
                  <a:pt x="1820" y="307"/>
                  <a:pt x="1807" y="303"/>
                  <a:pt x="1794" y="305"/>
                </a:cubicBezTo>
                <a:cubicBezTo>
                  <a:pt x="1742" y="265"/>
                  <a:pt x="1742" y="265"/>
                  <a:pt x="1742" y="265"/>
                </a:cubicBezTo>
                <a:cubicBezTo>
                  <a:pt x="1743" y="263"/>
                  <a:pt x="1743" y="260"/>
                  <a:pt x="1743" y="257"/>
                </a:cubicBezTo>
                <a:cubicBezTo>
                  <a:pt x="1743" y="250"/>
                  <a:pt x="1739" y="243"/>
                  <a:pt x="1732" y="240"/>
                </a:cubicBezTo>
                <a:cubicBezTo>
                  <a:pt x="1739" y="201"/>
                  <a:pt x="1739" y="201"/>
                  <a:pt x="1739" y="201"/>
                </a:cubicBezTo>
                <a:cubicBezTo>
                  <a:pt x="1742" y="201"/>
                  <a:pt x="1746" y="202"/>
                  <a:pt x="1748" y="202"/>
                </a:cubicBezTo>
                <a:cubicBezTo>
                  <a:pt x="1758" y="202"/>
                  <a:pt x="1767" y="199"/>
                  <a:pt x="1774" y="194"/>
                </a:cubicBezTo>
                <a:cubicBezTo>
                  <a:pt x="1980" y="439"/>
                  <a:pt x="1980" y="439"/>
                  <a:pt x="1980" y="439"/>
                </a:cubicBezTo>
                <a:cubicBezTo>
                  <a:pt x="1979" y="440"/>
                  <a:pt x="1978" y="441"/>
                  <a:pt x="1977" y="442"/>
                </a:cubicBezTo>
                <a:close/>
                <a:moveTo>
                  <a:pt x="1724" y="238"/>
                </a:moveTo>
                <a:cubicBezTo>
                  <a:pt x="1719" y="238"/>
                  <a:pt x="1715" y="240"/>
                  <a:pt x="1712" y="243"/>
                </a:cubicBezTo>
                <a:cubicBezTo>
                  <a:pt x="1697" y="232"/>
                  <a:pt x="1697" y="232"/>
                  <a:pt x="1697" y="232"/>
                </a:cubicBezTo>
                <a:cubicBezTo>
                  <a:pt x="1709" y="246"/>
                  <a:pt x="1709" y="246"/>
                  <a:pt x="1709" y="246"/>
                </a:cubicBezTo>
                <a:cubicBezTo>
                  <a:pt x="1709" y="246"/>
                  <a:pt x="1709" y="246"/>
                  <a:pt x="1709" y="246"/>
                </a:cubicBezTo>
                <a:cubicBezTo>
                  <a:pt x="1598" y="195"/>
                  <a:pt x="1598" y="195"/>
                  <a:pt x="1598" y="195"/>
                </a:cubicBezTo>
                <a:cubicBezTo>
                  <a:pt x="1599" y="191"/>
                  <a:pt x="1600" y="187"/>
                  <a:pt x="1600" y="182"/>
                </a:cubicBezTo>
                <a:cubicBezTo>
                  <a:pt x="1600" y="180"/>
                  <a:pt x="1599" y="178"/>
                  <a:pt x="1599" y="175"/>
                </a:cubicBezTo>
                <a:cubicBezTo>
                  <a:pt x="1704" y="165"/>
                  <a:pt x="1704" y="165"/>
                  <a:pt x="1704" y="165"/>
                </a:cubicBezTo>
                <a:cubicBezTo>
                  <a:pt x="1707" y="180"/>
                  <a:pt x="1717" y="192"/>
                  <a:pt x="1731" y="198"/>
                </a:cubicBezTo>
                <a:lnTo>
                  <a:pt x="1724" y="238"/>
                </a:lnTo>
                <a:close/>
                <a:moveTo>
                  <a:pt x="1703" y="157"/>
                </a:moveTo>
                <a:cubicBezTo>
                  <a:pt x="1597" y="167"/>
                  <a:pt x="1597" y="167"/>
                  <a:pt x="1597" y="167"/>
                </a:cubicBezTo>
                <a:cubicBezTo>
                  <a:pt x="1590" y="153"/>
                  <a:pt x="1576" y="143"/>
                  <a:pt x="1561" y="143"/>
                </a:cubicBezTo>
                <a:cubicBezTo>
                  <a:pt x="1539" y="143"/>
                  <a:pt x="1522" y="161"/>
                  <a:pt x="1522" y="182"/>
                </a:cubicBezTo>
                <a:cubicBezTo>
                  <a:pt x="1522" y="183"/>
                  <a:pt x="1522" y="184"/>
                  <a:pt x="1522" y="185"/>
                </a:cubicBezTo>
                <a:cubicBezTo>
                  <a:pt x="1388" y="211"/>
                  <a:pt x="1388" y="211"/>
                  <a:pt x="1388" y="211"/>
                </a:cubicBezTo>
                <a:cubicBezTo>
                  <a:pt x="1215" y="155"/>
                  <a:pt x="1215" y="155"/>
                  <a:pt x="1215" y="155"/>
                </a:cubicBezTo>
                <a:cubicBezTo>
                  <a:pt x="1216" y="144"/>
                  <a:pt x="1211" y="133"/>
                  <a:pt x="1203" y="125"/>
                </a:cubicBezTo>
                <a:cubicBezTo>
                  <a:pt x="1187" y="109"/>
                  <a:pt x="1161" y="109"/>
                  <a:pt x="1146" y="125"/>
                </a:cubicBezTo>
                <a:cubicBezTo>
                  <a:pt x="1145" y="125"/>
                  <a:pt x="1145" y="126"/>
                  <a:pt x="1144" y="126"/>
                </a:cubicBezTo>
                <a:cubicBezTo>
                  <a:pt x="1057" y="62"/>
                  <a:pt x="1057" y="62"/>
                  <a:pt x="1057" y="62"/>
                </a:cubicBezTo>
                <a:cubicBezTo>
                  <a:pt x="1058" y="58"/>
                  <a:pt x="1059" y="54"/>
                  <a:pt x="1060" y="51"/>
                </a:cubicBezTo>
                <a:cubicBezTo>
                  <a:pt x="1704" y="153"/>
                  <a:pt x="1704" y="153"/>
                  <a:pt x="1704" y="153"/>
                </a:cubicBezTo>
                <a:cubicBezTo>
                  <a:pt x="1703" y="154"/>
                  <a:pt x="1703" y="155"/>
                  <a:pt x="1703" y="157"/>
                </a:cubicBezTo>
                <a:cubicBezTo>
                  <a:pt x="1703" y="157"/>
                  <a:pt x="1703" y="157"/>
                  <a:pt x="1703" y="157"/>
                </a:cubicBezTo>
                <a:close/>
                <a:moveTo>
                  <a:pt x="1134" y="161"/>
                </a:moveTo>
                <a:cubicBezTo>
                  <a:pt x="709" y="299"/>
                  <a:pt x="709" y="299"/>
                  <a:pt x="709" y="299"/>
                </a:cubicBezTo>
                <a:cubicBezTo>
                  <a:pt x="702" y="286"/>
                  <a:pt x="689" y="278"/>
                  <a:pt x="674" y="278"/>
                </a:cubicBezTo>
                <a:cubicBezTo>
                  <a:pt x="653" y="278"/>
                  <a:pt x="635" y="296"/>
                  <a:pt x="635" y="317"/>
                </a:cubicBezTo>
                <a:cubicBezTo>
                  <a:pt x="635" y="319"/>
                  <a:pt x="635" y="321"/>
                  <a:pt x="636" y="323"/>
                </a:cubicBezTo>
                <a:cubicBezTo>
                  <a:pt x="594" y="337"/>
                  <a:pt x="594" y="337"/>
                  <a:pt x="594" y="337"/>
                </a:cubicBezTo>
                <a:cubicBezTo>
                  <a:pt x="592" y="332"/>
                  <a:pt x="589" y="327"/>
                  <a:pt x="586" y="324"/>
                </a:cubicBezTo>
                <a:cubicBezTo>
                  <a:pt x="578" y="316"/>
                  <a:pt x="568" y="312"/>
                  <a:pt x="557" y="312"/>
                </a:cubicBezTo>
                <a:cubicBezTo>
                  <a:pt x="546" y="312"/>
                  <a:pt x="536" y="316"/>
                  <a:pt x="528" y="324"/>
                </a:cubicBezTo>
                <a:cubicBezTo>
                  <a:pt x="519" y="332"/>
                  <a:pt x="515" y="344"/>
                  <a:pt x="516" y="356"/>
                </a:cubicBezTo>
                <a:cubicBezTo>
                  <a:pt x="417" y="374"/>
                  <a:pt x="417" y="374"/>
                  <a:pt x="417" y="374"/>
                </a:cubicBezTo>
                <a:cubicBezTo>
                  <a:pt x="416" y="369"/>
                  <a:pt x="414" y="365"/>
                  <a:pt x="412" y="362"/>
                </a:cubicBezTo>
                <a:cubicBezTo>
                  <a:pt x="979" y="73"/>
                  <a:pt x="979" y="73"/>
                  <a:pt x="979" y="73"/>
                </a:cubicBezTo>
                <a:cubicBezTo>
                  <a:pt x="988" y="84"/>
                  <a:pt x="1001" y="90"/>
                  <a:pt x="1015" y="90"/>
                </a:cubicBezTo>
                <a:cubicBezTo>
                  <a:pt x="1030" y="90"/>
                  <a:pt x="1045" y="82"/>
                  <a:pt x="1053" y="69"/>
                </a:cubicBezTo>
                <a:cubicBezTo>
                  <a:pt x="1139" y="133"/>
                  <a:pt x="1139" y="133"/>
                  <a:pt x="1139" y="133"/>
                </a:cubicBezTo>
                <a:cubicBezTo>
                  <a:pt x="1134" y="141"/>
                  <a:pt x="1133" y="151"/>
                  <a:pt x="1134" y="161"/>
                </a:cubicBezTo>
                <a:close/>
                <a:moveTo>
                  <a:pt x="154" y="904"/>
                </a:moveTo>
                <a:cubicBezTo>
                  <a:pt x="157" y="906"/>
                  <a:pt x="160" y="908"/>
                  <a:pt x="164" y="909"/>
                </a:cubicBezTo>
                <a:cubicBezTo>
                  <a:pt x="164" y="1109"/>
                  <a:pt x="164" y="1109"/>
                  <a:pt x="164" y="1109"/>
                </a:cubicBezTo>
                <a:cubicBezTo>
                  <a:pt x="84" y="1050"/>
                  <a:pt x="84" y="1050"/>
                  <a:pt x="84" y="1050"/>
                </a:cubicBezTo>
                <a:cubicBezTo>
                  <a:pt x="88" y="1042"/>
                  <a:pt x="90" y="1034"/>
                  <a:pt x="90" y="1026"/>
                </a:cubicBezTo>
                <a:cubicBezTo>
                  <a:pt x="90" y="1014"/>
                  <a:pt x="86" y="1003"/>
                  <a:pt x="77" y="995"/>
                </a:cubicBezTo>
                <a:lnTo>
                  <a:pt x="154" y="904"/>
                </a:lnTo>
                <a:close/>
                <a:moveTo>
                  <a:pt x="173" y="1584"/>
                </a:moveTo>
                <a:cubicBezTo>
                  <a:pt x="178" y="1584"/>
                  <a:pt x="183" y="1583"/>
                  <a:pt x="188" y="1581"/>
                </a:cubicBezTo>
                <a:cubicBezTo>
                  <a:pt x="397" y="1870"/>
                  <a:pt x="397" y="1870"/>
                  <a:pt x="397" y="1870"/>
                </a:cubicBezTo>
                <a:cubicBezTo>
                  <a:pt x="390" y="1873"/>
                  <a:pt x="383" y="1878"/>
                  <a:pt x="378" y="1885"/>
                </a:cubicBezTo>
                <a:cubicBezTo>
                  <a:pt x="193" y="1752"/>
                  <a:pt x="193" y="1752"/>
                  <a:pt x="193" y="1752"/>
                </a:cubicBezTo>
                <a:cubicBezTo>
                  <a:pt x="197" y="1745"/>
                  <a:pt x="199" y="1738"/>
                  <a:pt x="199" y="1731"/>
                </a:cubicBezTo>
                <a:cubicBezTo>
                  <a:pt x="199" y="1709"/>
                  <a:pt x="184" y="1691"/>
                  <a:pt x="163" y="1686"/>
                </a:cubicBezTo>
                <a:lnTo>
                  <a:pt x="173" y="1584"/>
                </a:lnTo>
                <a:close/>
                <a:moveTo>
                  <a:pt x="189" y="1759"/>
                </a:moveTo>
                <a:cubicBezTo>
                  <a:pt x="374" y="1892"/>
                  <a:pt x="374" y="1892"/>
                  <a:pt x="374" y="1892"/>
                </a:cubicBezTo>
                <a:cubicBezTo>
                  <a:pt x="372" y="1897"/>
                  <a:pt x="371" y="1902"/>
                  <a:pt x="371" y="1907"/>
                </a:cubicBezTo>
                <a:cubicBezTo>
                  <a:pt x="371" y="1928"/>
                  <a:pt x="389" y="1946"/>
                  <a:pt x="411" y="1946"/>
                </a:cubicBezTo>
                <a:cubicBezTo>
                  <a:pt x="423" y="1946"/>
                  <a:pt x="434" y="1940"/>
                  <a:pt x="441" y="1930"/>
                </a:cubicBezTo>
                <a:cubicBezTo>
                  <a:pt x="533" y="2057"/>
                  <a:pt x="533" y="2057"/>
                  <a:pt x="533" y="2057"/>
                </a:cubicBezTo>
                <a:cubicBezTo>
                  <a:pt x="533" y="2057"/>
                  <a:pt x="532" y="2057"/>
                  <a:pt x="532" y="2058"/>
                </a:cubicBezTo>
                <a:cubicBezTo>
                  <a:pt x="524" y="2065"/>
                  <a:pt x="520" y="2076"/>
                  <a:pt x="520" y="2086"/>
                </a:cubicBezTo>
                <a:cubicBezTo>
                  <a:pt x="520" y="2097"/>
                  <a:pt x="524" y="2108"/>
                  <a:pt x="532" y="2115"/>
                </a:cubicBezTo>
                <a:cubicBezTo>
                  <a:pt x="545" y="2128"/>
                  <a:pt x="564" y="2131"/>
                  <a:pt x="580" y="2123"/>
                </a:cubicBezTo>
                <a:cubicBezTo>
                  <a:pt x="647" y="2228"/>
                  <a:pt x="647" y="2228"/>
                  <a:pt x="647" y="2228"/>
                </a:cubicBezTo>
                <a:cubicBezTo>
                  <a:pt x="646" y="2229"/>
                  <a:pt x="646" y="2230"/>
                  <a:pt x="645" y="2230"/>
                </a:cubicBezTo>
                <a:cubicBezTo>
                  <a:pt x="181" y="1766"/>
                  <a:pt x="181" y="1766"/>
                  <a:pt x="181" y="1766"/>
                </a:cubicBezTo>
                <a:cubicBezTo>
                  <a:pt x="184" y="1764"/>
                  <a:pt x="187" y="1762"/>
                  <a:pt x="189" y="1759"/>
                </a:cubicBezTo>
                <a:close/>
                <a:moveTo>
                  <a:pt x="590" y="2115"/>
                </a:moveTo>
                <a:cubicBezTo>
                  <a:pt x="594" y="2111"/>
                  <a:pt x="597" y="2106"/>
                  <a:pt x="599" y="2100"/>
                </a:cubicBezTo>
                <a:cubicBezTo>
                  <a:pt x="660" y="2120"/>
                  <a:pt x="660" y="2120"/>
                  <a:pt x="660" y="2120"/>
                </a:cubicBezTo>
                <a:cubicBezTo>
                  <a:pt x="663" y="2121"/>
                  <a:pt x="666" y="2122"/>
                  <a:pt x="669" y="2123"/>
                </a:cubicBezTo>
                <a:cubicBezTo>
                  <a:pt x="965" y="2219"/>
                  <a:pt x="965" y="2219"/>
                  <a:pt x="965" y="2219"/>
                </a:cubicBezTo>
                <a:cubicBezTo>
                  <a:pt x="965" y="2221"/>
                  <a:pt x="964" y="2222"/>
                  <a:pt x="964" y="2224"/>
                </a:cubicBezTo>
                <a:cubicBezTo>
                  <a:pt x="964" y="2225"/>
                  <a:pt x="964" y="2225"/>
                  <a:pt x="965" y="2226"/>
                </a:cubicBezTo>
                <a:cubicBezTo>
                  <a:pt x="723" y="2256"/>
                  <a:pt x="723" y="2256"/>
                  <a:pt x="723" y="2256"/>
                </a:cubicBezTo>
                <a:cubicBezTo>
                  <a:pt x="720" y="2233"/>
                  <a:pt x="701" y="2216"/>
                  <a:pt x="678" y="2216"/>
                </a:cubicBezTo>
                <a:cubicBezTo>
                  <a:pt x="669" y="2216"/>
                  <a:pt x="661" y="2218"/>
                  <a:pt x="654" y="2223"/>
                </a:cubicBezTo>
                <a:cubicBezTo>
                  <a:pt x="586" y="2118"/>
                  <a:pt x="586" y="2118"/>
                  <a:pt x="586" y="2118"/>
                </a:cubicBezTo>
                <a:cubicBezTo>
                  <a:pt x="588" y="2118"/>
                  <a:pt x="589" y="2117"/>
                  <a:pt x="590" y="2115"/>
                </a:cubicBezTo>
                <a:close/>
                <a:moveTo>
                  <a:pt x="723" y="2264"/>
                </a:moveTo>
                <a:cubicBezTo>
                  <a:pt x="966" y="2234"/>
                  <a:pt x="966" y="2234"/>
                  <a:pt x="966" y="2234"/>
                </a:cubicBezTo>
                <a:cubicBezTo>
                  <a:pt x="969" y="2242"/>
                  <a:pt x="975" y="2248"/>
                  <a:pt x="982" y="2252"/>
                </a:cubicBezTo>
                <a:cubicBezTo>
                  <a:pt x="986" y="2252"/>
                  <a:pt x="986" y="2252"/>
                  <a:pt x="986" y="2252"/>
                </a:cubicBezTo>
                <a:cubicBezTo>
                  <a:pt x="989" y="2253"/>
                  <a:pt x="992" y="2254"/>
                  <a:pt x="995" y="2254"/>
                </a:cubicBezTo>
                <a:cubicBezTo>
                  <a:pt x="995" y="2254"/>
                  <a:pt x="995" y="2254"/>
                  <a:pt x="995" y="2254"/>
                </a:cubicBezTo>
                <a:cubicBezTo>
                  <a:pt x="1005" y="2254"/>
                  <a:pt x="1014" y="2250"/>
                  <a:pt x="1020" y="2241"/>
                </a:cubicBezTo>
                <a:cubicBezTo>
                  <a:pt x="1157" y="2293"/>
                  <a:pt x="1157" y="2293"/>
                  <a:pt x="1157" y="2293"/>
                </a:cubicBezTo>
                <a:cubicBezTo>
                  <a:pt x="1158" y="2300"/>
                  <a:pt x="1162" y="2306"/>
                  <a:pt x="1167" y="2311"/>
                </a:cubicBezTo>
                <a:cubicBezTo>
                  <a:pt x="1181" y="2325"/>
                  <a:pt x="1202" y="2327"/>
                  <a:pt x="1218" y="2316"/>
                </a:cubicBezTo>
                <a:cubicBezTo>
                  <a:pt x="1365" y="2371"/>
                  <a:pt x="1365" y="2371"/>
                  <a:pt x="1365" y="2371"/>
                </a:cubicBezTo>
                <a:cubicBezTo>
                  <a:pt x="1365" y="2372"/>
                  <a:pt x="1365" y="2373"/>
                  <a:pt x="1365" y="2373"/>
                </a:cubicBezTo>
                <a:cubicBezTo>
                  <a:pt x="722" y="2272"/>
                  <a:pt x="722" y="2272"/>
                  <a:pt x="722" y="2272"/>
                </a:cubicBezTo>
                <a:cubicBezTo>
                  <a:pt x="722" y="2269"/>
                  <a:pt x="723" y="2267"/>
                  <a:pt x="723" y="2264"/>
                </a:cubicBezTo>
                <a:close/>
                <a:moveTo>
                  <a:pt x="1235" y="2273"/>
                </a:moveTo>
                <a:cubicBezTo>
                  <a:pt x="1521" y="2181"/>
                  <a:pt x="1521" y="2181"/>
                  <a:pt x="1521" y="2181"/>
                </a:cubicBezTo>
                <a:cubicBezTo>
                  <a:pt x="1667" y="2168"/>
                  <a:pt x="1667" y="2168"/>
                  <a:pt x="1667" y="2168"/>
                </a:cubicBezTo>
                <a:cubicBezTo>
                  <a:pt x="1667" y="2173"/>
                  <a:pt x="1669" y="2178"/>
                  <a:pt x="1672" y="2182"/>
                </a:cubicBezTo>
                <a:cubicBezTo>
                  <a:pt x="1440" y="2351"/>
                  <a:pt x="1440" y="2351"/>
                  <a:pt x="1440" y="2351"/>
                </a:cubicBezTo>
                <a:cubicBezTo>
                  <a:pt x="1431" y="2343"/>
                  <a:pt x="1420" y="2338"/>
                  <a:pt x="1409" y="2338"/>
                </a:cubicBezTo>
                <a:cubicBezTo>
                  <a:pt x="1393" y="2338"/>
                  <a:pt x="1378" y="2347"/>
                  <a:pt x="1370" y="2360"/>
                </a:cubicBezTo>
                <a:cubicBezTo>
                  <a:pt x="1234" y="2296"/>
                  <a:pt x="1234" y="2296"/>
                  <a:pt x="1234" y="2296"/>
                </a:cubicBezTo>
                <a:cubicBezTo>
                  <a:pt x="1237" y="2289"/>
                  <a:pt x="1237" y="2281"/>
                  <a:pt x="1235" y="2273"/>
                </a:cubicBezTo>
                <a:close/>
                <a:moveTo>
                  <a:pt x="1676" y="2188"/>
                </a:moveTo>
                <a:cubicBezTo>
                  <a:pt x="1684" y="2197"/>
                  <a:pt x="1694" y="2202"/>
                  <a:pt x="1705" y="2202"/>
                </a:cubicBezTo>
                <a:cubicBezTo>
                  <a:pt x="1727" y="2202"/>
                  <a:pt x="1744" y="2184"/>
                  <a:pt x="1744" y="2162"/>
                </a:cubicBezTo>
                <a:cubicBezTo>
                  <a:pt x="1744" y="2156"/>
                  <a:pt x="1743" y="2149"/>
                  <a:pt x="1739" y="2143"/>
                </a:cubicBezTo>
                <a:cubicBezTo>
                  <a:pt x="1782" y="2111"/>
                  <a:pt x="1782" y="2111"/>
                  <a:pt x="1782" y="2111"/>
                </a:cubicBezTo>
                <a:cubicBezTo>
                  <a:pt x="1782" y="2112"/>
                  <a:pt x="1782" y="2112"/>
                  <a:pt x="1782" y="2112"/>
                </a:cubicBezTo>
                <a:cubicBezTo>
                  <a:pt x="1790" y="2120"/>
                  <a:pt x="1800" y="2124"/>
                  <a:pt x="1811" y="2124"/>
                </a:cubicBezTo>
                <a:cubicBezTo>
                  <a:pt x="1811" y="2124"/>
                  <a:pt x="1811" y="2124"/>
                  <a:pt x="1811" y="2124"/>
                </a:cubicBezTo>
                <a:cubicBezTo>
                  <a:pt x="1822" y="2124"/>
                  <a:pt x="1832" y="2120"/>
                  <a:pt x="1840" y="2112"/>
                </a:cubicBezTo>
                <a:cubicBezTo>
                  <a:pt x="1848" y="2103"/>
                  <a:pt x="1853" y="2092"/>
                  <a:pt x="1852" y="2080"/>
                </a:cubicBezTo>
                <a:cubicBezTo>
                  <a:pt x="2018" y="2054"/>
                  <a:pt x="2018" y="2054"/>
                  <a:pt x="2018" y="2054"/>
                </a:cubicBezTo>
                <a:cubicBezTo>
                  <a:pt x="2019" y="2057"/>
                  <a:pt x="2020" y="2060"/>
                  <a:pt x="2022" y="2063"/>
                </a:cubicBezTo>
                <a:cubicBezTo>
                  <a:pt x="1445" y="2357"/>
                  <a:pt x="1445" y="2357"/>
                  <a:pt x="1445" y="2357"/>
                </a:cubicBezTo>
                <a:lnTo>
                  <a:pt x="1676" y="2188"/>
                </a:lnTo>
                <a:close/>
                <a:moveTo>
                  <a:pt x="2081" y="1869"/>
                </a:moveTo>
                <a:cubicBezTo>
                  <a:pt x="2081" y="1855"/>
                  <a:pt x="2074" y="1842"/>
                  <a:pt x="2061" y="1835"/>
                </a:cubicBezTo>
                <a:cubicBezTo>
                  <a:pt x="2173" y="1624"/>
                  <a:pt x="2173" y="1624"/>
                  <a:pt x="2173" y="1624"/>
                </a:cubicBezTo>
                <a:cubicBezTo>
                  <a:pt x="2068" y="1994"/>
                  <a:pt x="2068" y="1994"/>
                  <a:pt x="2068" y="1994"/>
                </a:cubicBezTo>
                <a:cubicBezTo>
                  <a:pt x="2066" y="1994"/>
                  <a:pt x="2063" y="1994"/>
                  <a:pt x="2060" y="1994"/>
                </a:cubicBezTo>
                <a:cubicBezTo>
                  <a:pt x="2060" y="1994"/>
                  <a:pt x="2060" y="1994"/>
                  <a:pt x="2059" y="1994"/>
                </a:cubicBezTo>
                <a:cubicBezTo>
                  <a:pt x="2050" y="1908"/>
                  <a:pt x="2050" y="1908"/>
                  <a:pt x="2050" y="1908"/>
                </a:cubicBezTo>
                <a:cubicBezTo>
                  <a:pt x="2069" y="1904"/>
                  <a:pt x="2081" y="1888"/>
                  <a:pt x="2081" y="1869"/>
                </a:cubicBezTo>
                <a:close/>
                <a:moveTo>
                  <a:pt x="2306" y="1241"/>
                </a:moveTo>
                <a:cubicBezTo>
                  <a:pt x="2306" y="1226"/>
                  <a:pt x="2297" y="1213"/>
                  <a:pt x="2284" y="1206"/>
                </a:cubicBezTo>
                <a:cubicBezTo>
                  <a:pt x="2286" y="1203"/>
                  <a:pt x="2286" y="1203"/>
                  <a:pt x="2286" y="1203"/>
                </a:cubicBezTo>
                <a:cubicBezTo>
                  <a:pt x="2286" y="1201"/>
                  <a:pt x="2286" y="1201"/>
                  <a:pt x="2286" y="1201"/>
                </a:cubicBezTo>
                <a:cubicBezTo>
                  <a:pt x="2286" y="1200"/>
                  <a:pt x="2286" y="1199"/>
                  <a:pt x="2286" y="1198"/>
                </a:cubicBezTo>
                <a:cubicBezTo>
                  <a:pt x="2286" y="1198"/>
                  <a:pt x="2286" y="1197"/>
                  <a:pt x="2286" y="1196"/>
                </a:cubicBezTo>
                <a:cubicBezTo>
                  <a:pt x="2286" y="1188"/>
                  <a:pt x="2286" y="1188"/>
                  <a:pt x="2286" y="1188"/>
                </a:cubicBezTo>
                <a:cubicBezTo>
                  <a:pt x="2277" y="1204"/>
                  <a:pt x="2277" y="1204"/>
                  <a:pt x="2277" y="1204"/>
                </a:cubicBezTo>
                <a:cubicBezTo>
                  <a:pt x="2275" y="1203"/>
                  <a:pt x="2273" y="1203"/>
                  <a:pt x="2271" y="1202"/>
                </a:cubicBezTo>
                <a:cubicBezTo>
                  <a:pt x="2271" y="714"/>
                  <a:pt x="2271" y="714"/>
                  <a:pt x="2271" y="714"/>
                </a:cubicBezTo>
                <a:cubicBezTo>
                  <a:pt x="2272" y="714"/>
                  <a:pt x="2273" y="714"/>
                  <a:pt x="2274" y="714"/>
                </a:cubicBezTo>
                <a:cubicBezTo>
                  <a:pt x="2376" y="1356"/>
                  <a:pt x="2376" y="1356"/>
                  <a:pt x="2376" y="1356"/>
                </a:cubicBezTo>
                <a:cubicBezTo>
                  <a:pt x="2371" y="1357"/>
                  <a:pt x="2367" y="1359"/>
                  <a:pt x="2363" y="1362"/>
                </a:cubicBezTo>
                <a:cubicBezTo>
                  <a:pt x="2293" y="1270"/>
                  <a:pt x="2293" y="1270"/>
                  <a:pt x="2293" y="1270"/>
                </a:cubicBezTo>
                <a:cubicBezTo>
                  <a:pt x="2301" y="1262"/>
                  <a:pt x="2306" y="1252"/>
                  <a:pt x="2306" y="12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endParaRPr sz="1599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9263557" y="3548254"/>
            <a:ext cx="1482358" cy="39088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1324903" eaLnBrk="1" fontAlgn="ctr" hangingPunct="1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?</a:t>
            </a:r>
          </a:p>
        </p:txBody>
      </p:sp>
      <p:grpSp>
        <p:nvGrpSpPr>
          <p:cNvPr id="191" name="组合 190"/>
          <p:cNvGrpSpPr/>
          <p:nvPr/>
        </p:nvGrpSpPr>
        <p:grpSpPr>
          <a:xfrm>
            <a:off x="9990671" y="1797935"/>
            <a:ext cx="257192" cy="185958"/>
            <a:chOff x="10038" y="9720"/>
            <a:chExt cx="1242" cy="898"/>
          </a:xfrm>
        </p:grpSpPr>
        <p:sp>
          <p:nvSpPr>
            <p:cNvPr id="192" name="任意多边形 191"/>
            <p:cNvSpPr/>
            <p:nvPr/>
          </p:nvSpPr>
          <p:spPr>
            <a:xfrm>
              <a:off x="10038" y="9720"/>
              <a:ext cx="1242" cy="898"/>
            </a:xfrm>
            <a:custGeom>
              <a:avLst/>
              <a:gdLst/>
              <a:ahLst/>
              <a:cxnLst/>
              <a:rect l="0" t="0" r="0" b="0"/>
              <a:pathLst>
                <a:path w="2192" h="1584">
                  <a:moveTo>
                    <a:pt x="48" y="1532"/>
                  </a:moveTo>
                  <a:lnTo>
                    <a:pt x="48" y="1532"/>
                  </a:lnTo>
                  <a:lnTo>
                    <a:pt x="1163" y="1532"/>
                  </a:lnTo>
                  <a:cubicBezTo>
                    <a:pt x="1178" y="1563"/>
                    <a:pt x="1211" y="1583"/>
                    <a:pt x="1246" y="1583"/>
                  </a:cubicBezTo>
                  <a:cubicBezTo>
                    <a:pt x="1299" y="1583"/>
                    <a:pt x="1343" y="1538"/>
                    <a:pt x="1343" y="1486"/>
                  </a:cubicBezTo>
                  <a:cubicBezTo>
                    <a:pt x="1343" y="1434"/>
                    <a:pt x="1298" y="1390"/>
                    <a:pt x="1246" y="1390"/>
                  </a:cubicBezTo>
                  <a:cubicBezTo>
                    <a:pt x="1210" y="1390"/>
                    <a:pt x="1178" y="1410"/>
                    <a:pt x="1163" y="1440"/>
                  </a:cubicBezTo>
                  <a:lnTo>
                    <a:pt x="114" y="1440"/>
                  </a:lnTo>
                  <a:lnTo>
                    <a:pt x="180" y="1255"/>
                  </a:lnTo>
                  <a:lnTo>
                    <a:pt x="271" y="1255"/>
                  </a:lnTo>
                  <a:lnTo>
                    <a:pt x="271" y="359"/>
                  </a:lnTo>
                  <a:lnTo>
                    <a:pt x="444" y="359"/>
                  </a:lnTo>
                  <a:lnTo>
                    <a:pt x="444" y="243"/>
                  </a:lnTo>
                  <a:lnTo>
                    <a:pt x="611" y="183"/>
                  </a:lnTo>
                  <a:lnTo>
                    <a:pt x="611" y="359"/>
                  </a:lnTo>
                  <a:lnTo>
                    <a:pt x="713" y="359"/>
                  </a:lnTo>
                  <a:lnTo>
                    <a:pt x="713" y="1263"/>
                  </a:lnTo>
                  <a:lnTo>
                    <a:pt x="983" y="1263"/>
                  </a:lnTo>
                  <a:lnTo>
                    <a:pt x="983" y="748"/>
                  </a:lnTo>
                  <a:lnTo>
                    <a:pt x="1213" y="675"/>
                  </a:lnTo>
                  <a:lnTo>
                    <a:pt x="1213" y="760"/>
                  </a:lnTo>
                  <a:lnTo>
                    <a:pt x="1290" y="760"/>
                  </a:lnTo>
                  <a:lnTo>
                    <a:pt x="1290" y="1255"/>
                  </a:lnTo>
                  <a:lnTo>
                    <a:pt x="1546" y="1255"/>
                  </a:lnTo>
                  <a:lnTo>
                    <a:pt x="1546" y="78"/>
                  </a:lnTo>
                  <a:lnTo>
                    <a:pt x="1878" y="78"/>
                  </a:lnTo>
                  <a:lnTo>
                    <a:pt x="1878" y="1256"/>
                  </a:lnTo>
                  <a:lnTo>
                    <a:pt x="1990" y="1256"/>
                  </a:lnTo>
                  <a:lnTo>
                    <a:pt x="2080" y="1430"/>
                  </a:lnTo>
                  <a:lnTo>
                    <a:pt x="1702" y="1430"/>
                  </a:lnTo>
                  <a:cubicBezTo>
                    <a:pt x="1685" y="1406"/>
                    <a:pt x="1657" y="1390"/>
                    <a:pt x="1626" y="1390"/>
                  </a:cubicBezTo>
                  <a:cubicBezTo>
                    <a:pt x="1572" y="1390"/>
                    <a:pt x="1530" y="1433"/>
                    <a:pt x="1530" y="1486"/>
                  </a:cubicBezTo>
                  <a:cubicBezTo>
                    <a:pt x="1530" y="1539"/>
                    <a:pt x="1572" y="1583"/>
                    <a:pt x="1626" y="1583"/>
                  </a:cubicBezTo>
                  <a:cubicBezTo>
                    <a:pt x="1665" y="1583"/>
                    <a:pt x="1700" y="1557"/>
                    <a:pt x="1716" y="1521"/>
                  </a:cubicBezTo>
                  <a:lnTo>
                    <a:pt x="2191" y="1521"/>
                  </a:lnTo>
                  <a:lnTo>
                    <a:pt x="2191" y="1441"/>
                  </a:lnTo>
                  <a:lnTo>
                    <a:pt x="2047" y="1165"/>
                  </a:lnTo>
                  <a:lnTo>
                    <a:pt x="1956" y="1165"/>
                  </a:lnTo>
                  <a:lnTo>
                    <a:pt x="1956" y="0"/>
                  </a:lnTo>
                  <a:lnTo>
                    <a:pt x="1469" y="0"/>
                  </a:lnTo>
                  <a:lnTo>
                    <a:pt x="1469" y="1164"/>
                  </a:lnTo>
                  <a:lnTo>
                    <a:pt x="1381" y="1164"/>
                  </a:lnTo>
                  <a:lnTo>
                    <a:pt x="1381" y="668"/>
                  </a:lnTo>
                  <a:lnTo>
                    <a:pt x="1304" y="668"/>
                  </a:lnTo>
                  <a:lnTo>
                    <a:pt x="1304" y="549"/>
                  </a:lnTo>
                  <a:lnTo>
                    <a:pt x="891" y="680"/>
                  </a:lnTo>
                  <a:lnTo>
                    <a:pt x="891" y="1171"/>
                  </a:lnTo>
                  <a:lnTo>
                    <a:pt x="805" y="1171"/>
                  </a:lnTo>
                  <a:lnTo>
                    <a:pt x="805" y="267"/>
                  </a:lnTo>
                  <a:lnTo>
                    <a:pt x="701" y="267"/>
                  </a:lnTo>
                  <a:lnTo>
                    <a:pt x="701" y="52"/>
                  </a:lnTo>
                  <a:lnTo>
                    <a:pt x="351" y="179"/>
                  </a:lnTo>
                  <a:lnTo>
                    <a:pt x="351" y="267"/>
                  </a:lnTo>
                  <a:lnTo>
                    <a:pt x="178" y="267"/>
                  </a:lnTo>
                  <a:lnTo>
                    <a:pt x="178" y="1164"/>
                  </a:lnTo>
                  <a:lnTo>
                    <a:pt x="113" y="1164"/>
                  </a:lnTo>
                  <a:lnTo>
                    <a:pt x="14" y="1436"/>
                  </a:lnTo>
                  <a:cubicBezTo>
                    <a:pt x="11" y="1443"/>
                    <a:pt x="11" y="1448"/>
                    <a:pt x="11" y="1456"/>
                  </a:cubicBezTo>
                  <a:cubicBezTo>
                    <a:pt x="5" y="1464"/>
                    <a:pt x="0" y="1475"/>
                    <a:pt x="0" y="1486"/>
                  </a:cubicBezTo>
                  <a:cubicBezTo>
                    <a:pt x="3" y="1510"/>
                    <a:pt x="23" y="1532"/>
                    <a:pt x="48" y="153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3" name="任意多边形 192"/>
            <p:cNvSpPr/>
            <p:nvPr/>
          </p:nvSpPr>
          <p:spPr>
            <a:xfrm>
              <a:off x="10245" y="10273"/>
              <a:ext cx="53" cy="52"/>
            </a:xfrm>
            <a:custGeom>
              <a:avLst/>
              <a:gdLst/>
              <a:ahLst/>
              <a:cxnLst/>
              <a:rect l="0" t="0" r="0" b="0"/>
              <a:pathLst>
                <a:path w="92" h="92">
                  <a:moveTo>
                    <a:pt x="91" y="0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0" y="91"/>
                  </a:lnTo>
                  <a:lnTo>
                    <a:pt x="91" y="91"/>
                  </a:lnTo>
                  <a:lnTo>
                    <a:pt x="9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4" name="任意多边形 193"/>
            <p:cNvSpPr/>
            <p:nvPr/>
          </p:nvSpPr>
          <p:spPr>
            <a:xfrm>
              <a:off x="10330" y="10275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6">
                  <a:moveTo>
                    <a:pt x="91" y="0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91" y="85"/>
                  </a:lnTo>
                  <a:lnTo>
                    <a:pt x="9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5" name="任意多边形 194"/>
            <p:cNvSpPr/>
            <p:nvPr/>
          </p:nvSpPr>
          <p:spPr>
            <a:xfrm>
              <a:off x="10245" y="10355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6">
                  <a:moveTo>
                    <a:pt x="0" y="85"/>
                  </a:moveTo>
                  <a:lnTo>
                    <a:pt x="0" y="85"/>
                  </a:lnTo>
                  <a:lnTo>
                    <a:pt x="91" y="85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85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10330" y="10355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6">
                  <a:moveTo>
                    <a:pt x="0" y="85"/>
                  </a:moveTo>
                  <a:lnTo>
                    <a:pt x="0" y="85"/>
                  </a:lnTo>
                  <a:lnTo>
                    <a:pt x="91" y="85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85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7" name="任意多边形 196"/>
            <p:cNvSpPr/>
            <p:nvPr/>
          </p:nvSpPr>
          <p:spPr>
            <a:xfrm>
              <a:off x="10245" y="10103"/>
              <a:ext cx="53" cy="52"/>
            </a:xfrm>
            <a:custGeom>
              <a:avLst/>
              <a:gdLst/>
              <a:ahLst/>
              <a:cxnLst/>
              <a:rect l="0" t="0" r="0" b="0"/>
              <a:pathLst>
                <a:path w="92" h="92">
                  <a:moveTo>
                    <a:pt x="91" y="0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0" y="91"/>
                  </a:lnTo>
                  <a:lnTo>
                    <a:pt x="91" y="91"/>
                  </a:lnTo>
                  <a:lnTo>
                    <a:pt x="9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10330" y="10103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7">
                  <a:moveTo>
                    <a:pt x="91" y="0"/>
                  </a:moveTo>
                  <a:lnTo>
                    <a:pt x="91" y="0"/>
                  </a:lnTo>
                  <a:lnTo>
                    <a:pt x="0" y="0"/>
                  </a:lnTo>
                  <a:lnTo>
                    <a:pt x="0" y="86"/>
                  </a:lnTo>
                  <a:lnTo>
                    <a:pt x="91" y="86"/>
                  </a:lnTo>
                  <a:lnTo>
                    <a:pt x="9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199" name="任意多边形 198"/>
            <p:cNvSpPr/>
            <p:nvPr/>
          </p:nvSpPr>
          <p:spPr>
            <a:xfrm>
              <a:off x="10245" y="10185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7">
                  <a:moveTo>
                    <a:pt x="0" y="86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86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0" name="任意多边形 199"/>
            <p:cNvSpPr/>
            <p:nvPr/>
          </p:nvSpPr>
          <p:spPr>
            <a:xfrm>
              <a:off x="10330" y="10185"/>
              <a:ext cx="53" cy="50"/>
            </a:xfrm>
            <a:custGeom>
              <a:avLst/>
              <a:gdLst/>
              <a:ahLst/>
              <a:cxnLst/>
              <a:rect l="0" t="0" r="0" b="0"/>
              <a:pathLst>
                <a:path w="92" h="87">
                  <a:moveTo>
                    <a:pt x="0" y="86"/>
                  </a:moveTo>
                  <a:lnTo>
                    <a:pt x="0" y="86"/>
                  </a:lnTo>
                  <a:lnTo>
                    <a:pt x="91" y="86"/>
                  </a:lnTo>
                  <a:lnTo>
                    <a:pt x="91" y="0"/>
                  </a:lnTo>
                  <a:lnTo>
                    <a:pt x="0" y="0"/>
                  </a:lnTo>
                  <a:lnTo>
                    <a:pt x="0" y="86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1" name="任意多边形 200"/>
            <p:cNvSpPr/>
            <p:nvPr/>
          </p:nvSpPr>
          <p:spPr>
            <a:xfrm>
              <a:off x="10625" y="10205"/>
              <a:ext cx="18" cy="38"/>
            </a:xfrm>
            <a:custGeom>
              <a:avLst/>
              <a:gdLst/>
              <a:ahLst/>
              <a:cxnLst/>
              <a:rect l="0" t="0" r="0" b="0"/>
              <a:pathLst>
                <a:path w="32" h="67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31" y="66"/>
                  </a:lnTo>
                  <a:lnTo>
                    <a:pt x="3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2" name="任意多边形 201"/>
            <p:cNvSpPr/>
            <p:nvPr/>
          </p:nvSpPr>
          <p:spPr>
            <a:xfrm>
              <a:off x="10723" y="10205"/>
              <a:ext cx="17" cy="38"/>
            </a:xfrm>
            <a:custGeom>
              <a:avLst/>
              <a:gdLst/>
              <a:ahLst/>
              <a:cxnLst/>
              <a:rect l="0" t="0" r="0" b="0"/>
              <a:pathLst>
                <a:path w="32" h="67">
                  <a:moveTo>
                    <a:pt x="0" y="66"/>
                  </a:moveTo>
                  <a:lnTo>
                    <a:pt x="0" y="66"/>
                  </a:lnTo>
                  <a:lnTo>
                    <a:pt x="31" y="66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66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3" name="任意多边形 202"/>
            <p:cNvSpPr/>
            <p:nvPr/>
          </p:nvSpPr>
          <p:spPr>
            <a:xfrm>
              <a:off x="10665" y="10205"/>
              <a:ext cx="35" cy="38"/>
            </a:xfrm>
            <a:custGeom>
              <a:avLst/>
              <a:gdLst/>
              <a:ahLst/>
              <a:cxnLst/>
              <a:rect l="0" t="0" r="0" b="0"/>
              <a:pathLst>
                <a:path w="62" h="67">
                  <a:moveTo>
                    <a:pt x="61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61" y="66"/>
                  </a:lnTo>
                  <a:lnTo>
                    <a:pt x="6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4" name="任意多边形 203"/>
            <p:cNvSpPr/>
            <p:nvPr/>
          </p:nvSpPr>
          <p:spPr>
            <a:xfrm>
              <a:off x="10625" y="10275"/>
              <a:ext cx="18" cy="38"/>
            </a:xfrm>
            <a:custGeom>
              <a:avLst/>
              <a:gdLst/>
              <a:ahLst/>
              <a:cxnLst/>
              <a:rect l="0" t="0" r="0" b="0"/>
              <a:pathLst>
                <a:path w="32" h="67">
                  <a:moveTo>
                    <a:pt x="31" y="0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31" y="66"/>
                  </a:lnTo>
                  <a:lnTo>
                    <a:pt x="3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5" name="任意多边形 204"/>
            <p:cNvSpPr/>
            <p:nvPr/>
          </p:nvSpPr>
          <p:spPr>
            <a:xfrm>
              <a:off x="10723" y="10275"/>
              <a:ext cx="17" cy="38"/>
            </a:xfrm>
            <a:custGeom>
              <a:avLst/>
              <a:gdLst/>
              <a:ahLst/>
              <a:cxnLst/>
              <a:rect l="0" t="0" r="0" b="0"/>
              <a:pathLst>
                <a:path w="32" h="67">
                  <a:moveTo>
                    <a:pt x="0" y="66"/>
                  </a:moveTo>
                  <a:lnTo>
                    <a:pt x="0" y="66"/>
                  </a:lnTo>
                  <a:lnTo>
                    <a:pt x="31" y="66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66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6" name="任意多边形 205"/>
            <p:cNvSpPr/>
            <p:nvPr/>
          </p:nvSpPr>
          <p:spPr>
            <a:xfrm>
              <a:off x="10665" y="10275"/>
              <a:ext cx="35" cy="38"/>
            </a:xfrm>
            <a:custGeom>
              <a:avLst/>
              <a:gdLst/>
              <a:ahLst/>
              <a:cxnLst/>
              <a:rect l="0" t="0" r="0" b="0"/>
              <a:pathLst>
                <a:path w="62" h="67">
                  <a:moveTo>
                    <a:pt x="61" y="0"/>
                  </a:moveTo>
                  <a:lnTo>
                    <a:pt x="61" y="0"/>
                  </a:lnTo>
                  <a:lnTo>
                    <a:pt x="0" y="0"/>
                  </a:lnTo>
                  <a:lnTo>
                    <a:pt x="0" y="66"/>
                  </a:lnTo>
                  <a:lnTo>
                    <a:pt x="61" y="66"/>
                  </a:lnTo>
                  <a:lnTo>
                    <a:pt x="61" y="0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7" name="任意多边形 206"/>
            <p:cNvSpPr/>
            <p:nvPr/>
          </p:nvSpPr>
          <p:spPr>
            <a:xfrm>
              <a:off x="10960" y="9890"/>
              <a:ext cx="15" cy="533"/>
            </a:xfrm>
            <a:custGeom>
              <a:avLst/>
              <a:gdLst/>
              <a:ahLst/>
              <a:cxnLst/>
              <a:rect l="0" t="0" r="0" b="0"/>
              <a:pathLst>
                <a:path w="26" h="938">
                  <a:moveTo>
                    <a:pt x="0" y="937"/>
                  </a:moveTo>
                  <a:lnTo>
                    <a:pt x="0" y="937"/>
                  </a:lnTo>
                  <a:lnTo>
                    <a:pt x="25" y="937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937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8" name="任意多边形 207"/>
            <p:cNvSpPr/>
            <p:nvPr/>
          </p:nvSpPr>
          <p:spPr>
            <a:xfrm>
              <a:off x="11000" y="9890"/>
              <a:ext cx="13" cy="533"/>
            </a:xfrm>
            <a:custGeom>
              <a:avLst/>
              <a:gdLst/>
              <a:ahLst/>
              <a:cxnLst/>
              <a:rect l="0" t="0" r="0" b="0"/>
              <a:pathLst>
                <a:path w="20" h="938">
                  <a:moveTo>
                    <a:pt x="0" y="937"/>
                  </a:moveTo>
                  <a:lnTo>
                    <a:pt x="0" y="937"/>
                  </a:lnTo>
                  <a:lnTo>
                    <a:pt x="19" y="937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937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09" name="任意多边形 208"/>
            <p:cNvSpPr/>
            <p:nvPr/>
          </p:nvSpPr>
          <p:spPr>
            <a:xfrm>
              <a:off x="11038" y="9890"/>
              <a:ext cx="15" cy="533"/>
            </a:xfrm>
            <a:custGeom>
              <a:avLst/>
              <a:gdLst/>
              <a:ahLst/>
              <a:cxnLst/>
              <a:rect l="0" t="0" r="0" b="0"/>
              <a:pathLst>
                <a:path w="26" h="938">
                  <a:moveTo>
                    <a:pt x="0" y="937"/>
                  </a:moveTo>
                  <a:lnTo>
                    <a:pt x="0" y="937"/>
                  </a:lnTo>
                  <a:lnTo>
                    <a:pt x="25" y="937"/>
                  </a:lnTo>
                  <a:lnTo>
                    <a:pt x="25" y="0"/>
                  </a:lnTo>
                  <a:lnTo>
                    <a:pt x="0" y="0"/>
                  </a:lnTo>
                  <a:lnTo>
                    <a:pt x="0" y="937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10280" y="9945"/>
              <a:ext cx="75" cy="98"/>
            </a:xfrm>
            <a:custGeom>
              <a:avLst/>
              <a:gdLst/>
              <a:ahLst/>
              <a:cxnLst/>
              <a:rect l="0" t="0" r="0" b="0"/>
              <a:pathLst>
                <a:path w="133" h="174">
                  <a:moveTo>
                    <a:pt x="132" y="173"/>
                  </a:moveTo>
                  <a:lnTo>
                    <a:pt x="109" y="173"/>
                  </a:lnTo>
                  <a:lnTo>
                    <a:pt x="109" y="95"/>
                  </a:lnTo>
                  <a:lnTo>
                    <a:pt x="22" y="95"/>
                  </a:lnTo>
                  <a:lnTo>
                    <a:pt x="22" y="173"/>
                  </a:lnTo>
                  <a:lnTo>
                    <a:pt x="0" y="17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76"/>
                  </a:lnTo>
                  <a:lnTo>
                    <a:pt x="109" y="76"/>
                  </a:lnTo>
                  <a:lnTo>
                    <a:pt x="109" y="0"/>
                  </a:lnTo>
                  <a:lnTo>
                    <a:pt x="132" y="0"/>
                  </a:lnTo>
                  <a:lnTo>
                    <a:pt x="132" y="173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1" name="任意多边形 210"/>
            <p:cNvSpPr/>
            <p:nvPr/>
          </p:nvSpPr>
          <p:spPr>
            <a:xfrm>
              <a:off x="10928" y="9798"/>
              <a:ext cx="30" cy="47"/>
            </a:xfrm>
            <a:custGeom>
              <a:avLst/>
              <a:gdLst/>
              <a:ahLst/>
              <a:cxnLst/>
              <a:rect l="0" t="0" r="0" b="0"/>
              <a:pathLst>
                <a:path w="51" h="82">
                  <a:moveTo>
                    <a:pt x="3" y="65"/>
                  </a:moveTo>
                  <a:cubicBezTo>
                    <a:pt x="6" y="67"/>
                    <a:pt x="9" y="69"/>
                    <a:pt x="13" y="71"/>
                  </a:cubicBezTo>
                  <a:cubicBezTo>
                    <a:pt x="16" y="72"/>
                    <a:pt x="20" y="73"/>
                    <a:pt x="24" y="73"/>
                  </a:cubicBezTo>
                  <a:cubicBezTo>
                    <a:pt x="35" y="73"/>
                    <a:pt x="40" y="69"/>
                    <a:pt x="40" y="60"/>
                  </a:cubicBezTo>
                  <a:cubicBezTo>
                    <a:pt x="40" y="59"/>
                    <a:pt x="39" y="56"/>
                    <a:pt x="39" y="55"/>
                  </a:cubicBezTo>
                  <a:cubicBezTo>
                    <a:pt x="38" y="53"/>
                    <a:pt x="36" y="51"/>
                    <a:pt x="34" y="50"/>
                  </a:cubicBezTo>
                  <a:cubicBezTo>
                    <a:pt x="32" y="49"/>
                    <a:pt x="28" y="47"/>
                    <a:pt x="22" y="44"/>
                  </a:cubicBezTo>
                  <a:cubicBezTo>
                    <a:pt x="13" y="40"/>
                    <a:pt x="9" y="36"/>
                    <a:pt x="6" y="33"/>
                  </a:cubicBezTo>
                  <a:cubicBezTo>
                    <a:pt x="3" y="29"/>
                    <a:pt x="2" y="25"/>
                    <a:pt x="2" y="21"/>
                  </a:cubicBezTo>
                  <a:cubicBezTo>
                    <a:pt x="2" y="15"/>
                    <a:pt x="5" y="9"/>
                    <a:pt x="10" y="6"/>
                  </a:cubicBezTo>
                  <a:cubicBezTo>
                    <a:pt x="15" y="2"/>
                    <a:pt x="22" y="0"/>
                    <a:pt x="29" y="0"/>
                  </a:cubicBezTo>
                  <a:cubicBezTo>
                    <a:pt x="37" y="0"/>
                    <a:pt x="43" y="1"/>
                    <a:pt x="47" y="3"/>
                  </a:cubicBezTo>
                  <a:lnTo>
                    <a:pt x="47" y="14"/>
                  </a:lnTo>
                  <a:cubicBezTo>
                    <a:pt x="42" y="10"/>
                    <a:pt x="36" y="9"/>
                    <a:pt x="29" y="9"/>
                  </a:cubicBezTo>
                  <a:cubicBezTo>
                    <a:pt x="25" y="9"/>
                    <a:pt x="21" y="10"/>
                    <a:pt x="17" y="12"/>
                  </a:cubicBezTo>
                  <a:cubicBezTo>
                    <a:pt x="14" y="14"/>
                    <a:pt x="13" y="17"/>
                    <a:pt x="13" y="21"/>
                  </a:cubicBezTo>
                  <a:cubicBezTo>
                    <a:pt x="13" y="23"/>
                    <a:pt x="13" y="26"/>
                    <a:pt x="15" y="28"/>
                  </a:cubicBezTo>
                  <a:cubicBezTo>
                    <a:pt x="17" y="30"/>
                    <a:pt x="21" y="32"/>
                    <a:pt x="29" y="36"/>
                  </a:cubicBezTo>
                  <a:cubicBezTo>
                    <a:pt x="36" y="39"/>
                    <a:pt x="42" y="44"/>
                    <a:pt x="45" y="47"/>
                  </a:cubicBezTo>
                  <a:cubicBezTo>
                    <a:pt x="48" y="51"/>
                    <a:pt x="50" y="55"/>
                    <a:pt x="50" y="60"/>
                  </a:cubicBezTo>
                  <a:cubicBezTo>
                    <a:pt x="50" y="66"/>
                    <a:pt x="47" y="72"/>
                    <a:pt x="42" y="75"/>
                  </a:cubicBezTo>
                  <a:cubicBezTo>
                    <a:pt x="38" y="79"/>
                    <a:pt x="30" y="81"/>
                    <a:pt x="21" y="81"/>
                  </a:cubicBezTo>
                  <a:cubicBezTo>
                    <a:pt x="18" y="81"/>
                    <a:pt x="14" y="81"/>
                    <a:pt x="10" y="80"/>
                  </a:cubicBezTo>
                  <a:cubicBezTo>
                    <a:pt x="6" y="79"/>
                    <a:pt x="2" y="78"/>
                    <a:pt x="0" y="77"/>
                  </a:cubicBezTo>
                  <a:lnTo>
                    <a:pt x="0" y="65"/>
                  </a:lnTo>
                  <a:lnTo>
                    <a:pt x="3" y="65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10963" y="9798"/>
              <a:ext cx="42" cy="47"/>
            </a:xfrm>
            <a:custGeom>
              <a:avLst/>
              <a:gdLst/>
              <a:ahLst/>
              <a:cxnLst/>
              <a:rect l="0" t="0" r="0" b="0"/>
              <a:pathLst>
                <a:path w="76" h="83">
                  <a:moveTo>
                    <a:pt x="0" y="42"/>
                  </a:moveTo>
                  <a:cubicBezTo>
                    <a:pt x="0" y="29"/>
                    <a:pt x="3" y="18"/>
                    <a:pt x="10" y="11"/>
                  </a:cubicBezTo>
                  <a:cubicBezTo>
                    <a:pt x="16" y="3"/>
                    <a:pt x="26" y="0"/>
                    <a:pt x="38" y="0"/>
                  </a:cubicBezTo>
                  <a:cubicBezTo>
                    <a:pt x="49" y="0"/>
                    <a:pt x="57" y="4"/>
                    <a:pt x="65" y="11"/>
                  </a:cubicBezTo>
                  <a:cubicBezTo>
                    <a:pt x="71" y="19"/>
                    <a:pt x="75" y="28"/>
                    <a:pt x="75" y="40"/>
                  </a:cubicBezTo>
                  <a:cubicBezTo>
                    <a:pt x="75" y="53"/>
                    <a:pt x="71" y="63"/>
                    <a:pt x="65" y="71"/>
                  </a:cubicBezTo>
                  <a:cubicBezTo>
                    <a:pt x="58" y="78"/>
                    <a:pt x="49" y="82"/>
                    <a:pt x="37" y="82"/>
                  </a:cubicBezTo>
                  <a:cubicBezTo>
                    <a:pt x="26" y="82"/>
                    <a:pt x="17" y="78"/>
                    <a:pt x="10" y="71"/>
                  </a:cubicBezTo>
                  <a:cubicBezTo>
                    <a:pt x="4" y="63"/>
                    <a:pt x="0" y="53"/>
                    <a:pt x="0" y="42"/>
                  </a:cubicBezTo>
                  <a:close/>
                  <a:moveTo>
                    <a:pt x="11" y="41"/>
                  </a:moveTo>
                  <a:cubicBezTo>
                    <a:pt x="11" y="50"/>
                    <a:pt x="13" y="58"/>
                    <a:pt x="18" y="64"/>
                  </a:cubicBezTo>
                  <a:cubicBezTo>
                    <a:pt x="22" y="69"/>
                    <a:pt x="30" y="73"/>
                    <a:pt x="38" y="73"/>
                  </a:cubicBezTo>
                  <a:cubicBezTo>
                    <a:pt x="46" y="73"/>
                    <a:pt x="52" y="69"/>
                    <a:pt x="57" y="64"/>
                  </a:cubicBezTo>
                  <a:cubicBezTo>
                    <a:pt x="61" y="58"/>
                    <a:pt x="65" y="51"/>
                    <a:pt x="65" y="41"/>
                  </a:cubicBezTo>
                  <a:cubicBezTo>
                    <a:pt x="65" y="31"/>
                    <a:pt x="61" y="23"/>
                    <a:pt x="57" y="18"/>
                  </a:cubicBezTo>
                  <a:cubicBezTo>
                    <a:pt x="52" y="12"/>
                    <a:pt x="46" y="9"/>
                    <a:pt x="38" y="9"/>
                  </a:cubicBezTo>
                  <a:cubicBezTo>
                    <a:pt x="30" y="9"/>
                    <a:pt x="23" y="12"/>
                    <a:pt x="18" y="18"/>
                  </a:cubicBezTo>
                  <a:cubicBezTo>
                    <a:pt x="13" y="23"/>
                    <a:pt x="11" y="32"/>
                    <a:pt x="11" y="41"/>
                  </a:cubicBezTo>
                  <a:close/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3" name="任意多边形 212"/>
            <p:cNvSpPr/>
            <p:nvPr/>
          </p:nvSpPr>
          <p:spPr>
            <a:xfrm>
              <a:off x="11015" y="9798"/>
              <a:ext cx="35" cy="45"/>
            </a:xfrm>
            <a:custGeom>
              <a:avLst/>
              <a:gdLst/>
              <a:ahLst/>
              <a:cxnLst/>
              <a:rect l="0" t="0" r="0" b="0"/>
              <a:pathLst>
                <a:path w="61" h="80">
                  <a:moveTo>
                    <a:pt x="60" y="79"/>
                  </a:moveTo>
                  <a:lnTo>
                    <a:pt x="50" y="79"/>
                  </a:lnTo>
                  <a:lnTo>
                    <a:pt x="50" y="44"/>
                  </a:lnTo>
                  <a:lnTo>
                    <a:pt x="10" y="44"/>
                  </a:lnTo>
                  <a:lnTo>
                    <a:pt x="10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34"/>
                  </a:lnTo>
                  <a:lnTo>
                    <a:pt x="50" y="34"/>
                  </a:lnTo>
                  <a:lnTo>
                    <a:pt x="50" y="0"/>
                  </a:lnTo>
                  <a:lnTo>
                    <a:pt x="60" y="0"/>
                  </a:lnTo>
                  <a:lnTo>
                    <a:pt x="60" y="79"/>
                  </a:lnTo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4" name="任意多边形 213"/>
            <p:cNvSpPr/>
            <p:nvPr/>
          </p:nvSpPr>
          <p:spPr>
            <a:xfrm>
              <a:off x="11058" y="9798"/>
              <a:ext cx="42" cy="47"/>
            </a:xfrm>
            <a:custGeom>
              <a:avLst/>
              <a:gdLst/>
              <a:ahLst/>
              <a:cxnLst/>
              <a:rect l="0" t="0" r="0" b="0"/>
              <a:pathLst>
                <a:path w="77" h="83">
                  <a:moveTo>
                    <a:pt x="0" y="42"/>
                  </a:moveTo>
                  <a:cubicBezTo>
                    <a:pt x="0" y="29"/>
                    <a:pt x="4" y="18"/>
                    <a:pt x="11" y="11"/>
                  </a:cubicBezTo>
                  <a:cubicBezTo>
                    <a:pt x="17" y="3"/>
                    <a:pt x="26" y="0"/>
                    <a:pt x="38" y="0"/>
                  </a:cubicBezTo>
                  <a:cubicBezTo>
                    <a:pt x="50" y="0"/>
                    <a:pt x="58" y="4"/>
                    <a:pt x="65" y="11"/>
                  </a:cubicBezTo>
                  <a:cubicBezTo>
                    <a:pt x="72" y="19"/>
                    <a:pt x="76" y="28"/>
                    <a:pt x="76" y="40"/>
                  </a:cubicBezTo>
                  <a:cubicBezTo>
                    <a:pt x="76" y="53"/>
                    <a:pt x="71" y="63"/>
                    <a:pt x="65" y="71"/>
                  </a:cubicBezTo>
                  <a:cubicBezTo>
                    <a:pt x="58" y="78"/>
                    <a:pt x="50" y="82"/>
                    <a:pt x="38" y="82"/>
                  </a:cubicBezTo>
                  <a:cubicBezTo>
                    <a:pt x="26" y="82"/>
                    <a:pt x="17" y="78"/>
                    <a:pt x="11" y="71"/>
                  </a:cubicBezTo>
                  <a:cubicBezTo>
                    <a:pt x="4" y="63"/>
                    <a:pt x="0" y="53"/>
                    <a:pt x="0" y="42"/>
                  </a:cubicBezTo>
                  <a:close/>
                  <a:moveTo>
                    <a:pt x="11" y="41"/>
                  </a:moveTo>
                  <a:cubicBezTo>
                    <a:pt x="11" y="50"/>
                    <a:pt x="14" y="58"/>
                    <a:pt x="19" y="64"/>
                  </a:cubicBezTo>
                  <a:cubicBezTo>
                    <a:pt x="24" y="69"/>
                    <a:pt x="29" y="73"/>
                    <a:pt x="38" y="73"/>
                  </a:cubicBezTo>
                  <a:cubicBezTo>
                    <a:pt x="46" y="73"/>
                    <a:pt x="53" y="69"/>
                    <a:pt x="58" y="64"/>
                  </a:cubicBezTo>
                  <a:cubicBezTo>
                    <a:pt x="63" y="58"/>
                    <a:pt x="65" y="51"/>
                    <a:pt x="65" y="41"/>
                  </a:cubicBezTo>
                  <a:cubicBezTo>
                    <a:pt x="65" y="31"/>
                    <a:pt x="63" y="23"/>
                    <a:pt x="58" y="18"/>
                  </a:cubicBezTo>
                  <a:cubicBezTo>
                    <a:pt x="53" y="12"/>
                    <a:pt x="46" y="9"/>
                    <a:pt x="38" y="9"/>
                  </a:cubicBezTo>
                  <a:cubicBezTo>
                    <a:pt x="29" y="9"/>
                    <a:pt x="24" y="12"/>
                    <a:pt x="19" y="18"/>
                  </a:cubicBezTo>
                  <a:cubicBezTo>
                    <a:pt x="14" y="23"/>
                    <a:pt x="11" y="32"/>
                    <a:pt x="11" y="41"/>
                  </a:cubicBezTo>
                  <a:close/>
                </a:path>
              </a:pathLst>
            </a:custGeom>
            <a:solidFill>
              <a:srgbClr val="4D4D4C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10671925" y="1793519"/>
            <a:ext cx="194788" cy="194788"/>
            <a:chOff x="19325" y="9545"/>
            <a:chExt cx="1252" cy="1252"/>
          </a:xfrm>
        </p:grpSpPr>
        <p:sp>
          <p:nvSpPr>
            <p:cNvPr id="216" name="任意多边形 215"/>
            <p:cNvSpPr/>
            <p:nvPr/>
          </p:nvSpPr>
          <p:spPr>
            <a:xfrm>
              <a:off x="20335" y="10520"/>
              <a:ext cx="108" cy="108"/>
            </a:xfrm>
            <a:custGeom>
              <a:avLst/>
              <a:gdLst/>
              <a:ahLst/>
              <a:cxnLst/>
              <a:rect l="0" t="0" r="0" b="0"/>
              <a:pathLst>
                <a:path w="191" h="190">
                  <a:moveTo>
                    <a:pt x="190" y="95"/>
                  </a:moveTo>
                  <a:cubicBezTo>
                    <a:pt x="190" y="112"/>
                    <a:pt x="186" y="127"/>
                    <a:pt x="177" y="142"/>
                  </a:cubicBezTo>
                  <a:cubicBezTo>
                    <a:pt x="168" y="157"/>
                    <a:pt x="157" y="168"/>
                    <a:pt x="142" y="177"/>
                  </a:cubicBezTo>
                  <a:cubicBezTo>
                    <a:pt x="126" y="185"/>
                    <a:pt x="112" y="189"/>
                    <a:pt x="95" y="189"/>
                  </a:cubicBezTo>
                  <a:cubicBezTo>
                    <a:pt x="78" y="189"/>
                    <a:pt x="63" y="185"/>
                    <a:pt x="48" y="177"/>
                  </a:cubicBezTo>
                  <a:cubicBezTo>
                    <a:pt x="32" y="168"/>
                    <a:pt x="22" y="157"/>
                    <a:pt x="13" y="142"/>
                  </a:cubicBezTo>
                  <a:cubicBezTo>
                    <a:pt x="4" y="127"/>
                    <a:pt x="0" y="112"/>
                    <a:pt x="0" y="95"/>
                  </a:cubicBezTo>
                  <a:cubicBezTo>
                    <a:pt x="0" y="77"/>
                    <a:pt x="4" y="62"/>
                    <a:pt x="13" y="47"/>
                  </a:cubicBezTo>
                  <a:cubicBezTo>
                    <a:pt x="22" y="32"/>
                    <a:pt x="32" y="20"/>
                    <a:pt x="48" y="12"/>
                  </a:cubicBezTo>
                  <a:cubicBezTo>
                    <a:pt x="63" y="3"/>
                    <a:pt x="78" y="0"/>
                    <a:pt x="95" y="0"/>
                  </a:cubicBezTo>
                  <a:cubicBezTo>
                    <a:pt x="112" y="0"/>
                    <a:pt x="126" y="3"/>
                    <a:pt x="142" y="12"/>
                  </a:cubicBezTo>
                  <a:cubicBezTo>
                    <a:pt x="157" y="20"/>
                    <a:pt x="168" y="32"/>
                    <a:pt x="177" y="47"/>
                  </a:cubicBezTo>
                  <a:cubicBezTo>
                    <a:pt x="186" y="62"/>
                    <a:pt x="190" y="77"/>
                    <a:pt x="190" y="9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7" name="任意多边形 216"/>
            <p:cNvSpPr/>
            <p:nvPr/>
          </p:nvSpPr>
          <p:spPr>
            <a:xfrm>
              <a:off x="20338" y="10310"/>
              <a:ext cx="105" cy="105"/>
            </a:xfrm>
            <a:custGeom>
              <a:avLst/>
              <a:gdLst/>
              <a:ahLst/>
              <a:cxnLst/>
              <a:rect l="0" t="0" r="0" b="0"/>
              <a:pathLst>
                <a:path w="185" h="185">
                  <a:moveTo>
                    <a:pt x="184" y="92"/>
                  </a:moveTo>
                  <a:cubicBezTo>
                    <a:pt x="184" y="109"/>
                    <a:pt x="180" y="123"/>
                    <a:pt x="172" y="138"/>
                  </a:cubicBezTo>
                  <a:cubicBezTo>
                    <a:pt x="163" y="152"/>
                    <a:pt x="153" y="163"/>
                    <a:pt x="138" y="172"/>
                  </a:cubicBezTo>
                  <a:cubicBezTo>
                    <a:pt x="123" y="180"/>
                    <a:pt x="109" y="184"/>
                    <a:pt x="92" y="184"/>
                  </a:cubicBezTo>
                  <a:cubicBezTo>
                    <a:pt x="75" y="184"/>
                    <a:pt x="61" y="180"/>
                    <a:pt x="46" y="172"/>
                  </a:cubicBezTo>
                  <a:cubicBezTo>
                    <a:pt x="31" y="163"/>
                    <a:pt x="20" y="152"/>
                    <a:pt x="12" y="138"/>
                  </a:cubicBezTo>
                  <a:cubicBezTo>
                    <a:pt x="3" y="123"/>
                    <a:pt x="0" y="109"/>
                    <a:pt x="0" y="92"/>
                  </a:cubicBezTo>
                  <a:cubicBezTo>
                    <a:pt x="0" y="75"/>
                    <a:pt x="3" y="60"/>
                    <a:pt x="12" y="46"/>
                  </a:cubicBezTo>
                  <a:cubicBezTo>
                    <a:pt x="20" y="31"/>
                    <a:pt x="31" y="20"/>
                    <a:pt x="46" y="12"/>
                  </a:cubicBezTo>
                  <a:cubicBezTo>
                    <a:pt x="61" y="3"/>
                    <a:pt x="75" y="0"/>
                    <a:pt x="92" y="0"/>
                  </a:cubicBezTo>
                  <a:cubicBezTo>
                    <a:pt x="109" y="0"/>
                    <a:pt x="123" y="3"/>
                    <a:pt x="138" y="12"/>
                  </a:cubicBezTo>
                  <a:cubicBezTo>
                    <a:pt x="153" y="20"/>
                    <a:pt x="163" y="31"/>
                    <a:pt x="172" y="46"/>
                  </a:cubicBezTo>
                  <a:cubicBezTo>
                    <a:pt x="180" y="60"/>
                    <a:pt x="184" y="75"/>
                    <a:pt x="184" y="92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8" name="任意多边形 217"/>
            <p:cNvSpPr/>
            <p:nvPr/>
          </p:nvSpPr>
          <p:spPr>
            <a:xfrm>
              <a:off x="20055" y="1035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8" h="368">
                  <a:moveTo>
                    <a:pt x="183" y="367"/>
                  </a:moveTo>
                  <a:cubicBezTo>
                    <a:pt x="81" y="367"/>
                    <a:pt x="0" y="285"/>
                    <a:pt x="0" y="184"/>
                  </a:cubicBezTo>
                  <a:cubicBezTo>
                    <a:pt x="0" y="82"/>
                    <a:pt x="81" y="0"/>
                    <a:pt x="183" y="0"/>
                  </a:cubicBezTo>
                  <a:cubicBezTo>
                    <a:pt x="284" y="0"/>
                    <a:pt x="366" y="82"/>
                    <a:pt x="366" y="184"/>
                  </a:cubicBezTo>
                  <a:cubicBezTo>
                    <a:pt x="367" y="284"/>
                    <a:pt x="284" y="367"/>
                    <a:pt x="183" y="367"/>
                  </a:cubicBezTo>
                  <a:close/>
                  <a:moveTo>
                    <a:pt x="183" y="37"/>
                  </a:moveTo>
                  <a:cubicBezTo>
                    <a:pt x="102" y="37"/>
                    <a:pt x="36" y="103"/>
                    <a:pt x="36" y="184"/>
                  </a:cubicBezTo>
                  <a:cubicBezTo>
                    <a:pt x="36" y="264"/>
                    <a:pt x="102" y="330"/>
                    <a:pt x="183" y="330"/>
                  </a:cubicBezTo>
                  <a:cubicBezTo>
                    <a:pt x="264" y="330"/>
                    <a:pt x="330" y="264"/>
                    <a:pt x="330" y="184"/>
                  </a:cubicBezTo>
                  <a:cubicBezTo>
                    <a:pt x="330" y="103"/>
                    <a:pt x="264" y="37"/>
                    <a:pt x="183" y="3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9" name="任意多边形 218"/>
            <p:cNvSpPr/>
            <p:nvPr/>
          </p:nvSpPr>
          <p:spPr>
            <a:xfrm>
              <a:off x="20173" y="10420"/>
              <a:ext cx="27" cy="33"/>
            </a:xfrm>
            <a:custGeom>
              <a:avLst/>
              <a:gdLst/>
              <a:ahLst/>
              <a:cxnLst/>
              <a:rect l="0" t="0" r="0" b="0"/>
              <a:pathLst>
                <a:path w="49" h="57">
                  <a:moveTo>
                    <a:pt x="27" y="17"/>
                  </a:moveTo>
                  <a:cubicBezTo>
                    <a:pt x="27" y="25"/>
                    <a:pt x="27" y="34"/>
                    <a:pt x="27" y="42"/>
                  </a:cubicBezTo>
                  <a:cubicBezTo>
                    <a:pt x="27" y="51"/>
                    <a:pt x="19" y="57"/>
                    <a:pt x="10" y="55"/>
                  </a:cubicBezTo>
                  <a:cubicBezTo>
                    <a:pt x="4" y="53"/>
                    <a:pt x="0" y="47"/>
                    <a:pt x="1" y="41"/>
                  </a:cubicBezTo>
                  <a:cubicBezTo>
                    <a:pt x="2" y="34"/>
                    <a:pt x="7" y="30"/>
                    <a:pt x="14" y="30"/>
                  </a:cubicBezTo>
                  <a:cubicBezTo>
                    <a:pt x="15" y="30"/>
                    <a:pt x="17" y="30"/>
                    <a:pt x="17" y="30"/>
                  </a:cubicBezTo>
                  <a:cubicBezTo>
                    <a:pt x="17" y="20"/>
                    <a:pt x="17" y="11"/>
                    <a:pt x="17" y="0"/>
                  </a:cubicBezTo>
                  <a:cubicBezTo>
                    <a:pt x="27" y="4"/>
                    <a:pt x="36" y="7"/>
                    <a:pt x="44" y="14"/>
                  </a:cubicBezTo>
                  <a:cubicBezTo>
                    <a:pt x="46" y="16"/>
                    <a:pt x="48" y="19"/>
                    <a:pt x="47" y="22"/>
                  </a:cubicBezTo>
                  <a:cubicBezTo>
                    <a:pt x="45" y="26"/>
                    <a:pt x="43" y="31"/>
                    <a:pt x="41" y="36"/>
                  </a:cubicBezTo>
                  <a:lnTo>
                    <a:pt x="39" y="37"/>
                  </a:lnTo>
                  <a:cubicBezTo>
                    <a:pt x="39" y="37"/>
                    <a:pt x="38" y="36"/>
                    <a:pt x="38" y="35"/>
                  </a:cubicBezTo>
                  <a:cubicBezTo>
                    <a:pt x="38" y="35"/>
                    <a:pt x="38" y="34"/>
                    <a:pt x="39" y="34"/>
                  </a:cubicBezTo>
                  <a:cubicBezTo>
                    <a:pt x="42" y="23"/>
                    <a:pt x="38" y="16"/>
                    <a:pt x="27" y="17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0" name="任意多边形 219"/>
            <p:cNvSpPr/>
            <p:nvPr/>
          </p:nvSpPr>
          <p:spPr>
            <a:xfrm>
              <a:off x="20153" y="10383"/>
              <a:ext cx="27" cy="32"/>
            </a:xfrm>
            <a:custGeom>
              <a:avLst/>
              <a:gdLst/>
              <a:ahLst/>
              <a:cxnLst/>
              <a:rect l="0" t="0" r="0" b="0"/>
              <a:pathLst>
                <a:path w="50" h="59">
                  <a:moveTo>
                    <a:pt x="27" y="18"/>
                  </a:moveTo>
                  <a:cubicBezTo>
                    <a:pt x="27" y="26"/>
                    <a:pt x="27" y="35"/>
                    <a:pt x="27" y="43"/>
                  </a:cubicBezTo>
                  <a:cubicBezTo>
                    <a:pt x="27" y="52"/>
                    <a:pt x="20" y="58"/>
                    <a:pt x="11" y="56"/>
                  </a:cubicBezTo>
                  <a:cubicBezTo>
                    <a:pt x="4" y="54"/>
                    <a:pt x="0" y="48"/>
                    <a:pt x="1" y="42"/>
                  </a:cubicBezTo>
                  <a:cubicBezTo>
                    <a:pt x="2" y="36"/>
                    <a:pt x="8" y="31"/>
                    <a:pt x="14" y="31"/>
                  </a:cubicBezTo>
                  <a:cubicBezTo>
                    <a:pt x="15" y="31"/>
                    <a:pt x="17" y="31"/>
                    <a:pt x="18" y="31"/>
                  </a:cubicBezTo>
                  <a:cubicBezTo>
                    <a:pt x="18" y="21"/>
                    <a:pt x="18" y="11"/>
                    <a:pt x="18" y="0"/>
                  </a:cubicBezTo>
                  <a:cubicBezTo>
                    <a:pt x="27" y="4"/>
                    <a:pt x="37" y="7"/>
                    <a:pt x="45" y="14"/>
                  </a:cubicBezTo>
                  <a:cubicBezTo>
                    <a:pt x="47" y="16"/>
                    <a:pt x="49" y="19"/>
                    <a:pt x="48" y="22"/>
                  </a:cubicBezTo>
                  <a:cubicBezTo>
                    <a:pt x="46" y="26"/>
                    <a:pt x="43" y="31"/>
                    <a:pt x="41" y="36"/>
                  </a:cubicBezTo>
                  <a:lnTo>
                    <a:pt x="40" y="36"/>
                  </a:lnTo>
                  <a:cubicBezTo>
                    <a:pt x="40" y="36"/>
                    <a:pt x="39" y="36"/>
                    <a:pt x="39" y="35"/>
                  </a:cubicBezTo>
                  <a:lnTo>
                    <a:pt x="39" y="34"/>
                  </a:lnTo>
                  <a:cubicBezTo>
                    <a:pt x="42" y="23"/>
                    <a:pt x="38" y="18"/>
                    <a:pt x="27" y="1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1" name="任意多边形 220"/>
            <p:cNvSpPr/>
            <p:nvPr/>
          </p:nvSpPr>
          <p:spPr>
            <a:xfrm>
              <a:off x="20128" y="10458"/>
              <a:ext cx="60" cy="70"/>
            </a:xfrm>
            <a:custGeom>
              <a:avLst/>
              <a:gdLst/>
              <a:ahLst/>
              <a:cxnLst/>
              <a:rect l="0" t="0" r="0" b="0"/>
              <a:pathLst>
                <a:path w="108" h="123">
                  <a:moveTo>
                    <a:pt x="10" y="93"/>
                  </a:moveTo>
                  <a:cubicBezTo>
                    <a:pt x="8" y="89"/>
                    <a:pt x="5" y="86"/>
                    <a:pt x="5" y="82"/>
                  </a:cubicBezTo>
                  <a:cubicBezTo>
                    <a:pt x="4" y="60"/>
                    <a:pt x="2" y="39"/>
                    <a:pt x="0" y="17"/>
                  </a:cubicBezTo>
                  <a:cubicBezTo>
                    <a:pt x="14" y="17"/>
                    <a:pt x="27" y="17"/>
                    <a:pt x="42" y="17"/>
                  </a:cubicBezTo>
                  <a:cubicBezTo>
                    <a:pt x="40" y="41"/>
                    <a:pt x="37" y="65"/>
                    <a:pt x="35" y="89"/>
                  </a:cubicBezTo>
                  <a:cubicBezTo>
                    <a:pt x="32" y="90"/>
                    <a:pt x="29" y="90"/>
                    <a:pt x="25" y="91"/>
                  </a:cubicBezTo>
                  <a:cubicBezTo>
                    <a:pt x="25" y="100"/>
                    <a:pt x="27" y="106"/>
                    <a:pt x="36" y="108"/>
                  </a:cubicBezTo>
                  <a:cubicBezTo>
                    <a:pt x="45" y="110"/>
                    <a:pt x="51" y="107"/>
                    <a:pt x="54" y="97"/>
                  </a:cubicBezTo>
                  <a:cubicBezTo>
                    <a:pt x="57" y="89"/>
                    <a:pt x="58" y="80"/>
                    <a:pt x="58" y="73"/>
                  </a:cubicBezTo>
                  <a:cubicBezTo>
                    <a:pt x="58" y="56"/>
                    <a:pt x="58" y="40"/>
                    <a:pt x="59" y="23"/>
                  </a:cubicBezTo>
                  <a:cubicBezTo>
                    <a:pt x="60" y="8"/>
                    <a:pt x="68" y="2"/>
                    <a:pt x="80" y="1"/>
                  </a:cubicBezTo>
                  <a:cubicBezTo>
                    <a:pt x="92" y="0"/>
                    <a:pt x="102" y="8"/>
                    <a:pt x="105" y="22"/>
                  </a:cubicBezTo>
                  <a:cubicBezTo>
                    <a:pt x="106" y="25"/>
                    <a:pt x="107" y="29"/>
                    <a:pt x="106" y="32"/>
                  </a:cubicBezTo>
                  <a:cubicBezTo>
                    <a:pt x="101" y="47"/>
                    <a:pt x="103" y="65"/>
                    <a:pt x="95" y="79"/>
                  </a:cubicBezTo>
                  <a:cubicBezTo>
                    <a:pt x="90" y="87"/>
                    <a:pt x="84" y="96"/>
                    <a:pt x="78" y="103"/>
                  </a:cubicBezTo>
                  <a:cubicBezTo>
                    <a:pt x="77" y="104"/>
                    <a:pt x="72" y="105"/>
                    <a:pt x="72" y="104"/>
                  </a:cubicBezTo>
                  <a:cubicBezTo>
                    <a:pt x="71" y="103"/>
                    <a:pt x="70" y="100"/>
                    <a:pt x="70" y="100"/>
                  </a:cubicBezTo>
                  <a:cubicBezTo>
                    <a:pt x="72" y="87"/>
                    <a:pt x="76" y="76"/>
                    <a:pt x="80" y="64"/>
                  </a:cubicBezTo>
                  <a:cubicBezTo>
                    <a:pt x="82" y="60"/>
                    <a:pt x="85" y="57"/>
                    <a:pt x="89" y="53"/>
                  </a:cubicBezTo>
                  <a:cubicBezTo>
                    <a:pt x="96" y="47"/>
                    <a:pt x="98" y="23"/>
                    <a:pt x="91" y="18"/>
                  </a:cubicBezTo>
                  <a:cubicBezTo>
                    <a:pt x="88" y="15"/>
                    <a:pt x="82" y="13"/>
                    <a:pt x="78" y="14"/>
                  </a:cubicBezTo>
                  <a:cubicBezTo>
                    <a:pt x="75" y="15"/>
                    <a:pt x="72" y="20"/>
                    <a:pt x="72" y="24"/>
                  </a:cubicBezTo>
                  <a:cubicBezTo>
                    <a:pt x="71" y="41"/>
                    <a:pt x="71" y="57"/>
                    <a:pt x="69" y="73"/>
                  </a:cubicBezTo>
                  <a:cubicBezTo>
                    <a:pt x="68" y="83"/>
                    <a:pt x="67" y="93"/>
                    <a:pt x="64" y="101"/>
                  </a:cubicBezTo>
                  <a:cubicBezTo>
                    <a:pt x="59" y="116"/>
                    <a:pt x="49" y="122"/>
                    <a:pt x="34" y="121"/>
                  </a:cubicBezTo>
                  <a:cubicBezTo>
                    <a:pt x="22" y="119"/>
                    <a:pt x="16" y="112"/>
                    <a:pt x="13" y="97"/>
                  </a:cubicBezTo>
                  <a:cubicBezTo>
                    <a:pt x="13" y="96"/>
                    <a:pt x="13" y="94"/>
                    <a:pt x="13" y="93"/>
                  </a:cubicBezTo>
                  <a:cubicBezTo>
                    <a:pt x="12" y="92"/>
                    <a:pt x="11" y="93"/>
                    <a:pt x="10" y="93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2" name="任意多边形 221"/>
            <p:cNvSpPr/>
            <p:nvPr/>
          </p:nvSpPr>
          <p:spPr>
            <a:xfrm>
              <a:off x="20115" y="10423"/>
              <a:ext cx="50" cy="37"/>
            </a:xfrm>
            <a:custGeom>
              <a:avLst/>
              <a:gdLst/>
              <a:ahLst/>
              <a:cxnLst/>
              <a:rect l="0" t="0" r="0" b="0"/>
              <a:pathLst>
                <a:path w="86" h="68">
                  <a:moveTo>
                    <a:pt x="80" y="45"/>
                  </a:moveTo>
                  <a:cubicBezTo>
                    <a:pt x="76" y="50"/>
                    <a:pt x="73" y="53"/>
                    <a:pt x="70" y="56"/>
                  </a:cubicBezTo>
                  <a:cubicBezTo>
                    <a:pt x="66" y="63"/>
                    <a:pt x="61" y="67"/>
                    <a:pt x="53" y="66"/>
                  </a:cubicBezTo>
                  <a:cubicBezTo>
                    <a:pt x="45" y="65"/>
                    <a:pt x="37" y="65"/>
                    <a:pt x="28" y="66"/>
                  </a:cubicBezTo>
                  <a:cubicBezTo>
                    <a:pt x="19" y="67"/>
                    <a:pt x="14" y="62"/>
                    <a:pt x="10" y="56"/>
                  </a:cubicBezTo>
                  <a:cubicBezTo>
                    <a:pt x="8" y="52"/>
                    <a:pt x="4" y="50"/>
                    <a:pt x="0" y="45"/>
                  </a:cubicBezTo>
                  <a:cubicBezTo>
                    <a:pt x="0" y="45"/>
                    <a:pt x="0" y="43"/>
                    <a:pt x="0" y="41"/>
                  </a:cubicBezTo>
                  <a:cubicBezTo>
                    <a:pt x="1" y="25"/>
                    <a:pt x="12" y="16"/>
                    <a:pt x="23" y="7"/>
                  </a:cubicBezTo>
                  <a:cubicBezTo>
                    <a:pt x="32" y="0"/>
                    <a:pt x="45" y="0"/>
                    <a:pt x="56" y="5"/>
                  </a:cubicBezTo>
                  <a:cubicBezTo>
                    <a:pt x="60" y="7"/>
                    <a:pt x="65" y="10"/>
                    <a:pt x="66" y="13"/>
                  </a:cubicBezTo>
                  <a:cubicBezTo>
                    <a:pt x="73" y="24"/>
                    <a:pt x="85" y="32"/>
                    <a:pt x="80" y="4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3" name="任意多边形 222"/>
            <p:cNvSpPr/>
            <p:nvPr/>
          </p:nvSpPr>
          <p:spPr>
            <a:xfrm>
              <a:off x="20055" y="10153"/>
              <a:ext cx="208" cy="207"/>
            </a:xfrm>
            <a:custGeom>
              <a:avLst/>
              <a:gdLst/>
              <a:ahLst/>
              <a:cxnLst/>
              <a:rect l="0" t="0" r="0" b="0"/>
              <a:pathLst>
                <a:path w="368" h="367">
                  <a:moveTo>
                    <a:pt x="183" y="366"/>
                  </a:moveTo>
                  <a:cubicBezTo>
                    <a:pt x="81" y="366"/>
                    <a:pt x="0" y="284"/>
                    <a:pt x="0" y="183"/>
                  </a:cubicBezTo>
                  <a:cubicBezTo>
                    <a:pt x="0" y="81"/>
                    <a:pt x="81" y="0"/>
                    <a:pt x="183" y="0"/>
                  </a:cubicBezTo>
                  <a:cubicBezTo>
                    <a:pt x="284" y="0"/>
                    <a:pt x="366" y="81"/>
                    <a:pt x="366" y="183"/>
                  </a:cubicBezTo>
                  <a:cubicBezTo>
                    <a:pt x="367" y="283"/>
                    <a:pt x="284" y="366"/>
                    <a:pt x="183" y="366"/>
                  </a:cubicBezTo>
                  <a:close/>
                  <a:moveTo>
                    <a:pt x="183" y="36"/>
                  </a:moveTo>
                  <a:cubicBezTo>
                    <a:pt x="102" y="36"/>
                    <a:pt x="36" y="102"/>
                    <a:pt x="36" y="183"/>
                  </a:cubicBezTo>
                  <a:cubicBezTo>
                    <a:pt x="36" y="264"/>
                    <a:pt x="102" y="330"/>
                    <a:pt x="183" y="330"/>
                  </a:cubicBezTo>
                  <a:cubicBezTo>
                    <a:pt x="264" y="330"/>
                    <a:pt x="330" y="264"/>
                    <a:pt x="330" y="183"/>
                  </a:cubicBezTo>
                  <a:cubicBezTo>
                    <a:pt x="330" y="102"/>
                    <a:pt x="264" y="36"/>
                    <a:pt x="183" y="3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4" name="任意多边形 223"/>
            <p:cNvSpPr/>
            <p:nvPr/>
          </p:nvSpPr>
          <p:spPr>
            <a:xfrm>
              <a:off x="20105" y="10200"/>
              <a:ext cx="100" cy="120"/>
            </a:xfrm>
            <a:custGeom>
              <a:avLst/>
              <a:gdLst/>
              <a:ahLst/>
              <a:cxnLst/>
              <a:rect l="0" t="0" r="0" b="0"/>
              <a:pathLst>
                <a:path w="177" h="210">
                  <a:moveTo>
                    <a:pt x="123" y="168"/>
                  </a:moveTo>
                  <a:cubicBezTo>
                    <a:pt x="116" y="156"/>
                    <a:pt x="108" y="144"/>
                    <a:pt x="100" y="131"/>
                  </a:cubicBezTo>
                  <a:cubicBezTo>
                    <a:pt x="99" y="130"/>
                    <a:pt x="99" y="130"/>
                    <a:pt x="98" y="129"/>
                  </a:cubicBezTo>
                  <a:cubicBezTo>
                    <a:pt x="67" y="90"/>
                    <a:pt x="35" y="51"/>
                    <a:pt x="4" y="12"/>
                  </a:cubicBezTo>
                  <a:cubicBezTo>
                    <a:pt x="0" y="9"/>
                    <a:pt x="0" y="8"/>
                    <a:pt x="4" y="4"/>
                  </a:cubicBezTo>
                  <a:cubicBezTo>
                    <a:pt x="10" y="0"/>
                    <a:pt x="16" y="0"/>
                    <a:pt x="22" y="2"/>
                  </a:cubicBezTo>
                  <a:cubicBezTo>
                    <a:pt x="33" y="4"/>
                    <a:pt x="43" y="10"/>
                    <a:pt x="51" y="17"/>
                  </a:cubicBezTo>
                  <a:cubicBezTo>
                    <a:pt x="70" y="32"/>
                    <a:pt x="84" y="51"/>
                    <a:pt x="94" y="74"/>
                  </a:cubicBezTo>
                  <a:cubicBezTo>
                    <a:pt x="96" y="81"/>
                    <a:pt x="98" y="90"/>
                    <a:pt x="98" y="98"/>
                  </a:cubicBezTo>
                  <a:cubicBezTo>
                    <a:pt x="98" y="100"/>
                    <a:pt x="99" y="102"/>
                    <a:pt x="100" y="103"/>
                  </a:cubicBezTo>
                  <a:cubicBezTo>
                    <a:pt x="109" y="115"/>
                    <a:pt x="120" y="124"/>
                    <a:pt x="130" y="134"/>
                  </a:cubicBezTo>
                  <a:cubicBezTo>
                    <a:pt x="148" y="153"/>
                    <a:pt x="163" y="172"/>
                    <a:pt x="174" y="196"/>
                  </a:cubicBezTo>
                  <a:cubicBezTo>
                    <a:pt x="175" y="197"/>
                    <a:pt x="176" y="200"/>
                    <a:pt x="176" y="202"/>
                  </a:cubicBezTo>
                  <a:cubicBezTo>
                    <a:pt x="176" y="204"/>
                    <a:pt x="176" y="207"/>
                    <a:pt x="175" y="208"/>
                  </a:cubicBezTo>
                  <a:cubicBezTo>
                    <a:pt x="173" y="209"/>
                    <a:pt x="170" y="209"/>
                    <a:pt x="168" y="208"/>
                  </a:cubicBezTo>
                  <a:cubicBezTo>
                    <a:pt x="163" y="205"/>
                    <a:pt x="158" y="202"/>
                    <a:pt x="153" y="197"/>
                  </a:cubicBezTo>
                  <a:cubicBezTo>
                    <a:pt x="143" y="188"/>
                    <a:pt x="134" y="178"/>
                    <a:pt x="123" y="16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5" name="任意多边形 224"/>
            <p:cNvSpPr/>
            <p:nvPr/>
          </p:nvSpPr>
          <p:spPr>
            <a:xfrm>
              <a:off x="20105" y="10193"/>
              <a:ext cx="105" cy="120"/>
            </a:xfrm>
            <a:custGeom>
              <a:avLst/>
              <a:gdLst/>
              <a:ahLst/>
              <a:cxnLst/>
              <a:rect l="0" t="0" r="0" b="0"/>
              <a:pathLst>
                <a:path w="185" h="210">
                  <a:moveTo>
                    <a:pt x="119" y="68"/>
                  </a:moveTo>
                  <a:cubicBezTo>
                    <a:pt x="124" y="62"/>
                    <a:pt x="129" y="56"/>
                    <a:pt x="135" y="50"/>
                  </a:cubicBezTo>
                  <a:cubicBezTo>
                    <a:pt x="142" y="41"/>
                    <a:pt x="150" y="32"/>
                    <a:pt x="157" y="24"/>
                  </a:cubicBezTo>
                  <a:cubicBezTo>
                    <a:pt x="158" y="23"/>
                    <a:pt x="159" y="21"/>
                    <a:pt x="160" y="21"/>
                  </a:cubicBezTo>
                  <a:cubicBezTo>
                    <a:pt x="162" y="20"/>
                    <a:pt x="163" y="20"/>
                    <a:pt x="164" y="21"/>
                  </a:cubicBezTo>
                  <a:cubicBezTo>
                    <a:pt x="165" y="22"/>
                    <a:pt x="165" y="25"/>
                    <a:pt x="165" y="25"/>
                  </a:cubicBezTo>
                  <a:cubicBezTo>
                    <a:pt x="165" y="26"/>
                    <a:pt x="164" y="27"/>
                    <a:pt x="163" y="28"/>
                  </a:cubicBezTo>
                  <a:cubicBezTo>
                    <a:pt x="151" y="42"/>
                    <a:pt x="139" y="56"/>
                    <a:pt x="127" y="70"/>
                  </a:cubicBezTo>
                  <a:cubicBezTo>
                    <a:pt x="126" y="71"/>
                    <a:pt x="125" y="72"/>
                    <a:pt x="124" y="73"/>
                  </a:cubicBezTo>
                  <a:cubicBezTo>
                    <a:pt x="129" y="78"/>
                    <a:pt x="142" y="75"/>
                    <a:pt x="148" y="68"/>
                  </a:cubicBezTo>
                  <a:cubicBezTo>
                    <a:pt x="156" y="58"/>
                    <a:pt x="165" y="48"/>
                    <a:pt x="174" y="38"/>
                  </a:cubicBezTo>
                  <a:cubicBezTo>
                    <a:pt x="175" y="37"/>
                    <a:pt x="176" y="36"/>
                    <a:pt x="176" y="35"/>
                  </a:cubicBezTo>
                  <a:cubicBezTo>
                    <a:pt x="178" y="33"/>
                    <a:pt x="180" y="33"/>
                    <a:pt x="182" y="35"/>
                  </a:cubicBezTo>
                  <a:cubicBezTo>
                    <a:pt x="184" y="37"/>
                    <a:pt x="184" y="38"/>
                    <a:pt x="182" y="40"/>
                  </a:cubicBezTo>
                  <a:cubicBezTo>
                    <a:pt x="182" y="41"/>
                    <a:pt x="181" y="41"/>
                    <a:pt x="180" y="42"/>
                  </a:cubicBezTo>
                  <a:cubicBezTo>
                    <a:pt x="169" y="55"/>
                    <a:pt x="158" y="69"/>
                    <a:pt x="147" y="82"/>
                  </a:cubicBezTo>
                  <a:cubicBezTo>
                    <a:pt x="139" y="91"/>
                    <a:pt x="127" y="93"/>
                    <a:pt x="117" y="88"/>
                  </a:cubicBezTo>
                  <a:cubicBezTo>
                    <a:pt x="115" y="87"/>
                    <a:pt x="113" y="87"/>
                    <a:pt x="112" y="89"/>
                  </a:cubicBezTo>
                  <a:cubicBezTo>
                    <a:pt x="103" y="100"/>
                    <a:pt x="94" y="110"/>
                    <a:pt x="84" y="121"/>
                  </a:cubicBezTo>
                  <a:cubicBezTo>
                    <a:pt x="81" y="126"/>
                    <a:pt x="79" y="131"/>
                    <a:pt x="76" y="136"/>
                  </a:cubicBezTo>
                  <a:cubicBezTo>
                    <a:pt x="64" y="156"/>
                    <a:pt x="50" y="172"/>
                    <a:pt x="33" y="187"/>
                  </a:cubicBezTo>
                  <a:cubicBezTo>
                    <a:pt x="27" y="193"/>
                    <a:pt x="20" y="198"/>
                    <a:pt x="13" y="204"/>
                  </a:cubicBezTo>
                  <a:cubicBezTo>
                    <a:pt x="11" y="205"/>
                    <a:pt x="9" y="206"/>
                    <a:pt x="7" y="207"/>
                  </a:cubicBezTo>
                  <a:cubicBezTo>
                    <a:pt x="3" y="209"/>
                    <a:pt x="0" y="206"/>
                    <a:pt x="1" y="201"/>
                  </a:cubicBezTo>
                  <a:cubicBezTo>
                    <a:pt x="2" y="197"/>
                    <a:pt x="3" y="194"/>
                    <a:pt x="4" y="191"/>
                  </a:cubicBezTo>
                  <a:cubicBezTo>
                    <a:pt x="13" y="174"/>
                    <a:pt x="25" y="158"/>
                    <a:pt x="38" y="144"/>
                  </a:cubicBezTo>
                  <a:cubicBezTo>
                    <a:pt x="48" y="133"/>
                    <a:pt x="59" y="123"/>
                    <a:pt x="71" y="114"/>
                  </a:cubicBezTo>
                  <a:cubicBezTo>
                    <a:pt x="73" y="112"/>
                    <a:pt x="75" y="110"/>
                    <a:pt x="77" y="108"/>
                  </a:cubicBezTo>
                  <a:cubicBezTo>
                    <a:pt x="85" y="99"/>
                    <a:pt x="94" y="89"/>
                    <a:pt x="102" y="79"/>
                  </a:cubicBezTo>
                  <a:cubicBezTo>
                    <a:pt x="104" y="78"/>
                    <a:pt x="105" y="76"/>
                    <a:pt x="103" y="73"/>
                  </a:cubicBezTo>
                  <a:cubicBezTo>
                    <a:pt x="97" y="64"/>
                    <a:pt x="98" y="52"/>
                    <a:pt x="106" y="43"/>
                  </a:cubicBezTo>
                  <a:cubicBezTo>
                    <a:pt x="117" y="30"/>
                    <a:pt x="128" y="17"/>
                    <a:pt x="139" y="4"/>
                  </a:cubicBezTo>
                  <a:cubicBezTo>
                    <a:pt x="140" y="3"/>
                    <a:pt x="141" y="2"/>
                    <a:pt x="141" y="1"/>
                  </a:cubicBezTo>
                  <a:cubicBezTo>
                    <a:pt x="143" y="1"/>
                    <a:pt x="145" y="0"/>
                    <a:pt x="147" y="1"/>
                  </a:cubicBezTo>
                  <a:cubicBezTo>
                    <a:pt x="148" y="2"/>
                    <a:pt x="148" y="5"/>
                    <a:pt x="148" y="6"/>
                  </a:cubicBezTo>
                  <a:cubicBezTo>
                    <a:pt x="147" y="8"/>
                    <a:pt x="145" y="10"/>
                    <a:pt x="143" y="12"/>
                  </a:cubicBezTo>
                  <a:cubicBezTo>
                    <a:pt x="136" y="20"/>
                    <a:pt x="128" y="28"/>
                    <a:pt x="121" y="38"/>
                  </a:cubicBezTo>
                  <a:cubicBezTo>
                    <a:pt x="114" y="45"/>
                    <a:pt x="113" y="56"/>
                    <a:pt x="117" y="63"/>
                  </a:cubicBezTo>
                  <a:cubicBezTo>
                    <a:pt x="117" y="67"/>
                    <a:pt x="118" y="67"/>
                    <a:pt x="119" y="68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6" name="任意多边形 225"/>
            <p:cNvSpPr/>
            <p:nvPr/>
          </p:nvSpPr>
          <p:spPr>
            <a:xfrm>
              <a:off x="20055" y="10550"/>
              <a:ext cx="208" cy="208"/>
            </a:xfrm>
            <a:custGeom>
              <a:avLst/>
              <a:gdLst/>
              <a:ahLst/>
              <a:cxnLst/>
              <a:rect l="0" t="0" r="0" b="0"/>
              <a:pathLst>
                <a:path w="364" h="364">
                  <a:moveTo>
                    <a:pt x="181" y="363"/>
                  </a:moveTo>
                  <a:cubicBezTo>
                    <a:pt x="80" y="363"/>
                    <a:pt x="0" y="281"/>
                    <a:pt x="0" y="181"/>
                  </a:cubicBezTo>
                  <a:cubicBezTo>
                    <a:pt x="0" y="81"/>
                    <a:pt x="81" y="0"/>
                    <a:pt x="181" y="0"/>
                  </a:cubicBezTo>
                  <a:cubicBezTo>
                    <a:pt x="280" y="0"/>
                    <a:pt x="362" y="82"/>
                    <a:pt x="362" y="181"/>
                  </a:cubicBezTo>
                  <a:cubicBezTo>
                    <a:pt x="363" y="281"/>
                    <a:pt x="281" y="363"/>
                    <a:pt x="181" y="363"/>
                  </a:cubicBezTo>
                  <a:close/>
                  <a:moveTo>
                    <a:pt x="181" y="36"/>
                  </a:moveTo>
                  <a:cubicBezTo>
                    <a:pt x="101" y="36"/>
                    <a:pt x="36" y="101"/>
                    <a:pt x="36" y="181"/>
                  </a:cubicBezTo>
                  <a:cubicBezTo>
                    <a:pt x="36" y="261"/>
                    <a:pt x="101" y="326"/>
                    <a:pt x="181" y="326"/>
                  </a:cubicBezTo>
                  <a:cubicBezTo>
                    <a:pt x="261" y="326"/>
                    <a:pt x="326" y="261"/>
                    <a:pt x="326" y="181"/>
                  </a:cubicBezTo>
                  <a:cubicBezTo>
                    <a:pt x="326" y="101"/>
                    <a:pt x="261" y="36"/>
                    <a:pt x="181" y="36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7" name="任意多边形 226"/>
            <p:cNvSpPr/>
            <p:nvPr/>
          </p:nvSpPr>
          <p:spPr>
            <a:xfrm>
              <a:off x="20100" y="10605"/>
              <a:ext cx="120" cy="98"/>
            </a:xfrm>
            <a:custGeom>
              <a:avLst/>
              <a:gdLst/>
              <a:ahLst/>
              <a:cxnLst/>
              <a:rect l="0" t="0" r="0" b="0"/>
              <a:pathLst>
                <a:path w="210" h="173">
                  <a:moveTo>
                    <a:pt x="80" y="112"/>
                  </a:moveTo>
                  <a:cubicBezTo>
                    <a:pt x="81" y="116"/>
                    <a:pt x="82" y="120"/>
                    <a:pt x="83" y="122"/>
                  </a:cubicBezTo>
                  <a:lnTo>
                    <a:pt x="84" y="123"/>
                  </a:lnTo>
                  <a:cubicBezTo>
                    <a:pt x="85" y="123"/>
                    <a:pt x="86" y="123"/>
                    <a:pt x="86" y="123"/>
                  </a:cubicBezTo>
                  <a:cubicBezTo>
                    <a:pt x="113" y="123"/>
                    <a:pt x="139" y="123"/>
                    <a:pt x="166" y="123"/>
                  </a:cubicBezTo>
                  <a:cubicBezTo>
                    <a:pt x="175" y="123"/>
                    <a:pt x="182" y="127"/>
                    <a:pt x="187" y="135"/>
                  </a:cubicBezTo>
                  <a:cubicBezTo>
                    <a:pt x="191" y="143"/>
                    <a:pt x="190" y="151"/>
                    <a:pt x="187" y="159"/>
                  </a:cubicBezTo>
                  <a:cubicBezTo>
                    <a:pt x="181" y="168"/>
                    <a:pt x="170" y="172"/>
                    <a:pt x="160" y="168"/>
                  </a:cubicBezTo>
                  <a:cubicBezTo>
                    <a:pt x="149" y="164"/>
                    <a:pt x="143" y="153"/>
                    <a:pt x="145" y="143"/>
                  </a:cubicBezTo>
                  <a:cubicBezTo>
                    <a:pt x="145" y="142"/>
                    <a:pt x="145" y="141"/>
                    <a:pt x="146" y="139"/>
                  </a:cubicBezTo>
                  <a:cubicBezTo>
                    <a:pt x="131" y="139"/>
                    <a:pt x="115" y="139"/>
                    <a:pt x="100" y="139"/>
                  </a:cubicBezTo>
                  <a:cubicBezTo>
                    <a:pt x="102" y="147"/>
                    <a:pt x="101" y="154"/>
                    <a:pt x="96" y="160"/>
                  </a:cubicBezTo>
                  <a:cubicBezTo>
                    <a:pt x="94" y="164"/>
                    <a:pt x="89" y="167"/>
                    <a:pt x="84" y="168"/>
                  </a:cubicBezTo>
                  <a:cubicBezTo>
                    <a:pt x="74" y="171"/>
                    <a:pt x="63" y="166"/>
                    <a:pt x="58" y="156"/>
                  </a:cubicBezTo>
                  <a:cubicBezTo>
                    <a:pt x="53" y="145"/>
                    <a:pt x="56" y="134"/>
                    <a:pt x="68" y="125"/>
                  </a:cubicBezTo>
                  <a:cubicBezTo>
                    <a:pt x="67" y="120"/>
                    <a:pt x="65" y="114"/>
                    <a:pt x="62" y="109"/>
                  </a:cubicBezTo>
                  <a:cubicBezTo>
                    <a:pt x="51" y="79"/>
                    <a:pt x="39" y="48"/>
                    <a:pt x="28" y="17"/>
                  </a:cubicBezTo>
                  <a:cubicBezTo>
                    <a:pt x="27" y="15"/>
                    <a:pt x="27" y="15"/>
                    <a:pt x="25" y="15"/>
                  </a:cubicBezTo>
                  <a:cubicBezTo>
                    <a:pt x="19" y="15"/>
                    <a:pt x="14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2"/>
                    <a:pt x="3" y="0"/>
                    <a:pt x="8" y="0"/>
                  </a:cubicBezTo>
                  <a:cubicBezTo>
                    <a:pt x="16" y="0"/>
                    <a:pt x="24" y="0"/>
                    <a:pt x="32" y="0"/>
                  </a:cubicBezTo>
                  <a:cubicBezTo>
                    <a:pt x="36" y="0"/>
                    <a:pt x="39" y="2"/>
                    <a:pt x="41" y="5"/>
                  </a:cubicBezTo>
                  <a:cubicBezTo>
                    <a:pt x="43" y="12"/>
                    <a:pt x="46" y="19"/>
                    <a:pt x="48" y="26"/>
                  </a:cubicBezTo>
                  <a:cubicBezTo>
                    <a:pt x="49" y="28"/>
                    <a:pt x="49" y="28"/>
                    <a:pt x="51" y="28"/>
                  </a:cubicBezTo>
                  <a:cubicBezTo>
                    <a:pt x="100" y="28"/>
                    <a:pt x="149" y="28"/>
                    <a:pt x="199" y="28"/>
                  </a:cubicBezTo>
                  <a:cubicBezTo>
                    <a:pt x="200" y="28"/>
                    <a:pt x="201" y="28"/>
                    <a:pt x="203" y="28"/>
                  </a:cubicBezTo>
                  <a:cubicBezTo>
                    <a:pt x="207" y="30"/>
                    <a:pt x="209" y="34"/>
                    <a:pt x="208" y="39"/>
                  </a:cubicBezTo>
                  <a:cubicBezTo>
                    <a:pt x="204" y="50"/>
                    <a:pt x="201" y="60"/>
                    <a:pt x="198" y="71"/>
                  </a:cubicBezTo>
                  <a:cubicBezTo>
                    <a:pt x="194" y="82"/>
                    <a:pt x="190" y="94"/>
                    <a:pt x="187" y="106"/>
                  </a:cubicBezTo>
                  <a:cubicBezTo>
                    <a:pt x="186" y="111"/>
                    <a:pt x="184" y="113"/>
                    <a:pt x="178" y="113"/>
                  </a:cubicBezTo>
                  <a:cubicBezTo>
                    <a:pt x="147" y="113"/>
                    <a:pt x="115" y="113"/>
                    <a:pt x="84" y="113"/>
                  </a:cubicBezTo>
                  <a:cubicBezTo>
                    <a:pt x="81" y="112"/>
                    <a:pt x="81" y="112"/>
                    <a:pt x="80" y="112"/>
                  </a:cubicBezTo>
                  <a:close/>
                  <a:moveTo>
                    <a:pt x="96" y="43"/>
                  </a:moveTo>
                  <a:cubicBezTo>
                    <a:pt x="81" y="43"/>
                    <a:pt x="68" y="43"/>
                    <a:pt x="54" y="43"/>
                  </a:cubicBezTo>
                  <a:cubicBezTo>
                    <a:pt x="54" y="44"/>
                    <a:pt x="54" y="44"/>
                    <a:pt x="54" y="45"/>
                  </a:cubicBezTo>
                  <a:cubicBezTo>
                    <a:pt x="57" y="52"/>
                    <a:pt x="60" y="59"/>
                    <a:pt x="62" y="66"/>
                  </a:cubicBezTo>
                  <a:cubicBezTo>
                    <a:pt x="63" y="67"/>
                    <a:pt x="63" y="68"/>
                    <a:pt x="65" y="68"/>
                  </a:cubicBezTo>
                  <a:cubicBezTo>
                    <a:pt x="75" y="68"/>
                    <a:pt x="86" y="68"/>
                    <a:pt x="96" y="68"/>
                  </a:cubicBezTo>
                  <a:cubicBezTo>
                    <a:pt x="97" y="68"/>
                    <a:pt x="97" y="68"/>
                    <a:pt x="98" y="68"/>
                  </a:cubicBezTo>
                  <a:cubicBezTo>
                    <a:pt x="98" y="59"/>
                    <a:pt x="97" y="52"/>
                    <a:pt x="96" y="43"/>
                  </a:cubicBezTo>
                  <a:close/>
                  <a:moveTo>
                    <a:pt x="189" y="43"/>
                  </a:moveTo>
                  <a:cubicBezTo>
                    <a:pt x="176" y="43"/>
                    <a:pt x="162" y="43"/>
                    <a:pt x="149" y="43"/>
                  </a:cubicBezTo>
                  <a:cubicBezTo>
                    <a:pt x="148" y="52"/>
                    <a:pt x="148" y="59"/>
                    <a:pt x="147" y="67"/>
                  </a:cubicBezTo>
                  <a:cubicBezTo>
                    <a:pt x="148" y="67"/>
                    <a:pt x="148" y="67"/>
                    <a:pt x="148" y="67"/>
                  </a:cubicBezTo>
                  <a:cubicBezTo>
                    <a:pt x="160" y="67"/>
                    <a:pt x="170" y="67"/>
                    <a:pt x="181" y="67"/>
                  </a:cubicBezTo>
                  <a:cubicBezTo>
                    <a:pt x="182" y="67"/>
                    <a:pt x="183" y="66"/>
                    <a:pt x="183" y="65"/>
                  </a:cubicBezTo>
                  <a:cubicBezTo>
                    <a:pt x="184" y="61"/>
                    <a:pt x="186" y="57"/>
                    <a:pt x="187" y="54"/>
                  </a:cubicBezTo>
                  <a:cubicBezTo>
                    <a:pt x="187" y="51"/>
                    <a:pt x="187" y="47"/>
                    <a:pt x="189" y="43"/>
                  </a:cubicBezTo>
                  <a:close/>
                  <a:moveTo>
                    <a:pt x="141" y="43"/>
                  </a:moveTo>
                  <a:cubicBezTo>
                    <a:pt x="129" y="43"/>
                    <a:pt x="117" y="43"/>
                    <a:pt x="105" y="43"/>
                  </a:cubicBezTo>
                  <a:cubicBezTo>
                    <a:pt x="105" y="44"/>
                    <a:pt x="105" y="45"/>
                    <a:pt x="105" y="45"/>
                  </a:cubicBezTo>
                  <a:cubicBezTo>
                    <a:pt x="106" y="52"/>
                    <a:pt x="106" y="58"/>
                    <a:pt x="107" y="65"/>
                  </a:cubicBezTo>
                  <a:cubicBezTo>
                    <a:pt x="107" y="67"/>
                    <a:pt x="107" y="67"/>
                    <a:pt x="108" y="67"/>
                  </a:cubicBezTo>
                  <a:cubicBezTo>
                    <a:pt x="118" y="67"/>
                    <a:pt x="128" y="67"/>
                    <a:pt x="137" y="67"/>
                  </a:cubicBezTo>
                  <a:cubicBezTo>
                    <a:pt x="138" y="67"/>
                    <a:pt x="138" y="67"/>
                    <a:pt x="139" y="67"/>
                  </a:cubicBezTo>
                  <a:cubicBezTo>
                    <a:pt x="140" y="59"/>
                    <a:pt x="141" y="52"/>
                    <a:pt x="141" y="43"/>
                  </a:cubicBezTo>
                  <a:close/>
                  <a:moveTo>
                    <a:pt x="139" y="76"/>
                  </a:moveTo>
                  <a:cubicBezTo>
                    <a:pt x="128" y="76"/>
                    <a:pt x="118" y="76"/>
                    <a:pt x="107" y="76"/>
                  </a:cubicBezTo>
                  <a:cubicBezTo>
                    <a:pt x="108" y="82"/>
                    <a:pt x="108" y="89"/>
                    <a:pt x="109" y="95"/>
                  </a:cubicBezTo>
                  <a:cubicBezTo>
                    <a:pt x="109" y="97"/>
                    <a:pt x="110" y="97"/>
                    <a:pt x="111" y="97"/>
                  </a:cubicBezTo>
                  <a:cubicBezTo>
                    <a:pt x="119" y="97"/>
                    <a:pt x="125" y="97"/>
                    <a:pt x="133" y="97"/>
                  </a:cubicBezTo>
                  <a:cubicBezTo>
                    <a:pt x="137" y="97"/>
                    <a:pt x="137" y="97"/>
                    <a:pt x="138" y="93"/>
                  </a:cubicBezTo>
                  <a:cubicBezTo>
                    <a:pt x="138" y="86"/>
                    <a:pt x="138" y="81"/>
                    <a:pt x="139" y="76"/>
                  </a:cubicBezTo>
                  <a:close/>
                  <a:moveTo>
                    <a:pt x="101" y="96"/>
                  </a:moveTo>
                  <a:cubicBezTo>
                    <a:pt x="101" y="95"/>
                    <a:pt x="101" y="94"/>
                    <a:pt x="101" y="94"/>
                  </a:cubicBezTo>
                  <a:cubicBezTo>
                    <a:pt x="101" y="89"/>
                    <a:pt x="100" y="83"/>
                    <a:pt x="100" y="78"/>
                  </a:cubicBezTo>
                  <a:cubicBezTo>
                    <a:pt x="100" y="76"/>
                    <a:pt x="99" y="76"/>
                    <a:pt x="98" y="76"/>
                  </a:cubicBezTo>
                  <a:cubicBezTo>
                    <a:pt x="88" y="76"/>
                    <a:pt x="79" y="76"/>
                    <a:pt x="68" y="76"/>
                  </a:cubicBezTo>
                  <a:cubicBezTo>
                    <a:pt x="68" y="76"/>
                    <a:pt x="68" y="76"/>
                    <a:pt x="67" y="76"/>
                  </a:cubicBezTo>
                  <a:cubicBezTo>
                    <a:pt x="69" y="82"/>
                    <a:pt x="71" y="90"/>
                    <a:pt x="74" y="96"/>
                  </a:cubicBezTo>
                  <a:cubicBezTo>
                    <a:pt x="74" y="97"/>
                    <a:pt x="75" y="97"/>
                    <a:pt x="76" y="97"/>
                  </a:cubicBezTo>
                  <a:cubicBezTo>
                    <a:pt x="80" y="97"/>
                    <a:pt x="83" y="97"/>
                    <a:pt x="87" y="97"/>
                  </a:cubicBezTo>
                  <a:cubicBezTo>
                    <a:pt x="91" y="96"/>
                    <a:pt x="95" y="96"/>
                    <a:pt x="101" y="96"/>
                  </a:cubicBezTo>
                  <a:close/>
                  <a:moveTo>
                    <a:pt x="179" y="76"/>
                  </a:moveTo>
                  <a:cubicBezTo>
                    <a:pt x="179" y="76"/>
                    <a:pt x="178" y="75"/>
                    <a:pt x="179" y="76"/>
                  </a:cubicBezTo>
                  <a:cubicBezTo>
                    <a:pt x="168" y="76"/>
                    <a:pt x="158" y="76"/>
                    <a:pt x="148" y="76"/>
                  </a:cubicBezTo>
                  <a:cubicBezTo>
                    <a:pt x="147" y="76"/>
                    <a:pt x="147" y="77"/>
                    <a:pt x="147" y="78"/>
                  </a:cubicBezTo>
                  <a:cubicBezTo>
                    <a:pt x="147" y="84"/>
                    <a:pt x="146" y="90"/>
                    <a:pt x="145" y="96"/>
                  </a:cubicBezTo>
                  <a:lnTo>
                    <a:pt x="145" y="97"/>
                  </a:lnTo>
                  <a:lnTo>
                    <a:pt x="146" y="97"/>
                  </a:lnTo>
                  <a:cubicBezTo>
                    <a:pt x="154" y="97"/>
                    <a:pt x="162" y="97"/>
                    <a:pt x="171" y="97"/>
                  </a:cubicBezTo>
                  <a:cubicBezTo>
                    <a:pt x="172" y="97"/>
                    <a:pt x="173" y="96"/>
                    <a:pt x="173" y="95"/>
                  </a:cubicBezTo>
                  <a:cubicBezTo>
                    <a:pt x="174" y="94"/>
                    <a:pt x="174" y="91"/>
                    <a:pt x="174" y="89"/>
                  </a:cubicBezTo>
                  <a:cubicBezTo>
                    <a:pt x="176" y="84"/>
                    <a:pt x="178" y="80"/>
                    <a:pt x="179" y="76"/>
                  </a:cubicBezTo>
                  <a:close/>
                  <a:moveTo>
                    <a:pt x="174" y="147"/>
                  </a:moveTo>
                  <a:cubicBezTo>
                    <a:pt x="174" y="143"/>
                    <a:pt x="172" y="139"/>
                    <a:pt x="167" y="139"/>
                  </a:cubicBezTo>
                  <a:cubicBezTo>
                    <a:pt x="163" y="139"/>
                    <a:pt x="160" y="142"/>
                    <a:pt x="160" y="147"/>
                  </a:cubicBezTo>
                  <a:cubicBezTo>
                    <a:pt x="160" y="150"/>
                    <a:pt x="162" y="154"/>
                    <a:pt x="167" y="154"/>
                  </a:cubicBezTo>
                  <a:cubicBezTo>
                    <a:pt x="172" y="153"/>
                    <a:pt x="174" y="150"/>
                    <a:pt x="174" y="147"/>
                  </a:cubicBezTo>
                  <a:close/>
                  <a:moveTo>
                    <a:pt x="71" y="147"/>
                  </a:moveTo>
                  <a:cubicBezTo>
                    <a:pt x="71" y="150"/>
                    <a:pt x="74" y="154"/>
                    <a:pt x="79" y="154"/>
                  </a:cubicBezTo>
                  <a:cubicBezTo>
                    <a:pt x="82" y="154"/>
                    <a:pt x="86" y="150"/>
                    <a:pt x="86" y="147"/>
                  </a:cubicBezTo>
                  <a:cubicBezTo>
                    <a:pt x="86" y="143"/>
                    <a:pt x="82" y="139"/>
                    <a:pt x="79" y="139"/>
                  </a:cubicBezTo>
                  <a:cubicBezTo>
                    <a:pt x="75" y="139"/>
                    <a:pt x="71" y="142"/>
                    <a:pt x="71" y="14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8" name="任意多边形 227"/>
            <p:cNvSpPr/>
            <p:nvPr/>
          </p:nvSpPr>
          <p:spPr>
            <a:xfrm>
              <a:off x="20053" y="9953"/>
              <a:ext cx="212" cy="212"/>
            </a:xfrm>
            <a:custGeom>
              <a:avLst/>
              <a:gdLst/>
              <a:ahLst/>
              <a:cxnLst/>
              <a:rect l="0" t="0" r="0" b="0"/>
              <a:pathLst>
                <a:path w="375" h="375">
                  <a:moveTo>
                    <a:pt x="187" y="374"/>
                  </a:moveTo>
                  <a:cubicBezTo>
                    <a:pt x="84" y="374"/>
                    <a:pt x="0" y="290"/>
                    <a:pt x="0" y="187"/>
                  </a:cubicBezTo>
                  <a:cubicBezTo>
                    <a:pt x="0" y="84"/>
                    <a:pt x="84" y="0"/>
                    <a:pt x="187" y="0"/>
                  </a:cubicBezTo>
                  <a:cubicBezTo>
                    <a:pt x="290" y="0"/>
                    <a:pt x="374" y="84"/>
                    <a:pt x="374" y="187"/>
                  </a:cubicBezTo>
                  <a:cubicBezTo>
                    <a:pt x="374" y="290"/>
                    <a:pt x="290" y="374"/>
                    <a:pt x="187" y="374"/>
                  </a:cubicBezTo>
                  <a:close/>
                  <a:moveTo>
                    <a:pt x="187" y="37"/>
                  </a:moveTo>
                  <a:cubicBezTo>
                    <a:pt x="104" y="37"/>
                    <a:pt x="37" y="104"/>
                    <a:pt x="37" y="187"/>
                  </a:cubicBezTo>
                  <a:cubicBezTo>
                    <a:pt x="37" y="270"/>
                    <a:pt x="104" y="337"/>
                    <a:pt x="187" y="337"/>
                  </a:cubicBezTo>
                  <a:cubicBezTo>
                    <a:pt x="270" y="337"/>
                    <a:pt x="337" y="270"/>
                    <a:pt x="337" y="187"/>
                  </a:cubicBezTo>
                  <a:cubicBezTo>
                    <a:pt x="337" y="104"/>
                    <a:pt x="270" y="37"/>
                    <a:pt x="187" y="37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29" name="任意多边形 228"/>
            <p:cNvSpPr/>
            <p:nvPr/>
          </p:nvSpPr>
          <p:spPr>
            <a:xfrm>
              <a:off x="20165" y="10008"/>
              <a:ext cx="45" cy="45"/>
            </a:xfrm>
            <a:custGeom>
              <a:avLst/>
              <a:gdLst/>
              <a:ahLst/>
              <a:cxnLst/>
              <a:rect l="0" t="0" r="0" b="0"/>
              <a:pathLst>
                <a:path w="80" h="81">
                  <a:moveTo>
                    <a:pt x="55" y="0"/>
                  </a:moveTo>
                  <a:lnTo>
                    <a:pt x="79" y="23"/>
                  </a:lnTo>
                  <a:lnTo>
                    <a:pt x="22" y="80"/>
                  </a:lnTo>
                  <a:lnTo>
                    <a:pt x="0" y="80"/>
                  </a:lnTo>
                  <a:lnTo>
                    <a:pt x="0" y="56"/>
                  </a:lnTo>
                  <a:lnTo>
                    <a:pt x="55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0" name="任意多边形 229"/>
            <p:cNvSpPr/>
            <p:nvPr/>
          </p:nvSpPr>
          <p:spPr>
            <a:xfrm>
              <a:off x="20108" y="10013"/>
              <a:ext cx="85" cy="100"/>
            </a:xfrm>
            <a:custGeom>
              <a:avLst/>
              <a:gdLst/>
              <a:ahLst/>
              <a:cxnLst/>
              <a:rect l="0" t="0" r="0" b="0"/>
              <a:pathLst>
                <a:path w="152" h="177">
                  <a:moveTo>
                    <a:pt x="150" y="176"/>
                  </a:moveTo>
                  <a:lnTo>
                    <a:pt x="0" y="176"/>
                  </a:lnTo>
                  <a:lnTo>
                    <a:pt x="0" y="0"/>
                  </a:lnTo>
                  <a:lnTo>
                    <a:pt x="106" y="0"/>
                  </a:lnTo>
                  <a:cubicBezTo>
                    <a:pt x="111" y="0"/>
                    <a:pt x="117" y="4"/>
                    <a:pt x="117" y="11"/>
                  </a:cubicBezTo>
                  <a:cubicBezTo>
                    <a:pt x="117" y="16"/>
                    <a:pt x="112" y="22"/>
                    <a:pt x="106" y="22"/>
                  </a:cubicBezTo>
                  <a:lnTo>
                    <a:pt x="21" y="22"/>
                  </a:lnTo>
                  <a:lnTo>
                    <a:pt x="21" y="156"/>
                  </a:lnTo>
                  <a:lnTo>
                    <a:pt x="129" y="156"/>
                  </a:lnTo>
                  <a:lnTo>
                    <a:pt x="129" y="90"/>
                  </a:lnTo>
                  <a:cubicBezTo>
                    <a:pt x="129" y="84"/>
                    <a:pt x="133" y="79"/>
                    <a:pt x="140" y="79"/>
                  </a:cubicBezTo>
                  <a:cubicBezTo>
                    <a:pt x="146" y="79"/>
                    <a:pt x="151" y="83"/>
                    <a:pt x="151" y="90"/>
                  </a:cubicBezTo>
                  <a:lnTo>
                    <a:pt x="151" y="176"/>
                  </a:lnTo>
                  <a:lnTo>
                    <a:pt x="150" y="17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1" name="任意多边形 230"/>
            <p:cNvSpPr/>
            <p:nvPr/>
          </p:nvSpPr>
          <p:spPr>
            <a:xfrm>
              <a:off x="20135" y="10038"/>
              <a:ext cx="23" cy="12"/>
            </a:xfrm>
            <a:custGeom>
              <a:avLst/>
              <a:gdLst/>
              <a:ahLst/>
              <a:cxnLst/>
              <a:rect l="0" t="0" r="0" b="0"/>
              <a:pathLst>
                <a:path w="38" h="22">
                  <a:moveTo>
                    <a:pt x="18" y="2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37" y="0"/>
                  </a:lnTo>
                  <a:lnTo>
                    <a:pt x="37" y="21"/>
                  </a:lnTo>
                  <a:lnTo>
                    <a:pt x="18" y="2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2" name="任意多边形 231"/>
            <p:cNvSpPr/>
            <p:nvPr/>
          </p:nvSpPr>
          <p:spPr>
            <a:xfrm>
              <a:off x="20130" y="10055"/>
              <a:ext cx="40" cy="13"/>
            </a:xfrm>
            <a:custGeom>
              <a:avLst/>
              <a:gdLst/>
              <a:ahLst/>
              <a:cxnLst/>
              <a:rect l="0" t="0" r="0" b="0"/>
              <a:pathLst>
                <a:path w="69" h="22">
                  <a:moveTo>
                    <a:pt x="34" y="21"/>
                  </a:moveTo>
                  <a:lnTo>
                    <a:pt x="0" y="21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1"/>
                  </a:lnTo>
                  <a:lnTo>
                    <a:pt x="34" y="2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3" name="任意多边形 232"/>
            <p:cNvSpPr/>
            <p:nvPr/>
          </p:nvSpPr>
          <p:spPr>
            <a:xfrm>
              <a:off x="20130" y="10075"/>
              <a:ext cx="40" cy="13"/>
            </a:xfrm>
            <a:custGeom>
              <a:avLst/>
              <a:gdLst/>
              <a:ahLst/>
              <a:cxnLst/>
              <a:rect l="0" t="0" r="0" b="0"/>
              <a:pathLst>
                <a:path w="69" h="23">
                  <a:moveTo>
                    <a:pt x="34" y="22"/>
                  </a:moveTo>
                  <a:lnTo>
                    <a:pt x="0" y="22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22"/>
                  </a:lnTo>
                  <a:lnTo>
                    <a:pt x="34" y="2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4" name="任意多边形 233"/>
            <p:cNvSpPr/>
            <p:nvPr/>
          </p:nvSpPr>
          <p:spPr>
            <a:xfrm>
              <a:off x="19570" y="9810"/>
              <a:ext cx="63" cy="90"/>
            </a:xfrm>
            <a:custGeom>
              <a:avLst/>
              <a:gdLst/>
              <a:ahLst/>
              <a:cxnLst/>
              <a:rect l="0" t="0" r="0" b="0"/>
              <a:pathLst>
                <a:path w="110" h="160">
                  <a:moveTo>
                    <a:pt x="38" y="159"/>
                  </a:moveTo>
                  <a:cubicBezTo>
                    <a:pt x="38" y="159"/>
                    <a:pt x="34" y="157"/>
                    <a:pt x="26" y="152"/>
                  </a:cubicBezTo>
                  <a:cubicBezTo>
                    <a:pt x="18" y="147"/>
                    <a:pt x="11" y="140"/>
                    <a:pt x="6" y="132"/>
                  </a:cubicBezTo>
                  <a:cubicBezTo>
                    <a:pt x="2" y="122"/>
                    <a:pt x="0" y="112"/>
                    <a:pt x="0" y="101"/>
                  </a:cubicBezTo>
                  <a:lnTo>
                    <a:pt x="0" y="58"/>
                  </a:lnTo>
                  <a:cubicBezTo>
                    <a:pt x="0" y="46"/>
                    <a:pt x="2" y="36"/>
                    <a:pt x="6" y="27"/>
                  </a:cubicBezTo>
                  <a:cubicBezTo>
                    <a:pt x="11" y="18"/>
                    <a:pt x="18" y="12"/>
                    <a:pt x="26" y="7"/>
                  </a:cubicBezTo>
                  <a:cubicBezTo>
                    <a:pt x="34" y="2"/>
                    <a:pt x="44" y="0"/>
                    <a:pt x="55" y="0"/>
                  </a:cubicBezTo>
                  <a:cubicBezTo>
                    <a:pt x="64" y="0"/>
                    <a:pt x="72" y="1"/>
                    <a:pt x="80" y="5"/>
                  </a:cubicBezTo>
                  <a:cubicBezTo>
                    <a:pt x="87" y="9"/>
                    <a:pt x="94" y="14"/>
                    <a:pt x="99" y="22"/>
                  </a:cubicBezTo>
                  <a:cubicBezTo>
                    <a:pt x="103" y="29"/>
                    <a:pt x="107" y="37"/>
                    <a:pt x="109" y="46"/>
                  </a:cubicBezTo>
                  <a:lnTo>
                    <a:pt x="86" y="46"/>
                  </a:lnTo>
                  <a:cubicBezTo>
                    <a:pt x="86" y="41"/>
                    <a:pt x="83" y="37"/>
                    <a:pt x="80" y="33"/>
                  </a:cubicBezTo>
                  <a:cubicBezTo>
                    <a:pt x="77" y="29"/>
                    <a:pt x="73" y="26"/>
                    <a:pt x="69" y="24"/>
                  </a:cubicBezTo>
                  <a:cubicBezTo>
                    <a:pt x="64" y="22"/>
                    <a:pt x="60" y="21"/>
                    <a:pt x="56" y="21"/>
                  </a:cubicBezTo>
                  <a:cubicBezTo>
                    <a:pt x="49" y="21"/>
                    <a:pt x="44" y="23"/>
                    <a:pt x="39" y="26"/>
                  </a:cubicBezTo>
                  <a:cubicBezTo>
                    <a:pt x="34" y="28"/>
                    <a:pt x="31" y="33"/>
                    <a:pt x="28" y="39"/>
                  </a:cubicBezTo>
                  <a:cubicBezTo>
                    <a:pt x="25" y="44"/>
                    <a:pt x="24" y="51"/>
                    <a:pt x="24" y="58"/>
                  </a:cubicBezTo>
                  <a:lnTo>
                    <a:pt x="24" y="101"/>
                  </a:lnTo>
                  <a:cubicBezTo>
                    <a:pt x="24" y="108"/>
                    <a:pt x="25" y="114"/>
                    <a:pt x="28" y="120"/>
                  </a:cubicBezTo>
                  <a:cubicBezTo>
                    <a:pt x="31" y="125"/>
                    <a:pt x="34" y="130"/>
                    <a:pt x="39" y="133"/>
                  </a:cubicBezTo>
                  <a:cubicBezTo>
                    <a:pt x="44" y="135"/>
                    <a:pt x="49" y="138"/>
                    <a:pt x="56" y="138"/>
                  </a:cubicBezTo>
                  <a:cubicBezTo>
                    <a:pt x="60" y="138"/>
                    <a:pt x="65" y="137"/>
                    <a:pt x="69" y="135"/>
                  </a:cubicBezTo>
                  <a:cubicBezTo>
                    <a:pt x="73" y="133"/>
                    <a:pt x="77" y="131"/>
                    <a:pt x="80" y="127"/>
                  </a:cubicBezTo>
                  <a:cubicBezTo>
                    <a:pt x="83" y="123"/>
                    <a:pt x="86" y="119"/>
                    <a:pt x="86" y="113"/>
                  </a:cubicBezTo>
                  <a:lnTo>
                    <a:pt x="109" y="113"/>
                  </a:lnTo>
                  <a:cubicBezTo>
                    <a:pt x="107" y="122"/>
                    <a:pt x="103" y="131"/>
                    <a:pt x="99" y="137"/>
                  </a:cubicBezTo>
                  <a:cubicBezTo>
                    <a:pt x="94" y="145"/>
                    <a:pt x="87" y="149"/>
                    <a:pt x="80" y="154"/>
                  </a:cubicBezTo>
                  <a:cubicBezTo>
                    <a:pt x="72" y="158"/>
                    <a:pt x="64" y="159"/>
                    <a:pt x="55" y="159"/>
                  </a:cubicBezTo>
                  <a:cubicBezTo>
                    <a:pt x="44" y="159"/>
                    <a:pt x="38" y="159"/>
                    <a:pt x="38" y="15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5" name="任意多边形 234"/>
            <p:cNvSpPr/>
            <p:nvPr/>
          </p:nvSpPr>
          <p:spPr>
            <a:xfrm>
              <a:off x="19648" y="9810"/>
              <a:ext cx="62" cy="90"/>
            </a:xfrm>
            <a:custGeom>
              <a:avLst/>
              <a:gdLst/>
              <a:ahLst/>
              <a:cxnLst/>
              <a:rect l="0" t="0" r="0" b="0"/>
              <a:pathLst>
                <a:path w="110" h="159">
                  <a:moveTo>
                    <a:pt x="0" y="0"/>
                  </a:moveTo>
                  <a:lnTo>
                    <a:pt x="22" y="0"/>
                  </a:lnTo>
                  <a:lnTo>
                    <a:pt x="22" y="2"/>
                  </a:lnTo>
                  <a:lnTo>
                    <a:pt x="63" y="2"/>
                  </a:lnTo>
                  <a:cubicBezTo>
                    <a:pt x="73" y="2"/>
                    <a:pt x="81" y="4"/>
                    <a:pt x="88" y="8"/>
                  </a:cubicBezTo>
                  <a:cubicBezTo>
                    <a:pt x="94" y="12"/>
                    <a:pt x="100" y="16"/>
                    <a:pt x="103" y="23"/>
                  </a:cubicBezTo>
                  <a:cubicBezTo>
                    <a:pt x="107" y="29"/>
                    <a:pt x="107" y="37"/>
                    <a:pt x="107" y="45"/>
                  </a:cubicBezTo>
                  <a:cubicBezTo>
                    <a:pt x="107" y="51"/>
                    <a:pt x="107" y="55"/>
                    <a:pt x="105" y="60"/>
                  </a:cubicBezTo>
                  <a:cubicBezTo>
                    <a:pt x="103" y="65"/>
                    <a:pt x="99" y="68"/>
                    <a:pt x="95" y="72"/>
                  </a:cubicBezTo>
                  <a:cubicBezTo>
                    <a:pt x="91" y="76"/>
                    <a:pt x="86" y="78"/>
                    <a:pt x="80" y="78"/>
                  </a:cubicBezTo>
                  <a:cubicBezTo>
                    <a:pt x="86" y="79"/>
                    <a:pt x="92" y="81"/>
                    <a:pt x="96" y="85"/>
                  </a:cubicBezTo>
                  <a:cubicBezTo>
                    <a:pt x="101" y="89"/>
                    <a:pt x="105" y="93"/>
                    <a:pt x="107" y="98"/>
                  </a:cubicBezTo>
                  <a:cubicBezTo>
                    <a:pt x="109" y="104"/>
                    <a:pt x="110" y="109"/>
                    <a:pt x="110" y="116"/>
                  </a:cubicBezTo>
                  <a:cubicBezTo>
                    <a:pt x="110" y="124"/>
                    <a:pt x="108" y="131"/>
                    <a:pt x="105" y="138"/>
                  </a:cubicBezTo>
                  <a:cubicBezTo>
                    <a:pt x="101" y="144"/>
                    <a:pt x="95" y="149"/>
                    <a:pt x="89" y="153"/>
                  </a:cubicBezTo>
                  <a:cubicBezTo>
                    <a:pt x="82" y="157"/>
                    <a:pt x="74" y="158"/>
                    <a:pt x="65" y="158"/>
                  </a:cubicBezTo>
                  <a:lnTo>
                    <a:pt x="14" y="158"/>
                  </a:lnTo>
                  <a:lnTo>
                    <a:pt x="14" y="157"/>
                  </a:lnTo>
                  <a:lnTo>
                    <a:pt x="0" y="157"/>
                  </a:lnTo>
                  <a:lnTo>
                    <a:pt x="0" y="0"/>
                  </a:lnTo>
                  <a:close/>
                  <a:moveTo>
                    <a:pt x="22" y="68"/>
                  </a:moveTo>
                  <a:lnTo>
                    <a:pt x="61" y="68"/>
                  </a:lnTo>
                  <a:cubicBezTo>
                    <a:pt x="69" y="68"/>
                    <a:pt x="75" y="66"/>
                    <a:pt x="80" y="63"/>
                  </a:cubicBezTo>
                  <a:cubicBezTo>
                    <a:pt x="83" y="59"/>
                    <a:pt x="86" y="53"/>
                    <a:pt x="86" y="46"/>
                  </a:cubicBezTo>
                  <a:cubicBezTo>
                    <a:pt x="86" y="38"/>
                    <a:pt x="84" y="31"/>
                    <a:pt x="80" y="28"/>
                  </a:cubicBezTo>
                  <a:cubicBezTo>
                    <a:pt x="75" y="24"/>
                    <a:pt x="68" y="23"/>
                    <a:pt x="59" y="23"/>
                  </a:cubicBezTo>
                  <a:lnTo>
                    <a:pt x="22" y="23"/>
                  </a:lnTo>
                  <a:lnTo>
                    <a:pt x="22" y="68"/>
                  </a:lnTo>
                  <a:close/>
                  <a:moveTo>
                    <a:pt x="22" y="137"/>
                  </a:moveTo>
                  <a:lnTo>
                    <a:pt x="55" y="137"/>
                  </a:lnTo>
                  <a:cubicBezTo>
                    <a:pt x="67" y="137"/>
                    <a:pt x="75" y="135"/>
                    <a:pt x="80" y="131"/>
                  </a:cubicBezTo>
                  <a:cubicBezTo>
                    <a:pt x="84" y="126"/>
                    <a:pt x="87" y="120"/>
                    <a:pt x="87" y="113"/>
                  </a:cubicBezTo>
                  <a:cubicBezTo>
                    <a:pt x="87" y="107"/>
                    <a:pt x="86" y="103"/>
                    <a:pt x="84" y="99"/>
                  </a:cubicBezTo>
                  <a:cubicBezTo>
                    <a:pt x="82" y="95"/>
                    <a:pt x="80" y="92"/>
                    <a:pt x="76" y="91"/>
                  </a:cubicBezTo>
                  <a:cubicBezTo>
                    <a:pt x="72" y="89"/>
                    <a:pt x="67" y="88"/>
                    <a:pt x="61" y="88"/>
                  </a:cubicBezTo>
                  <a:lnTo>
                    <a:pt x="22" y="88"/>
                  </a:lnTo>
                  <a:lnTo>
                    <a:pt x="22" y="137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6" name="任意多边形 235"/>
            <p:cNvSpPr/>
            <p:nvPr/>
          </p:nvSpPr>
          <p:spPr>
            <a:xfrm>
              <a:off x="19730" y="9810"/>
              <a:ext cx="63" cy="90"/>
            </a:xfrm>
            <a:custGeom>
              <a:avLst/>
              <a:gdLst/>
              <a:ahLst/>
              <a:cxnLst/>
              <a:rect l="0" t="0" r="0" b="0"/>
              <a:pathLst>
                <a:path w="110" h="159">
                  <a:moveTo>
                    <a:pt x="0" y="0"/>
                  </a:moveTo>
                  <a:lnTo>
                    <a:pt x="15" y="0"/>
                  </a:lnTo>
                  <a:lnTo>
                    <a:pt x="22" y="0"/>
                  </a:lnTo>
                  <a:lnTo>
                    <a:pt x="22" y="21"/>
                  </a:lnTo>
                  <a:lnTo>
                    <a:pt x="15" y="21"/>
                  </a:lnTo>
                  <a:lnTo>
                    <a:pt x="15" y="0"/>
                  </a:lnTo>
                  <a:lnTo>
                    <a:pt x="49" y="0"/>
                  </a:lnTo>
                  <a:cubicBezTo>
                    <a:pt x="62" y="0"/>
                    <a:pt x="72" y="2"/>
                    <a:pt x="82" y="7"/>
                  </a:cubicBezTo>
                  <a:cubicBezTo>
                    <a:pt x="91" y="12"/>
                    <a:pt x="97" y="17"/>
                    <a:pt x="102" y="26"/>
                  </a:cubicBezTo>
                  <a:cubicBezTo>
                    <a:pt x="107" y="34"/>
                    <a:pt x="110" y="45"/>
                    <a:pt x="110" y="57"/>
                  </a:cubicBezTo>
                  <a:lnTo>
                    <a:pt x="110" y="102"/>
                  </a:lnTo>
                  <a:cubicBezTo>
                    <a:pt x="110" y="114"/>
                    <a:pt x="107" y="123"/>
                    <a:pt x="102" y="132"/>
                  </a:cubicBezTo>
                  <a:cubicBezTo>
                    <a:pt x="97" y="140"/>
                    <a:pt x="91" y="147"/>
                    <a:pt x="82" y="152"/>
                  </a:cubicBezTo>
                  <a:cubicBezTo>
                    <a:pt x="72" y="157"/>
                    <a:pt x="62" y="158"/>
                    <a:pt x="49" y="158"/>
                  </a:cubicBezTo>
                  <a:lnTo>
                    <a:pt x="15" y="158"/>
                  </a:lnTo>
                  <a:lnTo>
                    <a:pt x="15" y="157"/>
                  </a:lnTo>
                  <a:lnTo>
                    <a:pt x="0" y="157"/>
                  </a:lnTo>
                  <a:lnTo>
                    <a:pt x="0" y="0"/>
                  </a:lnTo>
                  <a:close/>
                  <a:moveTo>
                    <a:pt x="22" y="136"/>
                  </a:moveTo>
                  <a:lnTo>
                    <a:pt x="50" y="136"/>
                  </a:lnTo>
                  <a:cubicBezTo>
                    <a:pt x="61" y="136"/>
                    <a:pt x="71" y="133"/>
                    <a:pt x="77" y="127"/>
                  </a:cubicBezTo>
                  <a:cubicBezTo>
                    <a:pt x="84" y="121"/>
                    <a:pt x="86" y="112"/>
                    <a:pt x="86" y="102"/>
                  </a:cubicBezTo>
                  <a:lnTo>
                    <a:pt x="86" y="55"/>
                  </a:lnTo>
                  <a:cubicBezTo>
                    <a:pt x="86" y="44"/>
                    <a:pt x="83" y="35"/>
                    <a:pt x="77" y="30"/>
                  </a:cubicBezTo>
                  <a:cubicBezTo>
                    <a:pt x="70" y="24"/>
                    <a:pt x="62" y="21"/>
                    <a:pt x="50" y="21"/>
                  </a:cubicBezTo>
                  <a:lnTo>
                    <a:pt x="22" y="21"/>
                  </a:lnTo>
                  <a:lnTo>
                    <a:pt x="22" y="136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7" name="任意多边形 236"/>
            <p:cNvSpPr/>
            <p:nvPr/>
          </p:nvSpPr>
          <p:spPr>
            <a:xfrm>
              <a:off x="19953" y="10755"/>
              <a:ext cx="417" cy="43"/>
            </a:xfrm>
            <a:custGeom>
              <a:avLst/>
              <a:gdLst/>
              <a:ahLst/>
              <a:cxnLst/>
              <a:rect l="0" t="0" r="0" b="0"/>
              <a:pathLst>
                <a:path w="737" h="74">
                  <a:moveTo>
                    <a:pt x="368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736" y="0"/>
                  </a:lnTo>
                  <a:lnTo>
                    <a:pt x="736" y="73"/>
                  </a:lnTo>
                  <a:lnTo>
                    <a:pt x="368" y="7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8" name="任意多边形 237"/>
            <p:cNvSpPr/>
            <p:nvPr/>
          </p:nvSpPr>
          <p:spPr>
            <a:xfrm>
              <a:off x="20370" y="10588"/>
              <a:ext cx="43" cy="170"/>
            </a:xfrm>
            <a:custGeom>
              <a:avLst/>
              <a:gdLst/>
              <a:ahLst/>
              <a:cxnLst/>
              <a:rect l="0" t="0" r="0" b="0"/>
              <a:pathLst>
                <a:path w="74" h="298">
                  <a:moveTo>
                    <a:pt x="36" y="297"/>
                  </a:moveTo>
                  <a:lnTo>
                    <a:pt x="0" y="297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297"/>
                  </a:lnTo>
                  <a:lnTo>
                    <a:pt x="36" y="29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9" name="任意多边形 238"/>
            <p:cNvSpPr/>
            <p:nvPr/>
          </p:nvSpPr>
          <p:spPr>
            <a:xfrm>
              <a:off x="19910" y="9838"/>
              <a:ext cx="500" cy="917"/>
            </a:xfrm>
            <a:custGeom>
              <a:avLst/>
              <a:gdLst/>
              <a:ahLst/>
              <a:cxnLst/>
              <a:rect l="0" t="0" r="0" b="0"/>
              <a:pathLst>
                <a:path w="883" h="1619">
                  <a:moveTo>
                    <a:pt x="809" y="278"/>
                  </a:moveTo>
                  <a:lnTo>
                    <a:pt x="809" y="992"/>
                  </a:lnTo>
                  <a:lnTo>
                    <a:pt x="882" y="992"/>
                  </a:lnTo>
                  <a:lnTo>
                    <a:pt x="882" y="221"/>
                  </a:lnTo>
                  <a:lnTo>
                    <a:pt x="0" y="0"/>
                  </a:lnTo>
                  <a:lnTo>
                    <a:pt x="0" y="1618"/>
                  </a:lnTo>
                  <a:lnTo>
                    <a:pt x="73" y="1618"/>
                  </a:lnTo>
                  <a:lnTo>
                    <a:pt x="73" y="94"/>
                  </a:lnTo>
                  <a:lnTo>
                    <a:pt x="809" y="278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19493" y="9545"/>
              <a:ext cx="667" cy="1250"/>
            </a:xfrm>
            <a:custGeom>
              <a:avLst/>
              <a:gdLst/>
              <a:ahLst/>
              <a:cxnLst/>
              <a:rect l="0" t="0" r="0" b="0"/>
              <a:pathLst>
                <a:path w="1178" h="2207">
                  <a:moveTo>
                    <a:pt x="1104" y="417"/>
                  </a:moveTo>
                  <a:lnTo>
                    <a:pt x="683" y="297"/>
                  </a:lnTo>
                  <a:lnTo>
                    <a:pt x="589" y="270"/>
                  </a:lnTo>
                  <a:lnTo>
                    <a:pt x="589" y="2133"/>
                  </a:lnTo>
                  <a:lnTo>
                    <a:pt x="662" y="2133"/>
                  </a:lnTo>
                  <a:lnTo>
                    <a:pt x="662" y="368"/>
                  </a:lnTo>
                  <a:lnTo>
                    <a:pt x="1177" y="515"/>
                  </a:lnTo>
                  <a:lnTo>
                    <a:pt x="1177" y="0"/>
                  </a:lnTo>
                  <a:lnTo>
                    <a:pt x="0" y="220"/>
                  </a:lnTo>
                  <a:lnTo>
                    <a:pt x="0" y="2133"/>
                  </a:lnTo>
                  <a:lnTo>
                    <a:pt x="74" y="2133"/>
                  </a:lnTo>
                  <a:lnTo>
                    <a:pt x="74" y="281"/>
                  </a:lnTo>
                  <a:lnTo>
                    <a:pt x="1103" y="89"/>
                  </a:lnTo>
                  <a:lnTo>
                    <a:pt x="1104" y="417"/>
                  </a:lnTo>
                  <a:close/>
                  <a:moveTo>
                    <a:pt x="589" y="2206"/>
                  </a:moveTo>
                  <a:lnTo>
                    <a:pt x="74" y="2206"/>
                  </a:lnTo>
                  <a:lnTo>
                    <a:pt x="74" y="2133"/>
                  </a:lnTo>
                  <a:lnTo>
                    <a:pt x="589" y="2133"/>
                  </a:lnTo>
                  <a:lnTo>
                    <a:pt x="589" y="2206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1" name="任意多边形 240"/>
            <p:cNvSpPr/>
            <p:nvPr/>
          </p:nvSpPr>
          <p:spPr>
            <a:xfrm>
              <a:off x="19325" y="10755"/>
              <a:ext cx="1253" cy="43"/>
            </a:xfrm>
            <a:custGeom>
              <a:avLst/>
              <a:gdLst/>
              <a:ahLst/>
              <a:cxnLst/>
              <a:rect l="0" t="0" r="0" b="0"/>
              <a:pathLst>
                <a:path w="2208" h="74">
                  <a:moveTo>
                    <a:pt x="1104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2207" y="0"/>
                  </a:lnTo>
                  <a:lnTo>
                    <a:pt x="2207" y="73"/>
                  </a:lnTo>
                  <a:lnTo>
                    <a:pt x="1104" y="7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2" name="任意多边形 241"/>
            <p:cNvSpPr/>
            <p:nvPr/>
          </p:nvSpPr>
          <p:spPr>
            <a:xfrm>
              <a:off x="19578" y="10005"/>
              <a:ext cx="42" cy="83"/>
            </a:xfrm>
            <a:custGeom>
              <a:avLst/>
              <a:gdLst/>
              <a:ahLst/>
              <a:cxnLst/>
              <a:rect l="0" t="0" r="0" b="0"/>
              <a:pathLst>
                <a:path w="75" h="147">
                  <a:moveTo>
                    <a:pt x="37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6"/>
                  </a:lnTo>
                  <a:lnTo>
                    <a:pt x="37" y="14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3" name="任意多边形 242"/>
            <p:cNvSpPr/>
            <p:nvPr/>
          </p:nvSpPr>
          <p:spPr>
            <a:xfrm>
              <a:off x="19660" y="10005"/>
              <a:ext cx="43" cy="83"/>
            </a:xfrm>
            <a:custGeom>
              <a:avLst/>
              <a:gdLst/>
              <a:ahLst/>
              <a:cxnLst/>
              <a:rect l="0" t="0" r="0" b="0"/>
              <a:pathLst>
                <a:path w="75" h="147">
                  <a:moveTo>
                    <a:pt x="37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6"/>
                  </a:lnTo>
                  <a:lnTo>
                    <a:pt x="37" y="14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4" name="任意多边形 243"/>
            <p:cNvSpPr/>
            <p:nvPr/>
          </p:nvSpPr>
          <p:spPr>
            <a:xfrm>
              <a:off x="19743" y="10005"/>
              <a:ext cx="42" cy="83"/>
            </a:xfrm>
            <a:custGeom>
              <a:avLst/>
              <a:gdLst/>
              <a:ahLst/>
              <a:cxnLst/>
              <a:rect l="0" t="0" r="0" b="0"/>
              <a:pathLst>
                <a:path w="74" h="147">
                  <a:moveTo>
                    <a:pt x="37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146"/>
                  </a:lnTo>
                  <a:lnTo>
                    <a:pt x="37" y="14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5" name="任意多边形 244"/>
            <p:cNvSpPr/>
            <p:nvPr/>
          </p:nvSpPr>
          <p:spPr>
            <a:xfrm>
              <a:off x="19578" y="10130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6" name="任意多边形 245"/>
            <p:cNvSpPr/>
            <p:nvPr/>
          </p:nvSpPr>
          <p:spPr>
            <a:xfrm>
              <a:off x="19660" y="10130"/>
              <a:ext cx="43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7" name="任意多边形 246"/>
            <p:cNvSpPr/>
            <p:nvPr/>
          </p:nvSpPr>
          <p:spPr>
            <a:xfrm>
              <a:off x="19743" y="10130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4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8" name="任意多边形 247"/>
            <p:cNvSpPr/>
            <p:nvPr/>
          </p:nvSpPr>
          <p:spPr>
            <a:xfrm>
              <a:off x="19578" y="10255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49" name="任意多边形 248"/>
            <p:cNvSpPr/>
            <p:nvPr/>
          </p:nvSpPr>
          <p:spPr>
            <a:xfrm>
              <a:off x="19660" y="10255"/>
              <a:ext cx="43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0" name="任意多边形 249"/>
            <p:cNvSpPr/>
            <p:nvPr/>
          </p:nvSpPr>
          <p:spPr>
            <a:xfrm>
              <a:off x="19743" y="10255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4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1" name="任意多边形 250"/>
            <p:cNvSpPr/>
            <p:nvPr/>
          </p:nvSpPr>
          <p:spPr>
            <a:xfrm>
              <a:off x="19578" y="10380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2" name="任意多边形 251"/>
            <p:cNvSpPr/>
            <p:nvPr/>
          </p:nvSpPr>
          <p:spPr>
            <a:xfrm>
              <a:off x="19660" y="10380"/>
              <a:ext cx="43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3" name="任意多边形 252"/>
            <p:cNvSpPr/>
            <p:nvPr/>
          </p:nvSpPr>
          <p:spPr>
            <a:xfrm>
              <a:off x="19743" y="10380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4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4" name="任意多边形 253"/>
            <p:cNvSpPr/>
            <p:nvPr/>
          </p:nvSpPr>
          <p:spPr>
            <a:xfrm>
              <a:off x="19578" y="10505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5" name="任意多边形 254"/>
            <p:cNvSpPr/>
            <p:nvPr/>
          </p:nvSpPr>
          <p:spPr>
            <a:xfrm>
              <a:off x="19660" y="10505"/>
              <a:ext cx="43" cy="85"/>
            </a:xfrm>
            <a:custGeom>
              <a:avLst/>
              <a:gdLst/>
              <a:ahLst/>
              <a:cxnLst/>
              <a:rect l="0" t="0" r="0" b="0"/>
              <a:pathLst>
                <a:path w="75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6" name="任意多边形 255"/>
            <p:cNvSpPr/>
            <p:nvPr/>
          </p:nvSpPr>
          <p:spPr>
            <a:xfrm>
              <a:off x="19743" y="10505"/>
              <a:ext cx="42" cy="85"/>
            </a:xfrm>
            <a:custGeom>
              <a:avLst/>
              <a:gdLst/>
              <a:ahLst/>
              <a:cxnLst/>
              <a:rect l="0" t="0" r="0" b="0"/>
              <a:pathLst>
                <a:path w="74" h="148">
                  <a:moveTo>
                    <a:pt x="37" y="147"/>
                  </a:moveTo>
                  <a:lnTo>
                    <a:pt x="0" y="147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147"/>
                  </a:lnTo>
                  <a:lnTo>
                    <a:pt x="37" y="14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10362500" y="1793440"/>
            <a:ext cx="194788" cy="194944"/>
            <a:chOff x="6920" y="11830"/>
            <a:chExt cx="1252" cy="1253"/>
          </a:xfrm>
        </p:grpSpPr>
        <p:sp>
          <p:nvSpPr>
            <p:cNvPr id="258" name="任意多边形 257"/>
            <p:cNvSpPr/>
            <p:nvPr/>
          </p:nvSpPr>
          <p:spPr>
            <a:xfrm>
              <a:off x="7305" y="11933"/>
              <a:ext cx="605" cy="242"/>
            </a:xfrm>
            <a:custGeom>
              <a:avLst/>
              <a:gdLst/>
              <a:ahLst/>
              <a:cxnLst/>
              <a:rect l="0" t="0" r="0" b="0"/>
              <a:pathLst>
                <a:path w="1066" h="429">
                  <a:moveTo>
                    <a:pt x="840" y="428"/>
                  </a:moveTo>
                  <a:lnTo>
                    <a:pt x="0" y="428"/>
                  </a:lnTo>
                  <a:lnTo>
                    <a:pt x="0" y="0"/>
                  </a:lnTo>
                  <a:lnTo>
                    <a:pt x="571" y="0"/>
                  </a:lnTo>
                  <a:cubicBezTo>
                    <a:pt x="848" y="0"/>
                    <a:pt x="1063" y="198"/>
                    <a:pt x="1063" y="248"/>
                  </a:cubicBezTo>
                  <a:lnTo>
                    <a:pt x="1063" y="263"/>
                  </a:lnTo>
                  <a:lnTo>
                    <a:pt x="1065" y="263"/>
                  </a:lnTo>
                  <a:lnTo>
                    <a:pt x="1060" y="295"/>
                  </a:lnTo>
                  <a:cubicBezTo>
                    <a:pt x="1047" y="380"/>
                    <a:pt x="968" y="428"/>
                    <a:pt x="840" y="428"/>
                  </a:cubicBezTo>
                  <a:close/>
                  <a:moveTo>
                    <a:pt x="55" y="372"/>
                  </a:moveTo>
                  <a:lnTo>
                    <a:pt x="839" y="372"/>
                  </a:lnTo>
                  <a:cubicBezTo>
                    <a:pt x="904" y="372"/>
                    <a:pt x="983" y="359"/>
                    <a:pt x="1003" y="297"/>
                  </a:cubicBezTo>
                  <a:lnTo>
                    <a:pt x="1006" y="284"/>
                  </a:lnTo>
                  <a:cubicBezTo>
                    <a:pt x="1007" y="277"/>
                    <a:pt x="1007" y="271"/>
                    <a:pt x="1007" y="265"/>
                  </a:cubicBezTo>
                  <a:lnTo>
                    <a:pt x="1007" y="251"/>
                  </a:lnTo>
                  <a:cubicBezTo>
                    <a:pt x="991" y="219"/>
                    <a:pt x="815" y="54"/>
                    <a:pt x="571" y="54"/>
                  </a:cubicBezTo>
                  <a:lnTo>
                    <a:pt x="55" y="54"/>
                  </a:lnTo>
                  <a:lnTo>
                    <a:pt x="55" y="372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59" name="任意多边形 258"/>
            <p:cNvSpPr/>
            <p:nvPr/>
          </p:nvSpPr>
          <p:spPr>
            <a:xfrm>
              <a:off x="7633" y="11975"/>
              <a:ext cx="57" cy="73"/>
            </a:xfrm>
            <a:custGeom>
              <a:avLst/>
              <a:gdLst/>
              <a:ahLst/>
              <a:cxnLst/>
              <a:rect l="0" t="0" r="0" b="0"/>
              <a:pathLst>
                <a:path w="103" h="125">
                  <a:moveTo>
                    <a:pt x="102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25"/>
                  </a:lnTo>
                  <a:close/>
                  <a:moveTo>
                    <a:pt x="36" y="89"/>
                  </a:moveTo>
                  <a:lnTo>
                    <a:pt x="65" y="89"/>
                  </a:lnTo>
                  <a:lnTo>
                    <a:pt x="65" y="37"/>
                  </a:lnTo>
                  <a:lnTo>
                    <a:pt x="36" y="37"/>
                  </a:lnTo>
                  <a:lnTo>
                    <a:pt x="36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0" name="任意多边形 259"/>
            <p:cNvSpPr/>
            <p:nvPr/>
          </p:nvSpPr>
          <p:spPr>
            <a:xfrm>
              <a:off x="7545" y="11975"/>
              <a:ext cx="60" cy="73"/>
            </a:xfrm>
            <a:custGeom>
              <a:avLst/>
              <a:gdLst/>
              <a:ahLst/>
              <a:cxnLst/>
              <a:rect l="0" t="0" r="0" b="0"/>
              <a:pathLst>
                <a:path w="104" h="125">
                  <a:moveTo>
                    <a:pt x="103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25"/>
                  </a:lnTo>
                  <a:close/>
                  <a:moveTo>
                    <a:pt x="37" y="89"/>
                  </a:moveTo>
                  <a:lnTo>
                    <a:pt x="65" y="89"/>
                  </a:lnTo>
                  <a:lnTo>
                    <a:pt x="65" y="37"/>
                  </a:lnTo>
                  <a:lnTo>
                    <a:pt x="37" y="37"/>
                  </a:lnTo>
                  <a:lnTo>
                    <a:pt x="37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1" name="任意多边形 260"/>
            <p:cNvSpPr/>
            <p:nvPr/>
          </p:nvSpPr>
          <p:spPr>
            <a:xfrm>
              <a:off x="7460" y="11975"/>
              <a:ext cx="58" cy="73"/>
            </a:xfrm>
            <a:custGeom>
              <a:avLst/>
              <a:gdLst/>
              <a:ahLst/>
              <a:cxnLst/>
              <a:rect l="0" t="0" r="0" b="0"/>
              <a:pathLst>
                <a:path w="103" h="125">
                  <a:moveTo>
                    <a:pt x="102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25"/>
                  </a:lnTo>
                  <a:close/>
                  <a:moveTo>
                    <a:pt x="36" y="89"/>
                  </a:moveTo>
                  <a:lnTo>
                    <a:pt x="65" y="89"/>
                  </a:lnTo>
                  <a:lnTo>
                    <a:pt x="65" y="37"/>
                  </a:lnTo>
                  <a:lnTo>
                    <a:pt x="36" y="37"/>
                  </a:lnTo>
                  <a:lnTo>
                    <a:pt x="36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2" name="任意多边形 261"/>
            <p:cNvSpPr/>
            <p:nvPr/>
          </p:nvSpPr>
          <p:spPr>
            <a:xfrm>
              <a:off x="7373" y="11975"/>
              <a:ext cx="60" cy="73"/>
            </a:xfrm>
            <a:custGeom>
              <a:avLst/>
              <a:gdLst/>
              <a:ahLst/>
              <a:cxnLst/>
              <a:rect l="0" t="0" r="0" b="0"/>
              <a:pathLst>
                <a:path w="104" h="125">
                  <a:moveTo>
                    <a:pt x="103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25"/>
                  </a:lnTo>
                  <a:close/>
                  <a:moveTo>
                    <a:pt x="37" y="89"/>
                  </a:moveTo>
                  <a:lnTo>
                    <a:pt x="66" y="89"/>
                  </a:lnTo>
                  <a:lnTo>
                    <a:pt x="66" y="37"/>
                  </a:lnTo>
                  <a:lnTo>
                    <a:pt x="37" y="37"/>
                  </a:lnTo>
                  <a:lnTo>
                    <a:pt x="37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3" name="任意多边形 262"/>
            <p:cNvSpPr/>
            <p:nvPr/>
          </p:nvSpPr>
          <p:spPr>
            <a:xfrm>
              <a:off x="6933" y="11933"/>
              <a:ext cx="367" cy="242"/>
            </a:xfrm>
            <a:custGeom>
              <a:avLst/>
              <a:gdLst/>
              <a:ahLst/>
              <a:cxnLst/>
              <a:rect l="0" t="0" r="0" b="0"/>
              <a:pathLst>
                <a:path w="648" h="429">
                  <a:moveTo>
                    <a:pt x="576" y="428"/>
                  </a:moveTo>
                  <a:lnTo>
                    <a:pt x="72" y="428"/>
                  </a:lnTo>
                  <a:cubicBezTo>
                    <a:pt x="33" y="428"/>
                    <a:pt x="0" y="396"/>
                    <a:pt x="0" y="356"/>
                  </a:cubicBezTo>
                  <a:lnTo>
                    <a:pt x="0" y="71"/>
                  </a:lnTo>
                  <a:cubicBezTo>
                    <a:pt x="0" y="32"/>
                    <a:pt x="32" y="0"/>
                    <a:pt x="72" y="0"/>
                  </a:cubicBezTo>
                  <a:lnTo>
                    <a:pt x="576" y="0"/>
                  </a:lnTo>
                  <a:cubicBezTo>
                    <a:pt x="615" y="0"/>
                    <a:pt x="647" y="31"/>
                    <a:pt x="647" y="71"/>
                  </a:cubicBezTo>
                  <a:lnTo>
                    <a:pt x="647" y="356"/>
                  </a:lnTo>
                  <a:cubicBezTo>
                    <a:pt x="647" y="395"/>
                    <a:pt x="615" y="428"/>
                    <a:pt x="576" y="428"/>
                  </a:cubicBezTo>
                  <a:close/>
                  <a:moveTo>
                    <a:pt x="72" y="55"/>
                  </a:moveTo>
                  <a:cubicBezTo>
                    <a:pt x="62" y="55"/>
                    <a:pt x="56" y="62"/>
                    <a:pt x="56" y="71"/>
                  </a:cubicBezTo>
                  <a:lnTo>
                    <a:pt x="56" y="355"/>
                  </a:lnTo>
                  <a:cubicBezTo>
                    <a:pt x="56" y="364"/>
                    <a:pt x="63" y="371"/>
                    <a:pt x="72" y="371"/>
                  </a:cubicBezTo>
                  <a:lnTo>
                    <a:pt x="576" y="371"/>
                  </a:lnTo>
                  <a:cubicBezTo>
                    <a:pt x="585" y="371"/>
                    <a:pt x="591" y="363"/>
                    <a:pt x="591" y="355"/>
                  </a:cubicBezTo>
                  <a:lnTo>
                    <a:pt x="591" y="71"/>
                  </a:lnTo>
                  <a:cubicBezTo>
                    <a:pt x="591" y="61"/>
                    <a:pt x="584" y="55"/>
                    <a:pt x="576" y="55"/>
                  </a:cubicBezTo>
                  <a:lnTo>
                    <a:pt x="72" y="55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4" name="任意多边形 263"/>
            <p:cNvSpPr/>
            <p:nvPr/>
          </p:nvSpPr>
          <p:spPr>
            <a:xfrm>
              <a:off x="7173" y="11975"/>
              <a:ext cx="57" cy="73"/>
            </a:xfrm>
            <a:custGeom>
              <a:avLst/>
              <a:gdLst/>
              <a:ahLst/>
              <a:cxnLst/>
              <a:rect l="0" t="0" r="0" b="0"/>
              <a:pathLst>
                <a:path w="103" h="125">
                  <a:moveTo>
                    <a:pt x="102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25"/>
                  </a:lnTo>
                  <a:close/>
                  <a:moveTo>
                    <a:pt x="37" y="89"/>
                  </a:moveTo>
                  <a:lnTo>
                    <a:pt x="66" y="89"/>
                  </a:lnTo>
                  <a:lnTo>
                    <a:pt x="66" y="37"/>
                  </a:lnTo>
                  <a:lnTo>
                    <a:pt x="37" y="37"/>
                  </a:lnTo>
                  <a:lnTo>
                    <a:pt x="37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5" name="任意多边形 264"/>
            <p:cNvSpPr/>
            <p:nvPr/>
          </p:nvSpPr>
          <p:spPr>
            <a:xfrm>
              <a:off x="7085" y="11975"/>
              <a:ext cx="60" cy="73"/>
            </a:xfrm>
            <a:custGeom>
              <a:avLst/>
              <a:gdLst/>
              <a:ahLst/>
              <a:cxnLst/>
              <a:rect l="0" t="0" r="0" b="0"/>
              <a:pathLst>
                <a:path w="104" h="125">
                  <a:moveTo>
                    <a:pt x="103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125"/>
                  </a:lnTo>
                  <a:close/>
                  <a:moveTo>
                    <a:pt x="38" y="89"/>
                  </a:moveTo>
                  <a:lnTo>
                    <a:pt x="66" y="89"/>
                  </a:lnTo>
                  <a:lnTo>
                    <a:pt x="66" y="37"/>
                  </a:lnTo>
                  <a:lnTo>
                    <a:pt x="38" y="37"/>
                  </a:lnTo>
                  <a:lnTo>
                    <a:pt x="38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6" name="任意多边形 265"/>
            <p:cNvSpPr/>
            <p:nvPr/>
          </p:nvSpPr>
          <p:spPr>
            <a:xfrm>
              <a:off x="7000" y="11975"/>
              <a:ext cx="58" cy="73"/>
            </a:xfrm>
            <a:custGeom>
              <a:avLst/>
              <a:gdLst/>
              <a:ahLst/>
              <a:cxnLst/>
              <a:rect l="0" t="0" r="0" b="0"/>
              <a:pathLst>
                <a:path w="103" h="125">
                  <a:moveTo>
                    <a:pt x="102" y="125"/>
                  </a:moveTo>
                  <a:lnTo>
                    <a:pt x="0" y="125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125"/>
                  </a:lnTo>
                  <a:close/>
                  <a:moveTo>
                    <a:pt x="36" y="89"/>
                  </a:moveTo>
                  <a:lnTo>
                    <a:pt x="65" y="89"/>
                  </a:lnTo>
                  <a:lnTo>
                    <a:pt x="65" y="37"/>
                  </a:lnTo>
                  <a:lnTo>
                    <a:pt x="36" y="37"/>
                  </a:lnTo>
                  <a:lnTo>
                    <a:pt x="36" y="89"/>
                  </a:ln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7" name="任意多边形 266"/>
            <p:cNvSpPr/>
            <p:nvPr/>
          </p:nvSpPr>
          <p:spPr>
            <a:xfrm>
              <a:off x="7735" y="11968"/>
              <a:ext cx="158" cy="132"/>
            </a:xfrm>
            <a:custGeom>
              <a:avLst/>
              <a:gdLst/>
              <a:ahLst/>
              <a:cxnLst/>
              <a:rect l="0" t="0" r="0" b="0"/>
              <a:pathLst>
                <a:path w="278" h="234">
                  <a:moveTo>
                    <a:pt x="277" y="233"/>
                  </a:moveTo>
                  <a:cubicBezTo>
                    <a:pt x="61" y="233"/>
                    <a:pt x="0" y="16"/>
                    <a:pt x="0" y="14"/>
                  </a:cubicBezTo>
                  <a:lnTo>
                    <a:pt x="53" y="0"/>
                  </a:lnTo>
                  <a:cubicBezTo>
                    <a:pt x="55" y="8"/>
                    <a:pt x="103" y="178"/>
                    <a:pt x="277" y="178"/>
                  </a:cubicBezTo>
                  <a:lnTo>
                    <a:pt x="277" y="23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8" name="任意多边形 267"/>
            <p:cNvSpPr/>
            <p:nvPr/>
          </p:nvSpPr>
          <p:spPr>
            <a:xfrm>
              <a:off x="6950" y="12198"/>
              <a:ext cx="1193" cy="32"/>
            </a:xfrm>
            <a:custGeom>
              <a:avLst/>
              <a:gdLst/>
              <a:ahLst/>
              <a:cxnLst/>
              <a:rect l="0" t="0" r="0" b="0"/>
              <a:pathLst>
                <a:path w="2105" h="56">
                  <a:moveTo>
                    <a:pt x="1052" y="55"/>
                  </a:moveTo>
                  <a:lnTo>
                    <a:pt x="0" y="55"/>
                  </a:lnTo>
                  <a:lnTo>
                    <a:pt x="0" y="0"/>
                  </a:lnTo>
                  <a:lnTo>
                    <a:pt x="2104" y="0"/>
                  </a:lnTo>
                  <a:lnTo>
                    <a:pt x="2104" y="55"/>
                  </a:lnTo>
                  <a:lnTo>
                    <a:pt x="1052" y="55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69" name="任意多边形 268"/>
            <p:cNvSpPr/>
            <p:nvPr/>
          </p:nvSpPr>
          <p:spPr>
            <a:xfrm>
              <a:off x="7645" y="12975"/>
              <a:ext cx="108" cy="108"/>
            </a:xfrm>
            <a:custGeom>
              <a:avLst/>
              <a:gdLst/>
              <a:ahLst/>
              <a:cxnLst/>
              <a:rect l="0" t="0" r="0" b="0"/>
              <a:pathLst>
                <a:path w="191" h="191">
                  <a:moveTo>
                    <a:pt x="190" y="95"/>
                  </a:moveTo>
                  <a:cubicBezTo>
                    <a:pt x="190" y="112"/>
                    <a:pt x="186" y="127"/>
                    <a:pt x="177" y="142"/>
                  </a:cubicBezTo>
                  <a:cubicBezTo>
                    <a:pt x="168" y="157"/>
                    <a:pt x="157" y="168"/>
                    <a:pt x="142" y="177"/>
                  </a:cubicBezTo>
                  <a:cubicBezTo>
                    <a:pt x="126" y="186"/>
                    <a:pt x="112" y="190"/>
                    <a:pt x="95" y="190"/>
                  </a:cubicBezTo>
                  <a:cubicBezTo>
                    <a:pt x="77" y="190"/>
                    <a:pt x="63" y="186"/>
                    <a:pt x="48" y="177"/>
                  </a:cubicBezTo>
                  <a:cubicBezTo>
                    <a:pt x="33" y="168"/>
                    <a:pt x="22" y="157"/>
                    <a:pt x="13" y="142"/>
                  </a:cubicBezTo>
                  <a:cubicBezTo>
                    <a:pt x="4" y="127"/>
                    <a:pt x="0" y="112"/>
                    <a:pt x="0" y="95"/>
                  </a:cubicBezTo>
                  <a:cubicBezTo>
                    <a:pt x="0" y="77"/>
                    <a:pt x="4" y="63"/>
                    <a:pt x="13" y="48"/>
                  </a:cubicBezTo>
                  <a:cubicBezTo>
                    <a:pt x="22" y="32"/>
                    <a:pt x="33" y="22"/>
                    <a:pt x="48" y="13"/>
                  </a:cubicBezTo>
                  <a:cubicBezTo>
                    <a:pt x="63" y="4"/>
                    <a:pt x="78" y="0"/>
                    <a:pt x="95" y="0"/>
                  </a:cubicBezTo>
                  <a:cubicBezTo>
                    <a:pt x="113" y="0"/>
                    <a:pt x="126" y="4"/>
                    <a:pt x="142" y="13"/>
                  </a:cubicBezTo>
                  <a:cubicBezTo>
                    <a:pt x="157" y="22"/>
                    <a:pt x="168" y="32"/>
                    <a:pt x="177" y="48"/>
                  </a:cubicBezTo>
                  <a:cubicBezTo>
                    <a:pt x="186" y="63"/>
                    <a:pt x="190" y="77"/>
                    <a:pt x="190" y="9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0" name="任意多边形 269"/>
            <p:cNvSpPr/>
            <p:nvPr/>
          </p:nvSpPr>
          <p:spPr>
            <a:xfrm>
              <a:off x="7868" y="12975"/>
              <a:ext cx="107" cy="108"/>
            </a:xfrm>
            <a:custGeom>
              <a:avLst/>
              <a:gdLst/>
              <a:ahLst/>
              <a:cxnLst/>
              <a:rect l="0" t="0" r="0" b="0"/>
              <a:pathLst>
                <a:path w="190" h="191">
                  <a:moveTo>
                    <a:pt x="189" y="95"/>
                  </a:moveTo>
                  <a:cubicBezTo>
                    <a:pt x="189" y="112"/>
                    <a:pt x="185" y="127"/>
                    <a:pt x="177" y="142"/>
                  </a:cubicBezTo>
                  <a:cubicBezTo>
                    <a:pt x="168" y="157"/>
                    <a:pt x="157" y="168"/>
                    <a:pt x="142" y="177"/>
                  </a:cubicBezTo>
                  <a:cubicBezTo>
                    <a:pt x="127" y="186"/>
                    <a:pt x="112" y="190"/>
                    <a:pt x="95" y="190"/>
                  </a:cubicBezTo>
                  <a:cubicBezTo>
                    <a:pt x="77" y="190"/>
                    <a:pt x="62" y="186"/>
                    <a:pt x="47" y="177"/>
                  </a:cubicBezTo>
                  <a:cubicBezTo>
                    <a:pt x="32" y="168"/>
                    <a:pt x="20" y="157"/>
                    <a:pt x="12" y="142"/>
                  </a:cubicBezTo>
                  <a:cubicBezTo>
                    <a:pt x="3" y="127"/>
                    <a:pt x="0" y="112"/>
                    <a:pt x="0" y="95"/>
                  </a:cubicBezTo>
                  <a:cubicBezTo>
                    <a:pt x="0" y="77"/>
                    <a:pt x="3" y="63"/>
                    <a:pt x="12" y="48"/>
                  </a:cubicBezTo>
                  <a:cubicBezTo>
                    <a:pt x="20" y="32"/>
                    <a:pt x="32" y="22"/>
                    <a:pt x="47" y="13"/>
                  </a:cubicBezTo>
                  <a:cubicBezTo>
                    <a:pt x="62" y="4"/>
                    <a:pt x="77" y="0"/>
                    <a:pt x="95" y="0"/>
                  </a:cubicBezTo>
                  <a:cubicBezTo>
                    <a:pt x="112" y="0"/>
                    <a:pt x="127" y="4"/>
                    <a:pt x="142" y="13"/>
                  </a:cubicBezTo>
                  <a:cubicBezTo>
                    <a:pt x="157" y="22"/>
                    <a:pt x="168" y="32"/>
                    <a:pt x="177" y="48"/>
                  </a:cubicBezTo>
                  <a:cubicBezTo>
                    <a:pt x="185" y="63"/>
                    <a:pt x="189" y="77"/>
                    <a:pt x="189" y="9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1" name="任意多边形 270"/>
            <p:cNvSpPr/>
            <p:nvPr/>
          </p:nvSpPr>
          <p:spPr>
            <a:xfrm>
              <a:off x="6920" y="11830"/>
              <a:ext cx="1253" cy="1225"/>
            </a:xfrm>
            <a:custGeom>
              <a:avLst/>
              <a:gdLst/>
              <a:ahLst/>
              <a:cxnLst/>
              <a:rect l="0" t="0" r="0" b="0"/>
              <a:pathLst>
                <a:path w="2208" h="2160">
                  <a:moveTo>
                    <a:pt x="2113" y="2159"/>
                  </a:moveTo>
                  <a:lnTo>
                    <a:pt x="1698" y="2159"/>
                  </a:lnTo>
                  <a:lnTo>
                    <a:pt x="1698" y="2085"/>
                  </a:lnTo>
                  <a:lnTo>
                    <a:pt x="2113" y="2085"/>
                  </a:lnTo>
                  <a:cubicBezTo>
                    <a:pt x="2124" y="2085"/>
                    <a:pt x="2134" y="2076"/>
                    <a:pt x="2134" y="2065"/>
                  </a:cubicBezTo>
                  <a:lnTo>
                    <a:pt x="2134" y="94"/>
                  </a:lnTo>
                  <a:cubicBezTo>
                    <a:pt x="2134" y="82"/>
                    <a:pt x="2124" y="73"/>
                    <a:pt x="2113" y="73"/>
                  </a:cubicBezTo>
                  <a:lnTo>
                    <a:pt x="94" y="73"/>
                  </a:lnTo>
                  <a:cubicBezTo>
                    <a:pt x="83" y="73"/>
                    <a:pt x="74" y="82"/>
                    <a:pt x="74" y="94"/>
                  </a:cubicBezTo>
                  <a:lnTo>
                    <a:pt x="74" y="2065"/>
                  </a:lnTo>
                  <a:cubicBezTo>
                    <a:pt x="74" y="2076"/>
                    <a:pt x="83" y="2085"/>
                    <a:pt x="94" y="2085"/>
                  </a:cubicBezTo>
                  <a:lnTo>
                    <a:pt x="1417" y="2085"/>
                  </a:lnTo>
                  <a:lnTo>
                    <a:pt x="1417" y="2159"/>
                  </a:lnTo>
                  <a:lnTo>
                    <a:pt x="94" y="2159"/>
                  </a:lnTo>
                  <a:cubicBezTo>
                    <a:pt x="42" y="2159"/>
                    <a:pt x="0" y="2117"/>
                    <a:pt x="0" y="2065"/>
                  </a:cubicBezTo>
                  <a:lnTo>
                    <a:pt x="0" y="94"/>
                  </a:lnTo>
                  <a:cubicBezTo>
                    <a:pt x="0" y="42"/>
                    <a:pt x="42" y="0"/>
                    <a:pt x="94" y="0"/>
                  </a:cubicBezTo>
                  <a:lnTo>
                    <a:pt x="2113" y="0"/>
                  </a:lnTo>
                  <a:cubicBezTo>
                    <a:pt x="2165" y="0"/>
                    <a:pt x="2207" y="42"/>
                    <a:pt x="2207" y="94"/>
                  </a:cubicBezTo>
                  <a:lnTo>
                    <a:pt x="2207" y="2065"/>
                  </a:lnTo>
                  <a:cubicBezTo>
                    <a:pt x="2207" y="2117"/>
                    <a:pt x="2165" y="2159"/>
                    <a:pt x="2113" y="2159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2" name="任意多边形 271"/>
            <p:cNvSpPr/>
            <p:nvPr/>
          </p:nvSpPr>
          <p:spPr>
            <a:xfrm>
              <a:off x="7598" y="12550"/>
              <a:ext cx="335" cy="5"/>
            </a:xfrm>
            <a:custGeom>
              <a:avLst/>
              <a:gdLst/>
              <a:ahLst/>
              <a:cxnLst/>
              <a:rect l="0" t="0" r="0" b="0"/>
              <a:pathLst>
                <a:path w="589" h="7">
                  <a:moveTo>
                    <a:pt x="294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88" y="0"/>
                  </a:lnTo>
                  <a:lnTo>
                    <a:pt x="588" y="6"/>
                  </a:lnTo>
                  <a:lnTo>
                    <a:pt x="294" y="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3" name="任意多边形 272"/>
            <p:cNvSpPr/>
            <p:nvPr/>
          </p:nvSpPr>
          <p:spPr>
            <a:xfrm>
              <a:off x="7598" y="12495"/>
              <a:ext cx="87" cy="80"/>
            </a:xfrm>
            <a:custGeom>
              <a:avLst/>
              <a:gdLst/>
              <a:ahLst/>
              <a:cxnLst/>
              <a:rect l="0" t="0" r="0" b="0"/>
              <a:pathLst>
                <a:path w="156" h="141">
                  <a:moveTo>
                    <a:pt x="6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0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155" y="140"/>
                  </a:lnTo>
                  <a:lnTo>
                    <a:pt x="155" y="132"/>
                  </a:lnTo>
                  <a:lnTo>
                    <a:pt x="155" y="106"/>
                  </a:lnTo>
                  <a:lnTo>
                    <a:pt x="155" y="100"/>
                  </a:lnTo>
                  <a:lnTo>
                    <a:pt x="155" y="0"/>
                  </a:lnTo>
                  <a:lnTo>
                    <a:pt x="6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4" name="任意多边形 273"/>
            <p:cNvSpPr/>
            <p:nvPr/>
          </p:nvSpPr>
          <p:spPr>
            <a:xfrm>
              <a:off x="7710" y="12495"/>
              <a:ext cx="88" cy="80"/>
            </a:xfrm>
            <a:custGeom>
              <a:avLst/>
              <a:gdLst/>
              <a:ahLst/>
              <a:cxnLst/>
              <a:rect l="0" t="0" r="0" b="0"/>
              <a:pathLst>
                <a:path w="155" h="141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0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154" y="140"/>
                  </a:lnTo>
                  <a:lnTo>
                    <a:pt x="154" y="132"/>
                  </a:lnTo>
                  <a:lnTo>
                    <a:pt x="154" y="106"/>
                  </a:lnTo>
                  <a:lnTo>
                    <a:pt x="154" y="100"/>
                  </a:lnTo>
                  <a:lnTo>
                    <a:pt x="154" y="0"/>
                  </a:lnTo>
                  <a:lnTo>
                    <a:pt x="5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5" name="任意多边形 274"/>
            <p:cNvSpPr/>
            <p:nvPr/>
          </p:nvSpPr>
          <p:spPr>
            <a:xfrm>
              <a:off x="7818" y="12495"/>
              <a:ext cx="87" cy="75"/>
            </a:xfrm>
            <a:custGeom>
              <a:avLst/>
              <a:gdLst/>
              <a:ahLst/>
              <a:cxnLst/>
              <a:rect l="0" t="0" r="0" b="0"/>
              <a:pathLst>
                <a:path w="155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154" y="132"/>
                  </a:lnTo>
                  <a:lnTo>
                    <a:pt x="154" y="106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6" name="任意多边形 275"/>
            <p:cNvSpPr/>
            <p:nvPr/>
          </p:nvSpPr>
          <p:spPr>
            <a:xfrm>
              <a:off x="7928" y="12495"/>
              <a:ext cx="87" cy="75"/>
            </a:xfrm>
            <a:custGeom>
              <a:avLst/>
              <a:gdLst/>
              <a:ahLst/>
              <a:cxnLst/>
              <a:rect l="0" t="0" r="0" b="0"/>
              <a:pathLst>
                <a:path w="155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154" y="132"/>
                  </a:lnTo>
                  <a:lnTo>
                    <a:pt x="154" y="106"/>
                  </a:lnTo>
                  <a:lnTo>
                    <a:pt x="154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7" name="任意多边形 276"/>
            <p:cNvSpPr/>
            <p:nvPr/>
          </p:nvSpPr>
          <p:spPr>
            <a:xfrm>
              <a:off x="7823" y="12570"/>
              <a:ext cx="87" cy="5"/>
            </a:xfrm>
            <a:custGeom>
              <a:avLst/>
              <a:gdLst/>
              <a:ahLst/>
              <a:cxnLst/>
              <a:rect l="0" t="0" r="0" b="0"/>
              <a:pathLst>
                <a:path w="155" h="9">
                  <a:moveTo>
                    <a:pt x="77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8"/>
                  </a:lnTo>
                  <a:lnTo>
                    <a:pt x="77" y="8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8" name="任意多边形 277"/>
            <p:cNvSpPr/>
            <p:nvPr/>
          </p:nvSpPr>
          <p:spPr>
            <a:xfrm>
              <a:off x="7823" y="12495"/>
              <a:ext cx="2" cy="75"/>
            </a:xfrm>
            <a:custGeom>
              <a:avLst/>
              <a:gdLst/>
              <a:ahLst/>
              <a:cxnLst/>
              <a:rect l="0" t="0" r="0" b="0"/>
              <a:pathLst>
                <a:path w="6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5" y="132"/>
                  </a:lnTo>
                  <a:lnTo>
                    <a:pt x="5" y="106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79" name="任意多边形 278"/>
            <p:cNvSpPr/>
            <p:nvPr/>
          </p:nvSpPr>
          <p:spPr>
            <a:xfrm>
              <a:off x="7578" y="12545"/>
              <a:ext cx="10" cy="48"/>
            </a:xfrm>
            <a:custGeom>
              <a:avLst/>
              <a:gdLst/>
              <a:ahLst/>
              <a:cxnLst/>
              <a:rect l="0" t="0" r="0" b="0"/>
              <a:pathLst>
                <a:path w="17" h="85">
                  <a:moveTo>
                    <a:pt x="8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84"/>
                  </a:lnTo>
                  <a:lnTo>
                    <a:pt x="8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0" name="任意多边形 279"/>
            <p:cNvSpPr/>
            <p:nvPr/>
          </p:nvSpPr>
          <p:spPr>
            <a:xfrm>
              <a:off x="7575" y="12545"/>
              <a:ext cx="5" cy="48"/>
            </a:xfrm>
            <a:custGeom>
              <a:avLst/>
              <a:gdLst/>
              <a:ahLst/>
              <a:cxnLst/>
              <a:rect l="0" t="0" r="0" b="0"/>
              <a:pathLst>
                <a:path w="7" h="85">
                  <a:moveTo>
                    <a:pt x="3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84"/>
                  </a:lnTo>
                  <a:lnTo>
                    <a:pt x="3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1" name="任意多边形 280"/>
            <p:cNvSpPr/>
            <p:nvPr/>
          </p:nvSpPr>
          <p:spPr>
            <a:xfrm>
              <a:off x="8033" y="12545"/>
              <a:ext cx="10" cy="48"/>
            </a:xfrm>
            <a:custGeom>
              <a:avLst/>
              <a:gdLst/>
              <a:ahLst/>
              <a:cxnLst/>
              <a:rect l="0" t="0" r="0" b="0"/>
              <a:pathLst>
                <a:path w="16" h="85">
                  <a:moveTo>
                    <a:pt x="8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84"/>
                  </a:lnTo>
                  <a:lnTo>
                    <a:pt x="8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2" name="任意多边形 281"/>
            <p:cNvSpPr/>
            <p:nvPr/>
          </p:nvSpPr>
          <p:spPr>
            <a:xfrm>
              <a:off x="8028" y="12545"/>
              <a:ext cx="5" cy="48"/>
            </a:xfrm>
            <a:custGeom>
              <a:avLst/>
              <a:gdLst/>
              <a:ahLst/>
              <a:cxnLst/>
              <a:rect l="0" t="0" r="0" b="0"/>
              <a:pathLst>
                <a:path w="9" h="85">
                  <a:moveTo>
                    <a:pt x="4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84"/>
                  </a:lnTo>
                  <a:lnTo>
                    <a:pt x="4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3" name="任意多边形 282"/>
            <p:cNvSpPr/>
            <p:nvPr/>
          </p:nvSpPr>
          <p:spPr>
            <a:xfrm>
              <a:off x="7578" y="12568"/>
              <a:ext cx="452" cy="7"/>
            </a:xfrm>
            <a:custGeom>
              <a:avLst/>
              <a:gdLst/>
              <a:ahLst/>
              <a:cxnLst/>
              <a:rect l="0" t="0" r="0" b="0"/>
              <a:pathLst>
                <a:path w="798" h="12">
                  <a:moveTo>
                    <a:pt x="398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"/>
                  </a:lnTo>
                  <a:lnTo>
                    <a:pt x="398" y="1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4" name="任意多边形 283"/>
            <p:cNvSpPr/>
            <p:nvPr/>
          </p:nvSpPr>
          <p:spPr>
            <a:xfrm>
              <a:off x="7070" y="12550"/>
              <a:ext cx="333" cy="5"/>
            </a:xfrm>
            <a:custGeom>
              <a:avLst/>
              <a:gdLst/>
              <a:ahLst/>
              <a:cxnLst/>
              <a:rect l="0" t="0" r="0" b="0"/>
              <a:pathLst>
                <a:path w="588" h="7">
                  <a:moveTo>
                    <a:pt x="293" y="6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587" y="0"/>
                  </a:lnTo>
                  <a:lnTo>
                    <a:pt x="587" y="6"/>
                  </a:lnTo>
                  <a:lnTo>
                    <a:pt x="293" y="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5" name="任意多边形 284"/>
            <p:cNvSpPr/>
            <p:nvPr/>
          </p:nvSpPr>
          <p:spPr>
            <a:xfrm>
              <a:off x="7070" y="12495"/>
              <a:ext cx="88" cy="80"/>
            </a:xfrm>
            <a:custGeom>
              <a:avLst/>
              <a:gdLst/>
              <a:ahLst/>
              <a:cxnLst/>
              <a:rect l="0" t="0" r="0" b="0"/>
              <a:pathLst>
                <a:path w="155" h="141">
                  <a:moveTo>
                    <a:pt x="4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0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154" y="140"/>
                  </a:lnTo>
                  <a:lnTo>
                    <a:pt x="154" y="132"/>
                  </a:lnTo>
                  <a:lnTo>
                    <a:pt x="154" y="106"/>
                  </a:lnTo>
                  <a:lnTo>
                    <a:pt x="154" y="100"/>
                  </a:lnTo>
                  <a:lnTo>
                    <a:pt x="154" y="0"/>
                  </a:lnTo>
                  <a:lnTo>
                    <a:pt x="4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6" name="任意多边形 285"/>
            <p:cNvSpPr/>
            <p:nvPr/>
          </p:nvSpPr>
          <p:spPr>
            <a:xfrm>
              <a:off x="7180" y="12495"/>
              <a:ext cx="88" cy="80"/>
            </a:xfrm>
            <a:custGeom>
              <a:avLst/>
              <a:gdLst/>
              <a:ahLst/>
              <a:cxnLst/>
              <a:rect l="0" t="0" r="0" b="0"/>
              <a:pathLst>
                <a:path w="155" h="141">
                  <a:moveTo>
                    <a:pt x="5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06"/>
                  </a:lnTo>
                  <a:lnTo>
                    <a:pt x="0" y="132"/>
                  </a:lnTo>
                  <a:lnTo>
                    <a:pt x="0" y="140"/>
                  </a:lnTo>
                  <a:lnTo>
                    <a:pt x="154" y="140"/>
                  </a:lnTo>
                  <a:lnTo>
                    <a:pt x="154" y="132"/>
                  </a:lnTo>
                  <a:lnTo>
                    <a:pt x="154" y="106"/>
                  </a:lnTo>
                  <a:lnTo>
                    <a:pt x="154" y="100"/>
                  </a:lnTo>
                  <a:lnTo>
                    <a:pt x="154" y="0"/>
                  </a:lnTo>
                  <a:lnTo>
                    <a:pt x="5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7" name="任意多边形 286"/>
            <p:cNvSpPr/>
            <p:nvPr/>
          </p:nvSpPr>
          <p:spPr>
            <a:xfrm>
              <a:off x="7290" y="12495"/>
              <a:ext cx="88" cy="75"/>
            </a:xfrm>
            <a:custGeom>
              <a:avLst/>
              <a:gdLst/>
              <a:ahLst/>
              <a:cxnLst/>
              <a:rect l="0" t="0" r="0" b="0"/>
              <a:pathLst>
                <a:path w="156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155" y="132"/>
                  </a:lnTo>
                  <a:lnTo>
                    <a:pt x="155" y="106"/>
                  </a:lnTo>
                  <a:lnTo>
                    <a:pt x="155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8" name="任意多边形 287"/>
            <p:cNvSpPr/>
            <p:nvPr/>
          </p:nvSpPr>
          <p:spPr>
            <a:xfrm>
              <a:off x="7398" y="12495"/>
              <a:ext cx="87" cy="75"/>
            </a:xfrm>
            <a:custGeom>
              <a:avLst/>
              <a:gdLst/>
              <a:ahLst/>
              <a:cxnLst/>
              <a:rect l="0" t="0" r="0" b="0"/>
              <a:pathLst>
                <a:path w="154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153" y="132"/>
                  </a:lnTo>
                  <a:lnTo>
                    <a:pt x="153" y="106"/>
                  </a:lnTo>
                  <a:lnTo>
                    <a:pt x="153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89" name="任意多边形 288"/>
            <p:cNvSpPr/>
            <p:nvPr/>
          </p:nvSpPr>
          <p:spPr>
            <a:xfrm>
              <a:off x="7293" y="12570"/>
              <a:ext cx="87" cy="5"/>
            </a:xfrm>
            <a:custGeom>
              <a:avLst/>
              <a:gdLst/>
              <a:ahLst/>
              <a:cxnLst/>
              <a:rect l="0" t="0" r="0" b="0"/>
              <a:pathLst>
                <a:path w="155" h="9">
                  <a:moveTo>
                    <a:pt x="77" y="8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8"/>
                  </a:lnTo>
                  <a:lnTo>
                    <a:pt x="77" y="8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0" name="任意多边形 289"/>
            <p:cNvSpPr/>
            <p:nvPr/>
          </p:nvSpPr>
          <p:spPr>
            <a:xfrm>
              <a:off x="7293" y="12495"/>
              <a:ext cx="2" cy="75"/>
            </a:xfrm>
            <a:custGeom>
              <a:avLst/>
              <a:gdLst/>
              <a:ahLst/>
              <a:cxnLst/>
              <a:rect l="0" t="0" r="0" b="0"/>
              <a:pathLst>
                <a:path w="6" h="133">
                  <a:moveTo>
                    <a:pt x="0" y="0"/>
                  </a:moveTo>
                  <a:lnTo>
                    <a:pt x="0" y="106"/>
                  </a:lnTo>
                  <a:lnTo>
                    <a:pt x="0" y="132"/>
                  </a:lnTo>
                  <a:lnTo>
                    <a:pt x="5" y="132"/>
                  </a:lnTo>
                  <a:lnTo>
                    <a:pt x="5" y="106"/>
                  </a:lnTo>
                  <a:lnTo>
                    <a:pt x="5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1" name="任意多边形 290"/>
            <p:cNvSpPr/>
            <p:nvPr/>
          </p:nvSpPr>
          <p:spPr>
            <a:xfrm>
              <a:off x="7050" y="12545"/>
              <a:ext cx="10" cy="48"/>
            </a:xfrm>
            <a:custGeom>
              <a:avLst/>
              <a:gdLst/>
              <a:ahLst/>
              <a:cxnLst/>
              <a:rect l="0" t="0" r="0" b="0"/>
              <a:pathLst>
                <a:path w="17" h="85">
                  <a:moveTo>
                    <a:pt x="8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84"/>
                  </a:lnTo>
                  <a:lnTo>
                    <a:pt x="8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2" name="任意多边形 291"/>
            <p:cNvSpPr/>
            <p:nvPr/>
          </p:nvSpPr>
          <p:spPr>
            <a:xfrm>
              <a:off x="7048" y="12545"/>
              <a:ext cx="2" cy="48"/>
            </a:xfrm>
            <a:custGeom>
              <a:avLst/>
              <a:gdLst/>
              <a:ahLst/>
              <a:cxnLst/>
              <a:rect l="0" t="0" r="0" b="0"/>
              <a:pathLst>
                <a:path w="6" h="85">
                  <a:moveTo>
                    <a:pt x="3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5" y="0"/>
                  </a:lnTo>
                  <a:lnTo>
                    <a:pt x="5" y="84"/>
                  </a:lnTo>
                  <a:lnTo>
                    <a:pt x="3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3" name="任意多边形 292"/>
            <p:cNvSpPr/>
            <p:nvPr/>
          </p:nvSpPr>
          <p:spPr>
            <a:xfrm>
              <a:off x="7503" y="12545"/>
              <a:ext cx="10" cy="48"/>
            </a:xfrm>
            <a:custGeom>
              <a:avLst/>
              <a:gdLst/>
              <a:ahLst/>
              <a:cxnLst/>
              <a:rect l="0" t="0" r="0" b="0"/>
              <a:pathLst>
                <a:path w="17" h="85">
                  <a:moveTo>
                    <a:pt x="8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84"/>
                  </a:lnTo>
                  <a:lnTo>
                    <a:pt x="8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4" name="任意多边形 293"/>
            <p:cNvSpPr/>
            <p:nvPr/>
          </p:nvSpPr>
          <p:spPr>
            <a:xfrm>
              <a:off x="7500" y="12545"/>
              <a:ext cx="5" cy="48"/>
            </a:xfrm>
            <a:custGeom>
              <a:avLst/>
              <a:gdLst/>
              <a:ahLst/>
              <a:cxnLst/>
              <a:rect l="0" t="0" r="0" b="0"/>
              <a:pathLst>
                <a:path w="8" h="85">
                  <a:moveTo>
                    <a:pt x="3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84"/>
                  </a:lnTo>
                  <a:lnTo>
                    <a:pt x="3" y="8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5" name="任意多边形 294"/>
            <p:cNvSpPr/>
            <p:nvPr/>
          </p:nvSpPr>
          <p:spPr>
            <a:xfrm>
              <a:off x="7050" y="12568"/>
              <a:ext cx="453" cy="7"/>
            </a:xfrm>
            <a:custGeom>
              <a:avLst/>
              <a:gdLst/>
              <a:ahLst/>
              <a:cxnLst/>
              <a:rect l="0" t="0" r="0" b="0"/>
              <a:pathLst>
                <a:path w="798" h="12">
                  <a:moveTo>
                    <a:pt x="399" y="11"/>
                  </a:moveTo>
                  <a:lnTo>
                    <a:pt x="0" y="11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"/>
                  </a:lnTo>
                  <a:lnTo>
                    <a:pt x="399" y="1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6" name="任意多边形 295"/>
            <p:cNvSpPr/>
            <p:nvPr/>
          </p:nvSpPr>
          <p:spPr>
            <a:xfrm>
              <a:off x="7610" y="12718"/>
              <a:ext cx="380" cy="5"/>
            </a:xfrm>
            <a:custGeom>
              <a:avLst/>
              <a:gdLst/>
              <a:ahLst/>
              <a:cxnLst/>
              <a:rect l="0" t="0" r="0" b="0"/>
              <a:pathLst>
                <a:path w="672" h="10">
                  <a:moveTo>
                    <a:pt x="336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671" y="0"/>
                  </a:lnTo>
                  <a:lnTo>
                    <a:pt x="671" y="9"/>
                  </a:lnTo>
                  <a:lnTo>
                    <a:pt x="336" y="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7" name="任意多边形 296"/>
            <p:cNvSpPr/>
            <p:nvPr/>
          </p:nvSpPr>
          <p:spPr>
            <a:xfrm>
              <a:off x="7610" y="12655"/>
              <a:ext cx="100" cy="93"/>
            </a:xfrm>
            <a:custGeom>
              <a:avLst/>
              <a:gdLst/>
              <a:ahLst/>
              <a:cxnLst/>
              <a:rect l="0" t="0" r="0" b="0"/>
              <a:pathLst>
                <a:path w="178" h="162">
                  <a:moveTo>
                    <a:pt x="6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21"/>
                  </a:lnTo>
                  <a:lnTo>
                    <a:pt x="0" y="151"/>
                  </a:lnTo>
                  <a:lnTo>
                    <a:pt x="0" y="161"/>
                  </a:lnTo>
                  <a:lnTo>
                    <a:pt x="177" y="161"/>
                  </a:lnTo>
                  <a:lnTo>
                    <a:pt x="177" y="151"/>
                  </a:lnTo>
                  <a:lnTo>
                    <a:pt x="177" y="121"/>
                  </a:lnTo>
                  <a:lnTo>
                    <a:pt x="177" y="113"/>
                  </a:lnTo>
                  <a:lnTo>
                    <a:pt x="177" y="0"/>
                  </a:lnTo>
                  <a:lnTo>
                    <a:pt x="6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8" name="任意多边形 297"/>
            <p:cNvSpPr/>
            <p:nvPr/>
          </p:nvSpPr>
          <p:spPr>
            <a:xfrm>
              <a:off x="7735" y="12655"/>
              <a:ext cx="100" cy="93"/>
            </a:xfrm>
            <a:custGeom>
              <a:avLst/>
              <a:gdLst/>
              <a:ahLst/>
              <a:cxnLst/>
              <a:rect l="0" t="0" r="0" b="0"/>
              <a:pathLst>
                <a:path w="178" h="162">
                  <a:moveTo>
                    <a:pt x="7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21"/>
                  </a:lnTo>
                  <a:lnTo>
                    <a:pt x="0" y="151"/>
                  </a:lnTo>
                  <a:lnTo>
                    <a:pt x="0" y="161"/>
                  </a:lnTo>
                  <a:lnTo>
                    <a:pt x="177" y="161"/>
                  </a:lnTo>
                  <a:lnTo>
                    <a:pt x="177" y="151"/>
                  </a:lnTo>
                  <a:lnTo>
                    <a:pt x="177" y="121"/>
                  </a:lnTo>
                  <a:lnTo>
                    <a:pt x="177" y="113"/>
                  </a:lnTo>
                  <a:lnTo>
                    <a:pt x="177" y="0"/>
                  </a:lnTo>
                  <a:lnTo>
                    <a:pt x="7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99" name="任意多边形 298"/>
            <p:cNvSpPr/>
            <p:nvPr/>
          </p:nvSpPr>
          <p:spPr>
            <a:xfrm>
              <a:off x="7860" y="12655"/>
              <a:ext cx="100" cy="85"/>
            </a:xfrm>
            <a:custGeom>
              <a:avLst/>
              <a:gdLst/>
              <a:ahLst/>
              <a:cxnLst/>
              <a:rect l="0" t="0" r="0" b="0"/>
              <a:pathLst>
                <a:path w="176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175" y="151"/>
                  </a:lnTo>
                  <a:lnTo>
                    <a:pt x="175" y="121"/>
                  </a:lnTo>
                  <a:lnTo>
                    <a:pt x="175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0" name="任意多边形 299"/>
            <p:cNvSpPr/>
            <p:nvPr/>
          </p:nvSpPr>
          <p:spPr>
            <a:xfrm>
              <a:off x="7985" y="12655"/>
              <a:ext cx="100" cy="85"/>
            </a:xfrm>
            <a:custGeom>
              <a:avLst/>
              <a:gdLst/>
              <a:ahLst/>
              <a:cxnLst/>
              <a:rect l="0" t="0" r="0" b="0"/>
              <a:pathLst>
                <a:path w="178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177" y="151"/>
                  </a:lnTo>
                  <a:lnTo>
                    <a:pt x="177" y="121"/>
                  </a:lnTo>
                  <a:lnTo>
                    <a:pt x="177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1" name="任意多边形 300"/>
            <p:cNvSpPr/>
            <p:nvPr/>
          </p:nvSpPr>
          <p:spPr>
            <a:xfrm>
              <a:off x="7863" y="12740"/>
              <a:ext cx="100" cy="5"/>
            </a:xfrm>
            <a:custGeom>
              <a:avLst/>
              <a:gdLst/>
              <a:ahLst/>
              <a:cxnLst/>
              <a:rect l="0" t="0" r="0" b="0"/>
              <a:pathLst>
                <a:path w="178" h="10">
                  <a:moveTo>
                    <a:pt x="8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7" y="9"/>
                  </a:lnTo>
                  <a:lnTo>
                    <a:pt x="89" y="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2" name="任意多边形 301"/>
            <p:cNvSpPr/>
            <p:nvPr/>
          </p:nvSpPr>
          <p:spPr>
            <a:xfrm>
              <a:off x="7863" y="12655"/>
              <a:ext cx="5" cy="85"/>
            </a:xfrm>
            <a:custGeom>
              <a:avLst/>
              <a:gdLst/>
              <a:ahLst/>
              <a:cxnLst/>
              <a:rect l="0" t="0" r="0" b="0"/>
              <a:pathLst>
                <a:path w="8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7" y="151"/>
                  </a:lnTo>
                  <a:lnTo>
                    <a:pt x="7" y="121"/>
                  </a:lnTo>
                  <a:lnTo>
                    <a:pt x="7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3" name="任意多边形 302"/>
            <p:cNvSpPr/>
            <p:nvPr/>
          </p:nvSpPr>
          <p:spPr>
            <a:xfrm>
              <a:off x="7585" y="12710"/>
              <a:ext cx="13" cy="55"/>
            </a:xfrm>
            <a:custGeom>
              <a:avLst/>
              <a:gdLst/>
              <a:ahLst/>
              <a:cxnLst/>
              <a:rect l="0" t="0" r="0" b="0"/>
              <a:pathLst>
                <a:path w="20" h="97">
                  <a:moveTo>
                    <a:pt x="9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96"/>
                  </a:lnTo>
                  <a:lnTo>
                    <a:pt x="9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4" name="任意多边形 303"/>
            <p:cNvSpPr/>
            <p:nvPr/>
          </p:nvSpPr>
          <p:spPr>
            <a:xfrm>
              <a:off x="7583" y="12710"/>
              <a:ext cx="5" cy="55"/>
            </a:xfrm>
            <a:custGeom>
              <a:avLst/>
              <a:gdLst/>
              <a:ahLst/>
              <a:cxnLst/>
              <a:rect l="0" t="0" r="0" b="0"/>
              <a:pathLst>
                <a:path w="8" h="97">
                  <a:moveTo>
                    <a:pt x="4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96"/>
                  </a:lnTo>
                  <a:lnTo>
                    <a:pt x="4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5" name="任意多边形 304"/>
            <p:cNvSpPr/>
            <p:nvPr/>
          </p:nvSpPr>
          <p:spPr>
            <a:xfrm>
              <a:off x="8103" y="12710"/>
              <a:ext cx="12" cy="55"/>
            </a:xfrm>
            <a:custGeom>
              <a:avLst/>
              <a:gdLst/>
              <a:ahLst/>
              <a:cxnLst/>
              <a:rect l="0" t="0" r="0" b="0"/>
              <a:pathLst>
                <a:path w="20" h="97">
                  <a:moveTo>
                    <a:pt x="9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96"/>
                  </a:lnTo>
                  <a:lnTo>
                    <a:pt x="9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6" name="任意多边形 305"/>
            <p:cNvSpPr/>
            <p:nvPr/>
          </p:nvSpPr>
          <p:spPr>
            <a:xfrm>
              <a:off x="8100" y="12710"/>
              <a:ext cx="5" cy="55"/>
            </a:xfrm>
            <a:custGeom>
              <a:avLst/>
              <a:gdLst/>
              <a:ahLst/>
              <a:cxnLst/>
              <a:rect l="0" t="0" r="0" b="0"/>
              <a:pathLst>
                <a:path w="9" h="97">
                  <a:moveTo>
                    <a:pt x="4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96"/>
                  </a:lnTo>
                  <a:lnTo>
                    <a:pt x="4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7" name="任意多边形 306"/>
            <p:cNvSpPr/>
            <p:nvPr/>
          </p:nvSpPr>
          <p:spPr>
            <a:xfrm>
              <a:off x="7585" y="12738"/>
              <a:ext cx="518" cy="7"/>
            </a:xfrm>
            <a:custGeom>
              <a:avLst/>
              <a:gdLst/>
              <a:ahLst/>
              <a:cxnLst/>
              <a:rect l="0" t="0" r="0" b="0"/>
              <a:pathLst>
                <a:path w="911" h="14">
                  <a:moveTo>
                    <a:pt x="455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910" y="0"/>
                  </a:lnTo>
                  <a:lnTo>
                    <a:pt x="910" y="13"/>
                  </a:lnTo>
                  <a:lnTo>
                    <a:pt x="455" y="1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8" name="任意多边形 307"/>
            <p:cNvSpPr/>
            <p:nvPr/>
          </p:nvSpPr>
          <p:spPr>
            <a:xfrm>
              <a:off x="7005" y="12718"/>
              <a:ext cx="383" cy="5"/>
            </a:xfrm>
            <a:custGeom>
              <a:avLst/>
              <a:gdLst/>
              <a:ahLst/>
              <a:cxnLst/>
              <a:rect l="0" t="0" r="0" b="0"/>
              <a:pathLst>
                <a:path w="673" h="10">
                  <a:moveTo>
                    <a:pt x="336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672" y="0"/>
                  </a:lnTo>
                  <a:lnTo>
                    <a:pt x="672" y="9"/>
                  </a:lnTo>
                  <a:lnTo>
                    <a:pt x="336" y="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09" name="任意多边形 308"/>
            <p:cNvSpPr/>
            <p:nvPr/>
          </p:nvSpPr>
          <p:spPr>
            <a:xfrm>
              <a:off x="7005" y="12655"/>
              <a:ext cx="100" cy="93"/>
            </a:xfrm>
            <a:custGeom>
              <a:avLst/>
              <a:gdLst/>
              <a:ahLst/>
              <a:cxnLst/>
              <a:rect l="0" t="0" r="0" b="0"/>
              <a:pathLst>
                <a:path w="178" h="162">
                  <a:moveTo>
                    <a:pt x="7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21"/>
                  </a:lnTo>
                  <a:lnTo>
                    <a:pt x="0" y="151"/>
                  </a:lnTo>
                  <a:lnTo>
                    <a:pt x="0" y="161"/>
                  </a:lnTo>
                  <a:lnTo>
                    <a:pt x="177" y="161"/>
                  </a:lnTo>
                  <a:lnTo>
                    <a:pt x="177" y="151"/>
                  </a:lnTo>
                  <a:lnTo>
                    <a:pt x="177" y="121"/>
                  </a:lnTo>
                  <a:lnTo>
                    <a:pt x="177" y="113"/>
                  </a:lnTo>
                  <a:lnTo>
                    <a:pt x="177" y="0"/>
                  </a:lnTo>
                  <a:lnTo>
                    <a:pt x="7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0" name="任意多边形 309"/>
            <p:cNvSpPr/>
            <p:nvPr/>
          </p:nvSpPr>
          <p:spPr>
            <a:xfrm>
              <a:off x="7130" y="12655"/>
              <a:ext cx="100" cy="93"/>
            </a:xfrm>
            <a:custGeom>
              <a:avLst/>
              <a:gdLst/>
              <a:ahLst/>
              <a:cxnLst/>
              <a:rect l="0" t="0" r="0" b="0"/>
              <a:pathLst>
                <a:path w="177" h="162">
                  <a:moveTo>
                    <a:pt x="6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121"/>
                  </a:lnTo>
                  <a:lnTo>
                    <a:pt x="0" y="151"/>
                  </a:lnTo>
                  <a:lnTo>
                    <a:pt x="0" y="161"/>
                  </a:lnTo>
                  <a:lnTo>
                    <a:pt x="176" y="161"/>
                  </a:lnTo>
                  <a:lnTo>
                    <a:pt x="176" y="151"/>
                  </a:lnTo>
                  <a:lnTo>
                    <a:pt x="176" y="121"/>
                  </a:lnTo>
                  <a:lnTo>
                    <a:pt x="176" y="113"/>
                  </a:lnTo>
                  <a:lnTo>
                    <a:pt x="176" y="0"/>
                  </a:lnTo>
                  <a:lnTo>
                    <a:pt x="6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1" name="任意多边形 310"/>
            <p:cNvSpPr/>
            <p:nvPr/>
          </p:nvSpPr>
          <p:spPr>
            <a:xfrm>
              <a:off x="7255" y="12655"/>
              <a:ext cx="100" cy="85"/>
            </a:xfrm>
            <a:custGeom>
              <a:avLst/>
              <a:gdLst/>
              <a:ahLst/>
              <a:cxnLst/>
              <a:rect l="0" t="0" r="0" b="0"/>
              <a:pathLst>
                <a:path w="177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176" y="151"/>
                  </a:lnTo>
                  <a:lnTo>
                    <a:pt x="176" y="121"/>
                  </a:lnTo>
                  <a:lnTo>
                    <a:pt x="176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2" name="任意多边形 311"/>
            <p:cNvSpPr/>
            <p:nvPr/>
          </p:nvSpPr>
          <p:spPr>
            <a:xfrm>
              <a:off x="7380" y="12655"/>
              <a:ext cx="100" cy="85"/>
            </a:xfrm>
            <a:custGeom>
              <a:avLst/>
              <a:gdLst/>
              <a:ahLst/>
              <a:cxnLst/>
              <a:rect l="0" t="0" r="0" b="0"/>
              <a:pathLst>
                <a:path w="178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177" y="151"/>
                  </a:lnTo>
                  <a:lnTo>
                    <a:pt x="177" y="121"/>
                  </a:lnTo>
                  <a:lnTo>
                    <a:pt x="177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3" name="任意多边形 312"/>
            <p:cNvSpPr/>
            <p:nvPr/>
          </p:nvSpPr>
          <p:spPr>
            <a:xfrm>
              <a:off x="7258" y="12740"/>
              <a:ext cx="100" cy="5"/>
            </a:xfrm>
            <a:custGeom>
              <a:avLst/>
              <a:gdLst/>
              <a:ahLst/>
              <a:cxnLst/>
              <a:rect l="0" t="0" r="0" b="0"/>
              <a:pathLst>
                <a:path w="177" h="10">
                  <a:moveTo>
                    <a:pt x="88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176" y="0"/>
                  </a:lnTo>
                  <a:lnTo>
                    <a:pt x="176" y="9"/>
                  </a:lnTo>
                  <a:lnTo>
                    <a:pt x="88" y="9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4" name="任意多边形 313"/>
            <p:cNvSpPr/>
            <p:nvPr/>
          </p:nvSpPr>
          <p:spPr>
            <a:xfrm>
              <a:off x="7258" y="12655"/>
              <a:ext cx="5" cy="85"/>
            </a:xfrm>
            <a:custGeom>
              <a:avLst/>
              <a:gdLst/>
              <a:ahLst/>
              <a:cxnLst/>
              <a:rect l="0" t="0" r="0" b="0"/>
              <a:pathLst>
                <a:path w="7" h="152">
                  <a:moveTo>
                    <a:pt x="0" y="0"/>
                  </a:moveTo>
                  <a:lnTo>
                    <a:pt x="0" y="121"/>
                  </a:lnTo>
                  <a:lnTo>
                    <a:pt x="0" y="151"/>
                  </a:lnTo>
                  <a:lnTo>
                    <a:pt x="6" y="151"/>
                  </a:lnTo>
                  <a:lnTo>
                    <a:pt x="6" y="121"/>
                  </a:lnTo>
                  <a:lnTo>
                    <a:pt x="6" y="0"/>
                  </a:lnTo>
                  <a:lnTo>
                    <a:pt x="0" y="0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5" name="任意多边形 314"/>
            <p:cNvSpPr/>
            <p:nvPr/>
          </p:nvSpPr>
          <p:spPr>
            <a:xfrm>
              <a:off x="6980" y="12710"/>
              <a:ext cx="13" cy="55"/>
            </a:xfrm>
            <a:custGeom>
              <a:avLst/>
              <a:gdLst/>
              <a:ahLst/>
              <a:cxnLst/>
              <a:rect l="0" t="0" r="0" b="0"/>
              <a:pathLst>
                <a:path w="20" h="97">
                  <a:moveTo>
                    <a:pt x="10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96"/>
                  </a:lnTo>
                  <a:lnTo>
                    <a:pt x="10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6" name="任意多边形 315"/>
            <p:cNvSpPr/>
            <p:nvPr/>
          </p:nvSpPr>
          <p:spPr>
            <a:xfrm>
              <a:off x="6978" y="12710"/>
              <a:ext cx="5" cy="55"/>
            </a:xfrm>
            <a:custGeom>
              <a:avLst/>
              <a:gdLst/>
              <a:ahLst/>
              <a:cxnLst/>
              <a:rect l="0" t="0" r="0" b="0"/>
              <a:pathLst>
                <a:path w="7" h="97">
                  <a:moveTo>
                    <a:pt x="3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6" y="0"/>
                  </a:lnTo>
                  <a:lnTo>
                    <a:pt x="6" y="96"/>
                  </a:lnTo>
                  <a:lnTo>
                    <a:pt x="3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7" name="任意多边形 316"/>
            <p:cNvSpPr/>
            <p:nvPr/>
          </p:nvSpPr>
          <p:spPr>
            <a:xfrm>
              <a:off x="7500" y="12710"/>
              <a:ext cx="10" cy="55"/>
            </a:xfrm>
            <a:custGeom>
              <a:avLst/>
              <a:gdLst/>
              <a:ahLst/>
              <a:cxnLst/>
              <a:rect l="0" t="0" r="0" b="0"/>
              <a:pathLst>
                <a:path w="19" h="97">
                  <a:moveTo>
                    <a:pt x="9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96"/>
                  </a:lnTo>
                  <a:lnTo>
                    <a:pt x="9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8" name="任意多边形 317"/>
            <p:cNvSpPr/>
            <p:nvPr/>
          </p:nvSpPr>
          <p:spPr>
            <a:xfrm>
              <a:off x="7495" y="12710"/>
              <a:ext cx="5" cy="55"/>
            </a:xfrm>
            <a:custGeom>
              <a:avLst/>
              <a:gdLst/>
              <a:ahLst/>
              <a:cxnLst/>
              <a:rect l="0" t="0" r="0" b="0"/>
              <a:pathLst>
                <a:path w="10" h="97">
                  <a:moveTo>
                    <a:pt x="4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96"/>
                  </a:lnTo>
                  <a:lnTo>
                    <a:pt x="4" y="9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19" name="任意多边形 318"/>
            <p:cNvSpPr/>
            <p:nvPr/>
          </p:nvSpPr>
          <p:spPr>
            <a:xfrm>
              <a:off x="6980" y="12738"/>
              <a:ext cx="518" cy="7"/>
            </a:xfrm>
            <a:custGeom>
              <a:avLst/>
              <a:gdLst/>
              <a:ahLst/>
              <a:cxnLst/>
              <a:rect l="0" t="0" r="0" b="0"/>
              <a:pathLst>
                <a:path w="912" h="14">
                  <a:moveTo>
                    <a:pt x="456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911" y="0"/>
                  </a:lnTo>
                  <a:lnTo>
                    <a:pt x="911" y="13"/>
                  </a:lnTo>
                  <a:lnTo>
                    <a:pt x="456" y="1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1294521" y="1796319"/>
            <a:ext cx="192610" cy="189187"/>
            <a:chOff x="13195" y="11858"/>
            <a:chExt cx="1238" cy="1216"/>
          </a:xfrm>
        </p:grpSpPr>
        <p:sp>
          <p:nvSpPr>
            <p:cNvPr id="321" name="任意多边形 320"/>
            <p:cNvSpPr/>
            <p:nvPr/>
          </p:nvSpPr>
          <p:spPr>
            <a:xfrm>
              <a:off x="13493" y="12968"/>
              <a:ext cx="107" cy="107"/>
            </a:xfrm>
            <a:custGeom>
              <a:avLst/>
              <a:gdLst/>
              <a:ahLst/>
              <a:cxnLst/>
              <a:rect l="0" t="0" r="0" b="0"/>
              <a:pathLst>
                <a:path w="190" h="191">
                  <a:moveTo>
                    <a:pt x="189" y="95"/>
                  </a:moveTo>
                  <a:cubicBezTo>
                    <a:pt x="189" y="113"/>
                    <a:pt x="184" y="126"/>
                    <a:pt x="176" y="142"/>
                  </a:cubicBezTo>
                  <a:cubicBezTo>
                    <a:pt x="167" y="157"/>
                    <a:pt x="157" y="168"/>
                    <a:pt x="142" y="177"/>
                  </a:cubicBezTo>
                  <a:cubicBezTo>
                    <a:pt x="127" y="186"/>
                    <a:pt x="111" y="190"/>
                    <a:pt x="94" y="190"/>
                  </a:cubicBezTo>
                  <a:cubicBezTo>
                    <a:pt x="76" y="190"/>
                    <a:pt x="62" y="186"/>
                    <a:pt x="47" y="177"/>
                  </a:cubicBezTo>
                  <a:cubicBezTo>
                    <a:pt x="32" y="168"/>
                    <a:pt x="21" y="157"/>
                    <a:pt x="12" y="142"/>
                  </a:cubicBezTo>
                  <a:cubicBezTo>
                    <a:pt x="3" y="126"/>
                    <a:pt x="0" y="112"/>
                    <a:pt x="0" y="95"/>
                  </a:cubicBezTo>
                  <a:cubicBezTo>
                    <a:pt x="0" y="77"/>
                    <a:pt x="3" y="63"/>
                    <a:pt x="12" y="48"/>
                  </a:cubicBezTo>
                  <a:cubicBezTo>
                    <a:pt x="21" y="33"/>
                    <a:pt x="32" y="22"/>
                    <a:pt x="47" y="13"/>
                  </a:cubicBezTo>
                  <a:cubicBezTo>
                    <a:pt x="62" y="4"/>
                    <a:pt x="77" y="0"/>
                    <a:pt x="94" y="0"/>
                  </a:cubicBezTo>
                  <a:cubicBezTo>
                    <a:pt x="112" y="0"/>
                    <a:pt x="127" y="4"/>
                    <a:pt x="142" y="13"/>
                  </a:cubicBezTo>
                  <a:cubicBezTo>
                    <a:pt x="157" y="22"/>
                    <a:pt x="167" y="33"/>
                    <a:pt x="176" y="48"/>
                  </a:cubicBezTo>
                  <a:cubicBezTo>
                    <a:pt x="184" y="63"/>
                    <a:pt x="189" y="78"/>
                    <a:pt x="189" y="9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2" name="任意多边形 321"/>
            <p:cNvSpPr/>
            <p:nvPr/>
          </p:nvSpPr>
          <p:spPr>
            <a:xfrm>
              <a:off x="13715" y="12968"/>
              <a:ext cx="108" cy="107"/>
            </a:xfrm>
            <a:custGeom>
              <a:avLst/>
              <a:gdLst/>
              <a:ahLst/>
              <a:cxnLst/>
              <a:rect l="0" t="0" r="0" b="0"/>
              <a:pathLst>
                <a:path w="191" h="191">
                  <a:moveTo>
                    <a:pt x="190" y="95"/>
                  </a:moveTo>
                  <a:cubicBezTo>
                    <a:pt x="190" y="113"/>
                    <a:pt x="186" y="126"/>
                    <a:pt x="177" y="142"/>
                  </a:cubicBezTo>
                  <a:cubicBezTo>
                    <a:pt x="168" y="157"/>
                    <a:pt x="157" y="168"/>
                    <a:pt x="142" y="177"/>
                  </a:cubicBezTo>
                  <a:cubicBezTo>
                    <a:pt x="127" y="186"/>
                    <a:pt x="112" y="190"/>
                    <a:pt x="95" y="190"/>
                  </a:cubicBezTo>
                  <a:cubicBezTo>
                    <a:pt x="77" y="190"/>
                    <a:pt x="62" y="186"/>
                    <a:pt x="47" y="177"/>
                  </a:cubicBezTo>
                  <a:cubicBezTo>
                    <a:pt x="32" y="168"/>
                    <a:pt x="21" y="157"/>
                    <a:pt x="13" y="142"/>
                  </a:cubicBezTo>
                  <a:cubicBezTo>
                    <a:pt x="4" y="126"/>
                    <a:pt x="0" y="112"/>
                    <a:pt x="0" y="95"/>
                  </a:cubicBezTo>
                  <a:cubicBezTo>
                    <a:pt x="0" y="77"/>
                    <a:pt x="4" y="63"/>
                    <a:pt x="13" y="48"/>
                  </a:cubicBezTo>
                  <a:cubicBezTo>
                    <a:pt x="21" y="33"/>
                    <a:pt x="32" y="22"/>
                    <a:pt x="47" y="13"/>
                  </a:cubicBezTo>
                  <a:cubicBezTo>
                    <a:pt x="62" y="4"/>
                    <a:pt x="77" y="0"/>
                    <a:pt x="95" y="0"/>
                  </a:cubicBezTo>
                  <a:cubicBezTo>
                    <a:pt x="112" y="0"/>
                    <a:pt x="127" y="4"/>
                    <a:pt x="142" y="13"/>
                  </a:cubicBezTo>
                  <a:cubicBezTo>
                    <a:pt x="157" y="22"/>
                    <a:pt x="168" y="33"/>
                    <a:pt x="177" y="48"/>
                  </a:cubicBezTo>
                  <a:cubicBezTo>
                    <a:pt x="186" y="63"/>
                    <a:pt x="190" y="78"/>
                    <a:pt x="190" y="9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3" name="任意多边形 322"/>
            <p:cNvSpPr/>
            <p:nvPr/>
          </p:nvSpPr>
          <p:spPr>
            <a:xfrm>
              <a:off x="13475" y="12223"/>
              <a:ext cx="365" cy="52"/>
            </a:xfrm>
            <a:custGeom>
              <a:avLst/>
              <a:gdLst/>
              <a:ahLst/>
              <a:cxnLst/>
              <a:rect l="0" t="0" r="0" b="0"/>
              <a:pathLst>
                <a:path w="642" h="93">
                  <a:moveTo>
                    <a:pt x="321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641" y="0"/>
                  </a:lnTo>
                  <a:lnTo>
                    <a:pt x="641" y="92"/>
                  </a:lnTo>
                  <a:lnTo>
                    <a:pt x="321" y="9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4" name="任意多边形 323"/>
            <p:cNvSpPr/>
            <p:nvPr/>
          </p:nvSpPr>
          <p:spPr>
            <a:xfrm>
              <a:off x="13475" y="12598"/>
              <a:ext cx="365" cy="52"/>
            </a:xfrm>
            <a:custGeom>
              <a:avLst/>
              <a:gdLst/>
              <a:ahLst/>
              <a:cxnLst/>
              <a:rect l="0" t="0" r="0" b="0"/>
              <a:pathLst>
                <a:path w="642" h="94">
                  <a:moveTo>
                    <a:pt x="321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641" y="0"/>
                  </a:lnTo>
                  <a:lnTo>
                    <a:pt x="641" y="93"/>
                  </a:lnTo>
                  <a:lnTo>
                    <a:pt x="321" y="9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5" name="任意多边形 324"/>
            <p:cNvSpPr/>
            <p:nvPr/>
          </p:nvSpPr>
          <p:spPr>
            <a:xfrm>
              <a:off x="13475" y="12410"/>
              <a:ext cx="365" cy="53"/>
            </a:xfrm>
            <a:custGeom>
              <a:avLst/>
              <a:gdLst/>
              <a:ahLst/>
              <a:cxnLst/>
              <a:rect l="0" t="0" r="0" b="0"/>
              <a:pathLst>
                <a:path w="642" h="93">
                  <a:moveTo>
                    <a:pt x="321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641" y="0"/>
                  </a:lnTo>
                  <a:lnTo>
                    <a:pt x="641" y="92"/>
                  </a:lnTo>
                  <a:lnTo>
                    <a:pt x="321" y="9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6" name="任意多边形 325"/>
            <p:cNvSpPr/>
            <p:nvPr/>
          </p:nvSpPr>
          <p:spPr>
            <a:xfrm>
              <a:off x="13475" y="12785"/>
              <a:ext cx="365" cy="53"/>
            </a:xfrm>
            <a:custGeom>
              <a:avLst/>
              <a:gdLst/>
              <a:ahLst/>
              <a:cxnLst/>
              <a:rect l="0" t="0" r="0" b="0"/>
              <a:pathLst>
                <a:path w="642" h="93">
                  <a:moveTo>
                    <a:pt x="321" y="92"/>
                  </a:moveTo>
                  <a:lnTo>
                    <a:pt x="0" y="92"/>
                  </a:lnTo>
                  <a:lnTo>
                    <a:pt x="0" y="0"/>
                  </a:lnTo>
                  <a:lnTo>
                    <a:pt x="641" y="0"/>
                  </a:lnTo>
                  <a:lnTo>
                    <a:pt x="641" y="92"/>
                  </a:lnTo>
                  <a:lnTo>
                    <a:pt x="321" y="92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7" name="任意多边形 326"/>
            <p:cNvSpPr/>
            <p:nvPr/>
          </p:nvSpPr>
          <p:spPr>
            <a:xfrm>
              <a:off x="13195" y="11858"/>
              <a:ext cx="1238" cy="1185"/>
            </a:xfrm>
            <a:custGeom>
              <a:avLst/>
              <a:gdLst/>
              <a:ahLst/>
              <a:cxnLst/>
              <a:rect l="0" t="0" r="0" b="0"/>
              <a:pathLst>
                <a:path w="2184" h="2092">
                  <a:moveTo>
                    <a:pt x="2072" y="706"/>
                  </a:moveTo>
                  <a:cubicBezTo>
                    <a:pt x="2072" y="680"/>
                    <a:pt x="2051" y="660"/>
                    <a:pt x="2026" y="660"/>
                  </a:cubicBezTo>
                  <a:lnTo>
                    <a:pt x="1651" y="660"/>
                  </a:lnTo>
                  <a:lnTo>
                    <a:pt x="1651" y="752"/>
                  </a:lnTo>
                  <a:lnTo>
                    <a:pt x="1981" y="752"/>
                  </a:lnTo>
                  <a:lnTo>
                    <a:pt x="1981" y="1999"/>
                  </a:lnTo>
                  <a:lnTo>
                    <a:pt x="1522" y="1999"/>
                  </a:lnTo>
                  <a:lnTo>
                    <a:pt x="1522" y="101"/>
                  </a:lnTo>
                  <a:cubicBezTo>
                    <a:pt x="1522" y="45"/>
                    <a:pt x="1477" y="0"/>
                    <a:pt x="1422" y="0"/>
                  </a:cubicBezTo>
                  <a:lnTo>
                    <a:pt x="211" y="0"/>
                  </a:lnTo>
                  <a:cubicBezTo>
                    <a:pt x="184" y="0"/>
                    <a:pt x="159" y="10"/>
                    <a:pt x="140" y="30"/>
                  </a:cubicBezTo>
                  <a:cubicBezTo>
                    <a:pt x="121" y="49"/>
                    <a:pt x="110" y="74"/>
                    <a:pt x="110" y="101"/>
                  </a:cubicBezTo>
                  <a:lnTo>
                    <a:pt x="110" y="1999"/>
                  </a:lnTo>
                  <a:lnTo>
                    <a:pt x="0" y="1999"/>
                  </a:lnTo>
                  <a:lnTo>
                    <a:pt x="0" y="2091"/>
                  </a:lnTo>
                  <a:lnTo>
                    <a:pt x="652" y="2091"/>
                  </a:lnTo>
                  <a:lnTo>
                    <a:pt x="652" y="1999"/>
                  </a:lnTo>
                  <a:lnTo>
                    <a:pt x="202" y="1999"/>
                  </a:lnTo>
                  <a:lnTo>
                    <a:pt x="202" y="92"/>
                  </a:lnTo>
                  <a:lnTo>
                    <a:pt x="1431" y="92"/>
                  </a:lnTo>
                  <a:lnTo>
                    <a:pt x="1431" y="1999"/>
                  </a:lnTo>
                  <a:lnTo>
                    <a:pt x="1006" y="1999"/>
                  </a:lnTo>
                  <a:lnTo>
                    <a:pt x="1006" y="2091"/>
                  </a:lnTo>
                  <a:lnTo>
                    <a:pt x="2183" y="2091"/>
                  </a:lnTo>
                  <a:lnTo>
                    <a:pt x="2183" y="1999"/>
                  </a:lnTo>
                  <a:lnTo>
                    <a:pt x="2072" y="1999"/>
                  </a:lnTo>
                  <a:lnTo>
                    <a:pt x="2072" y="706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8" name="任意多边形 327"/>
            <p:cNvSpPr/>
            <p:nvPr/>
          </p:nvSpPr>
          <p:spPr>
            <a:xfrm>
              <a:off x="13448" y="11985"/>
              <a:ext cx="105" cy="135"/>
            </a:xfrm>
            <a:custGeom>
              <a:avLst/>
              <a:gdLst/>
              <a:ahLst/>
              <a:cxnLst/>
              <a:rect l="0" t="0" r="0" b="0"/>
              <a:pathLst>
                <a:path w="187" h="238">
                  <a:moveTo>
                    <a:pt x="0" y="237"/>
                  </a:moveTo>
                  <a:lnTo>
                    <a:pt x="0" y="0"/>
                  </a:lnTo>
                  <a:lnTo>
                    <a:pt x="32" y="0"/>
                  </a:lnTo>
                  <a:lnTo>
                    <a:pt x="32" y="98"/>
                  </a:lnTo>
                  <a:lnTo>
                    <a:pt x="155" y="98"/>
                  </a:lnTo>
                  <a:lnTo>
                    <a:pt x="155" y="0"/>
                  </a:lnTo>
                  <a:lnTo>
                    <a:pt x="186" y="0"/>
                  </a:lnTo>
                  <a:lnTo>
                    <a:pt x="186" y="237"/>
                  </a:lnTo>
                  <a:lnTo>
                    <a:pt x="155" y="237"/>
                  </a:lnTo>
                  <a:lnTo>
                    <a:pt x="155" y="126"/>
                  </a:lnTo>
                  <a:lnTo>
                    <a:pt x="32" y="126"/>
                  </a:lnTo>
                  <a:lnTo>
                    <a:pt x="32" y="237"/>
                  </a:lnTo>
                  <a:lnTo>
                    <a:pt x="0" y="23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29" name="任意多边形 328"/>
            <p:cNvSpPr/>
            <p:nvPr/>
          </p:nvSpPr>
          <p:spPr>
            <a:xfrm>
              <a:off x="13575" y="12018"/>
              <a:ext cx="93" cy="102"/>
            </a:xfrm>
            <a:custGeom>
              <a:avLst/>
              <a:gdLst/>
              <a:ahLst/>
              <a:cxnLst/>
              <a:rect l="0" t="0" r="0" b="0"/>
              <a:pathLst>
                <a:path w="162" h="181">
                  <a:moveTo>
                    <a:pt x="0" y="91"/>
                  </a:moveTo>
                  <a:cubicBezTo>
                    <a:pt x="0" y="59"/>
                    <a:pt x="10" y="35"/>
                    <a:pt x="27" y="20"/>
                  </a:cubicBezTo>
                  <a:cubicBezTo>
                    <a:pt x="42" y="7"/>
                    <a:pt x="60" y="0"/>
                    <a:pt x="81" y="0"/>
                  </a:cubicBezTo>
                  <a:cubicBezTo>
                    <a:pt x="104" y="0"/>
                    <a:pt x="124" y="8"/>
                    <a:pt x="139" y="24"/>
                  </a:cubicBezTo>
                  <a:cubicBezTo>
                    <a:pt x="154" y="39"/>
                    <a:pt x="161" y="61"/>
                    <a:pt x="161" y="88"/>
                  </a:cubicBezTo>
                  <a:cubicBezTo>
                    <a:pt x="161" y="110"/>
                    <a:pt x="157" y="127"/>
                    <a:pt x="151" y="140"/>
                  </a:cubicBezTo>
                  <a:cubicBezTo>
                    <a:pt x="144" y="153"/>
                    <a:pt x="135" y="162"/>
                    <a:pt x="122" y="170"/>
                  </a:cubicBezTo>
                  <a:cubicBezTo>
                    <a:pt x="109" y="177"/>
                    <a:pt x="96" y="180"/>
                    <a:pt x="80" y="180"/>
                  </a:cubicBezTo>
                  <a:cubicBezTo>
                    <a:pt x="56" y="180"/>
                    <a:pt x="37" y="172"/>
                    <a:pt x="22" y="157"/>
                  </a:cubicBezTo>
                  <a:cubicBezTo>
                    <a:pt x="8" y="142"/>
                    <a:pt x="0" y="119"/>
                    <a:pt x="0" y="91"/>
                  </a:cubicBezTo>
                  <a:close/>
                  <a:moveTo>
                    <a:pt x="30" y="91"/>
                  </a:moveTo>
                  <a:cubicBezTo>
                    <a:pt x="30" y="113"/>
                    <a:pt x="35" y="129"/>
                    <a:pt x="44" y="140"/>
                  </a:cubicBezTo>
                  <a:cubicBezTo>
                    <a:pt x="53" y="151"/>
                    <a:pt x="65" y="157"/>
                    <a:pt x="80" y="157"/>
                  </a:cubicBezTo>
                  <a:cubicBezTo>
                    <a:pt x="95" y="157"/>
                    <a:pt x="106" y="151"/>
                    <a:pt x="117" y="140"/>
                  </a:cubicBezTo>
                  <a:cubicBezTo>
                    <a:pt x="126" y="129"/>
                    <a:pt x="130" y="112"/>
                    <a:pt x="130" y="90"/>
                  </a:cubicBezTo>
                  <a:cubicBezTo>
                    <a:pt x="130" y="68"/>
                    <a:pt x="126" y="53"/>
                    <a:pt x="116" y="41"/>
                  </a:cubicBezTo>
                  <a:cubicBezTo>
                    <a:pt x="106" y="30"/>
                    <a:pt x="94" y="25"/>
                    <a:pt x="79" y="25"/>
                  </a:cubicBezTo>
                  <a:cubicBezTo>
                    <a:pt x="64" y="25"/>
                    <a:pt x="52" y="30"/>
                    <a:pt x="43" y="41"/>
                  </a:cubicBezTo>
                  <a:cubicBezTo>
                    <a:pt x="35" y="53"/>
                    <a:pt x="30" y="69"/>
                    <a:pt x="30" y="91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0" name="任意多边形 329"/>
            <p:cNvSpPr/>
            <p:nvPr/>
          </p:nvSpPr>
          <p:spPr>
            <a:xfrm>
              <a:off x="13678" y="11988"/>
              <a:ext cx="47" cy="132"/>
            </a:xfrm>
            <a:custGeom>
              <a:avLst/>
              <a:gdLst/>
              <a:ahLst/>
              <a:cxnLst/>
              <a:rect l="0" t="0" r="0" b="0"/>
              <a:pathLst>
                <a:path w="84" h="235">
                  <a:moveTo>
                    <a:pt x="79" y="205"/>
                  </a:moveTo>
                  <a:lnTo>
                    <a:pt x="83" y="231"/>
                  </a:lnTo>
                  <a:cubicBezTo>
                    <a:pt x="75" y="233"/>
                    <a:pt x="68" y="234"/>
                    <a:pt x="61" y="234"/>
                  </a:cubicBezTo>
                  <a:cubicBezTo>
                    <a:pt x="51" y="234"/>
                    <a:pt x="43" y="232"/>
                    <a:pt x="37" y="229"/>
                  </a:cubicBezTo>
                  <a:cubicBezTo>
                    <a:pt x="31" y="226"/>
                    <a:pt x="27" y="221"/>
                    <a:pt x="25" y="216"/>
                  </a:cubicBezTo>
                  <a:cubicBezTo>
                    <a:pt x="23" y="210"/>
                    <a:pt x="21" y="199"/>
                    <a:pt x="21" y="182"/>
                  </a:cubicBezTo>
                  <a:lnTo>
                    <a:pt x="21" y="83"/>
                  </a:lnTo>
                  <a:lnTo>
                    <a:pt x="0" y="83"/>
                  </a:lnTo>
                  <a:lnTo>
                    <a:pt x="0" y="61"/>
                  </a:lnTo>
                  <a:lnTo>
                    <a:pt x="21" y="61"/>
                  </a:lnTo>
                  <a:lnTo>
                    <a:pt x="21" y="18"/>
                  </a:lnTo>
                  <a:lnTo>
                    <a:pt x="50" y="0"/>
                  </a:lnTo>
                  <a:lnTo>
                    <a:pt x="50" y="60"/>
                  </a:lnTo>
                  <a:lnTo>
                    <a:pt x="79" y="60"/>
                  </a:lnTo>
                  <a:lnTo>
                    <a:pt x="79" y="82"/>
                  </a:lnTo>
                  <a:lnTo>
                    <a:pt x="50" y="82"/>
                  </a:lnTo>
                  <a:lnTo>
                    <a:pt x="50" y="183"/>
                  </a:lnTo>
                  <a:cubicBezTo>
                    <a:pt x="50" y="191"/>
                    <a:pt x="51" y="197"/>
                    <a:pt x="52" y="199"/>
                  </a:cubicBezTo>
                  <a:cubicBezTo>
                    <a:pt x="53" y="201"/>
                    <a:pt x="55" y="203"/>
                    <a:pt x="56" y="204"/>
                  </a:cubicBezTo>
                  <a:cubicBezTo>
                    <a:pt x="58" y="206"/>
                    <a:pt x="62" y="206"/>
                    <a:pt x="67" y="206"/>
                  </a:cubicBezTo>
                  <a:cubicBezTo>
                    <a:pt x="69" y="206"/>
                    <a:pt x="73" y="205"/>
                    <a:pt x="79" y="20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1" name="任意多边形 330"/>
            <p:cNvSpPr/>
            <p:nvPr/>
          </p:nvSpPr>
          <p:spPr>
            <a:xfrm>
              <a:off x="13733" y="12020"/>
              <a:ext cx="90" cy="103"/>
            </a:xfrm>
            <a:custGeom>
              <a:avLst/>
              <a:gdLst/>
              <a:ahLst/>
              <a:cxnLst/>
              <a:rect l="0" t="0" r="0" b="0"/>
              <a:pathLst>
                <a:path w="159" h="181">
                  <a:moveTo>
                    <a:pt x="128" y="120"/>
                  </a:moveTo>
                  <a:lnTo>
                    <a:pt x="158" y="124"/>
                  </a:lnTo>
                  <a:cubicBezTo>
                    <a:pt x="153" y="142"/>
                    <a:pt x="144" y="156"/>
                    <a:pt x="132" y="165"/>
                  </a:cubicBezTo>
                  <a:cubicBezTo>
                    <a:pt x="118" y="174"/>
                    <a:pt x="103" y="180"/>
                    <a:pt x="82" y="180"/>
                  </a:cubicBezTo>
                  <a:cubicBezTo>
                    <a:pt x="57" y="180"/>
                    <a:pt x="38" y="172"/>
                    <a:pt x="23" y="157"/>
                  </a:cubicBezTo>
                  <a:cubicBezTo>
                    <a:pt x="8" y="141"/>
                    <a:pt x="0" y="119"/>
                    <a:pt x="0" y="91"/>
                  </a:cubicBezTo>
                  <a:cubicBezTo>
                    <a:pt x="0" y="63"/>
                    <a:pt x="8" y="40"/>
                    <a:pt x="23" y="25"/>
                  </a:cubicBezTo>
                  <a:cubicBezTo>
                    <a:pt x="38" y="9"/>
                    <a:pt x="56" y="0"/>
                    <a:pt x="80" y="0"/>
                  </a:cubicBezTo>
                  <a:cubicBezTo>
                    <a:pt x="103" y="0"/>
                    <a:pt x="122" y="8"/>
                    <a:pt x="136" y="24"/>
                  </a:cubicBezTo>
                  <a:cubicBezTo>
                    <a:pt x="150" y="39"/>
                    <a:pt x="158" y="61"/>
                    <a:pt x="158" y="90"/>
                  </a:cubicBezTo>
                  <a:cubicBezTo>
                    <a:pt x="158" y="91"/>
                    <a:pt x="158" y="94"/>
                    <a:pt x="158" y="97"/>
                  </a:cubicBezTo>
                  <a:lnTo>
                    <a:pt x="29" y="97"/>
                  </a:lnTo>
                  <a:cubicBezTo>
                    <a:pt x="30" y="116"/>
                    <a:pt x="36" y="131"/>
                    <a:pt x="45" y="141"/>
                  </a:cubicBezTo>
                  <a:cubicBezTo>
                    <a:pt x="54" y="151"/>
                    <a:pt x="66" y="156"/>
                    <a:pt x="81" y="156"/>
                  </a:cubicBezTo>
                  <a:cubicBezTo>
                    <a:pt x="92" y="156"/>
                    <a:pt x="101" y="153"/>
                    <a:pt x="108" y="147"/>
                  </a:cubicBezTo>
                  <a:cubicBezTo>
                    <a:pt x="118" y="142"/>
                    <a:pt x="123" y="132"/>
                    <a:pt x="128" y="120"/>
                  </a:cubicBezTo>
                  <a:close/>
                  <a:moveTo>
                    <a:pt x="32" y="74"/>
                  </a:moveTo>
                  <a:lnTo>
                    <a:pt x="128" y="74"/>
                  </a:lnTo>
                  <a:cubicBezTo>
                    <a:pt x="127" y="59"/>
                    <a:pt x="123" y="49"/>
                    <a:pt x="117" y="41"/>
                  </a:cubicBezTo>
                  <a:cubicBezTo>
                    <a:pt x="107" y="30"/>
                    <a:pt x="95" y="25"/>
                    <a:pt x="80" y="25"/>
                  </a:cubicBezTo>
                  <a:cubicBezTo>
                    <a:pt x="67" y="25"/>
                    <a:pt x="56" y="29"/>
                    <a:pt x="47" y="38"/>
                  </a:cubicBezTo>
                  <a:cubicBezTo>
                    <a:pt x="38" y="47"/>
                    <a:pt x="33" y="58"/>
                    <a:pt x="32" y="74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2" name="任意多边形 331"/>
            <p:cNvSpPr/>
            <p:nvPr/>
          </p:nvSpPr>
          <p:spPr>
            <a:xfrm>
              <a:off x="13843" y="11985"/>
              <a:ext cx="17" cy="135"/>
            </a:xfrm>
            <a:custGeom>
              <a:avLst/>
              <a:gdLst/>
              <a:ahLst/>
              <a:cxnLst/>
              <a:rect l="0" t="0" r="0" b="0"/>
              <a:pathLst>
                <a:path w="30" h="238">
                  <a:moveTo>
                    <a:pt x="0" y="237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237"/>
                  </a:lnTo>
                  <a:lnTo>
                    <a:pt x="0" y="237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33" name="组合 332"/>
          <p:cNvGrpSpPr/>
          <p:nvPr/>
        </p:nvGrpSpPr>
        <p:grpSpPr>
          <a:xfrm>
            <a:off x="9005386" y="1807831"/>
            <a:ext cx="241151" cy="166161"/>
            <a:chOff x="19260" y="12005"/>
            <a:chExt cx="1550" cy="1068"/>
          </a:xfrm>
        </p:grpSpPr>
        <p:sp>
          <p:nvSpPr>
            <p:cNvPr id="334" name="任意多边形 333"/>
            <p:cNvSpPr/>
            <p:nvPr/>
          </p:nvSpPr>
          <p:spPr>
            <a:xfrm>
              <a:off x="19620" y="12738"/>
              <a:ext cx="108" cy="110"/>
            </a:xfrm>
            <a:custGeom>
              <a:avLst/>
              <a:gdLst/>
              <a:ahLst/>
              <a:cxnLst/>
              <a:rect l="0" t="0" r="0" b="0"/>
              <a:pathLst>
                <a:path w="188" h="192">
                  <a:moveTo>
                    <a:pt x="183" y="75"/>
                  </a:moveTo>
                  <a:lnTo>
                    <a:pt x="187" y="75"/>
                  </a:lnTo>
                  <a:lnTo>
                    <a:pt x="187" y="0"/>
                  </a:lnTo>
                  <a:lnTo>
                    <a:pt x="183" y="0"/>
                  </a:lnTo>
                  <a:cubicBezTo>
                    <a:pt x="87" y="0"/>
                    <a:pt x="7" y="75"/>
                    <a:pt x="1" y="172"/>
                  </a:cubicBezTo>
                  <a:lnTo>
                    <a:pt x="0" y="191"/>
                  </a:lnTo>
                  <a:lnTo>
                    <a:pt x="76" y="191"/>
                  </a:lnTo>
                  <a:lnTo>
                    <a:pt x="77" y="174"/>
                  </a:lnTo>
                  <a:cubicBezTo>
                    <a:pt x="81" y="119"/>
                    <a:pt x="128" y="75"/>
                    <a:pt x="183" y="75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5" name="任意多边形 334"/>
            <p:cNvSpPr/>
            <p:nvPr/>
          </p:nvSpPr>
          <p:spPr>
            <a:xfrm>
              <a:off x="19768" y="12238"/>
              <a:ext cx="517" cy="542"/>
            </a:xfrm>
            <a:custGeom>
              <a:avLst/>
              <a:gdLst/>
              <a:ahLst/>
              <a:cxnLst/>
              <a:rect l="0" t="0" r="0" b="0"/>
              <a:pathLst>
                <a:path w="914" h="957">
                  <a:moveTo>
                    <a:pt x="58" y="479"/>
                  </a:moveTo>
                  <a:cubicBezTo>
                    <a:pt x="58" y="537"/>
                    <a:pt x="85" y="593"/>
                    <a:pt x="132" y="628"/>
                  </a:cubicBezTo>
                  <a:lnTo>
                    <a:pt x="133" y="630"/>
                  </a:lnTo>
                  <a:lnTo>
                    <a:pt x="258" y="886"/>
                  </a:lnTo>
                  <a:lnTo>
                    <a:pt x="0" y="886"/>
                  </a:lnTo>
                  <a:lnTo>
                    <a:pt x="0" y="956"/>
                  </a:lnTo>
                  <a:lnTo>
                    <a:pt x="901" y="956"/>
                  </a:lnTo>
                  <a:lnTo>
                    <a:pt x="901" y="886"/>
                  </a:lnTo>
                  <a:lnTo>
                    <a:pt x="624" y="886"/>
                  </a:lnTo>
                  <a:lnTo>
                    <a:pt x="623" y="883"/>
                  </a:lnTo>
                  <a:lnTo>
                    <a:pt x="451" y="532"/>
                  </a:lnTo>
                  <a:lnTo>
                    <a:pt x="691" y="344"/>
                  </a:lnTo>
                  <a:lnTo>
                    <a:pt x="639" y="266"/>
                  </a:lnTo>
                  <a:lnTo>
                    <a:pt x="675" y="243"/>
                  </a:lnTo>
                  <a:lnTo>
                    <a:pt x="801" y="290"/>
                  </a:lnTo>
                  <a:lnTo>
                    <a:pt x="900" y="180"/>
                  </a:lnTo>
                  <a:cubicBezTo>
                    <a:pt x="913" y="165"/>
                    <a:pt x="911" y="143"/>
                    <a:pt x="897" y="130"/>
                  </a:cubicBezTo>
                  <a:cubicBezTo>
                    <a:pt x="890" y="123"/>
                    <a:pt x="881" y="120"/>
                    <a:pt x="871" y="120"/>
                  </a:cubicBezTo>
                  <a:cubicBezTo>
                    <a:pt x="862" y="121"/>
                    <a:pt x="854" y="125"/>
                    <a:pt x="847" y="132"/>
                  </a:cubicBezTo>
                  <a:lnTo>
                    <a:pt x="780" y="207"/>
                  </a:lnTo>
                  <a:lnTo>
                    <a:pt x="707" y="180"/>
                  </a:lnTo>
                  <a:lnTo>
                    <a:pt x="710" y="102"/>
                  </a:lnTo>
                  <a:lnTo>
                    <a:pt x="805" y="70"/>
                  </a:lnTo>
                  <a:cubicBezTo>
                    <a:pt x="814" y="67"/>
                    <a:pt x="822" y="61"/>
                    <a:pt x="826" y="52"/>
                  </a:cubicBezTo>
                  <a:cubicBezTo>
                    <a:pt x="830" y="44"/>
                    <a:pt x="830" y="34"/>
                    <a:pt x="827" y="25"/>
                  </a:cubicBezTo>
                  <a:cubicBezTo>
                    <a:pt x="825" y="16"/>
                    <a:pt x="818" y="10"/>
                    <a:pt x="810" y="5"/>
                  </a:cubicBezTo>
                  <a:cubicBezTo>
                    <a:pt x="801" y="0"/>
                    <a:pt x="791" y="0"/>
                    <a:pt x="782" y="3"/>
                  </a:cubicBezTo>
                  <a:lnTo>
                    <a:pt x="641" y="51"/>
                  </a:lnTo>
                  <a:lnTo>
                    <a:pt x="634" y="185"/>
                  </a:lnTo>
                  <a:lnTo>
                    <a:pt x="598" y="210"/>
                  </a:lnTo>
                  <a:lnTo>
                    <a:pt x="536" y="119"/>
                  </a:lnTo>
                  <a:lnTo>
                    <a:pt x="228" y="296"/>
                  </a:lnTo>
                  <a:cubicBezTo>
                    <a:pt x="133" y="302"/>
                    <a:pt x="58" y="383"/>
                    <a:pt x="58" y="479"/>
                  </a:cubicBezTo>
                  <a:close/>
                  <a:moveTo>
                    <a:pt x="545" y="885"/>
                  </a:moveTo>
                  <a:lnTo>
                    <a:pt x="338" y="885"/>
                  </a:lnTo>
                  <a:lnTo>
                    <a:pt x="231" y="666"/>
                  </a:lnTo>
                  <a:lnTo>
                    <a:pt x="239" y="666"/>
                  </a:lnTo>
                  <a:cubicBezTo>
                    <a:pt x="247" y="666"/>
                    <a:pt x="255" y="666"/>
                    <a:pt x="261" y="666"/>
                  </a:cubicBezTo>
                  <a:lnTo>
                    <a:pt x="266" y="665"/>
                  </a:lnTo>
                  <a:cubicBezTo>
                    <a:pt x="269" y="665"/>
                    <a:pt x="271" y="664"/>
                    <a:pt x="275" y="664"/>
                  </a:cubicBezTo>
                  <a:cubicBezTo>
                    <a:pt x="276" y="664"/>
                    <a:pt x="277" y="664"/>
                    <a:pt x="278" y="664"/>
                  </a:cubicBezTo>
                  <a:lnTo>
                    <a:pt x="278" y="664"/>
                  </a:lnTo>
                  <a:lnTo>
                    <a:pt x="279" y="664"/>
                  </a:lnTo>
                  <a:cubicBezTo>
                    <a:pt x="282" y="664"/>
                    <a:pt x="284" y="663"/>
                    <a:pt x="287" y="662"/>
                  </a:cubicBezTo>
                  <a:cubicBezTo>
                    <a:pt x="289" y="662"/>
                    <a:pt x="291" y="662"/>
                    <a:pt x="292" y="662"/>
                  </a:cubicBezTo>
                  <a:cubicBezTo>
                    <a:pt x="295" y="661"/>
                    <a:pt x="297" y="660"/>
                    <a:pt x="301" y="659"/>
                  </a:cubicBezTo>
                  <a:cubicBezTo>
                    <a:pt x="303" y="658"/>
                    <a:pt x="305" y="658"/>
                    <a:pt x="306" y="657"/>
                  </a:cubicBezTo>
                  <a:lnTo>
                    <a:pt x="313" y="654"/>
                  </a:lnTo>
                  <a:cubicBezTo>
                    <a:pt x="315" y="653"/>
                    <a:pt x="317" y="652"/>
                    <a:pt x="320" y="651"/>
                  </a:cubicBezTo>
                  <a:cubicBezTo>
                    <a:pt x="322" y="650"/>
                    <a:pt x="323" y="649"/>
                    <a:pt x="324" y="649"/>
                  </a:cubicBezTo>
                  <a:lnTo>
                    <a:pt x="342" y="640"/>
                  </a:lnTo>
                  <a:cubicBezTo>
                    <a:pt x="344" y="639"/>
                    <a:pt x="346" y="637"/>
                    <a:pt x="348" y="636"/>
                  </a:cubicBezTo>
                  <a:lnTo>
                    <a:pt x="353" y="633"/>
                  </a:lnTo>
                  <a:cubicBezTo>
                    <a:pt x="355" y="632"/>
                    <a:pt x="357" y="630"/>
                    <a:pt x="359" y="629"/>
                  </a:cubicBezTo>
                  <a:lnTo>
                    <a:pt x="365" y="623"/>
                  </a:lnTo>
                  <a:cubicBezTo>
                    <a:pt x="366" y="622"/>
                    <a:pt x="368" y="621"/>
                    <a:pt x="369" y="620"/>
                  </a:cubicBezTo>
                  <a:lnTo>
                    <a:pt x="374" y="616"/>
                  </a:lnTo>
                  <a:cubicBezTo>
                    <a:pt x="375" y="615"/>
                    <a:pt x="376" y="613"/>
                    <a:pt x="377" y="612"/>
                  </a:cubicBezTo>
                  <a:lnTo>
                    <a:pt x="383" y="607"/>
                  </a:lnTo>
                  <a:cubicBezTo>
                    <a:pt x="385" y="605"/>
                    <a:pt x="386" y="603"/>
                    <a:pt x="388" y="601"/>
                  </a:cubicBezTo>
                  <a:lnTo>
                    <a:pt x="397" y="589"/>
                  </a:lnTo>
                  <a:lnTo>
                    <a:pt x="545" y="885"/>
                  </a:lnTo>
                  <a:close/>
                  <a:moveTo>
                    <a:pt x="515" y="211"/>
                  </a:moveTo>
                  <a:lnTo>
                    <a:pt x="594" y="329"/>
                  </a:lnTo>
                  <a:lnTo>
                    <a:pt x="433" y="455"/>
                  </a:lnTo>
                  <a:lnTo>
                    <a:pt x="432" y="448"/>
                  </a:lnTo>
                  <a:cubicBezTo>
                    <a:pt x="432" y="447"/>
                    <a:pt x="432" y="446"/>
                    <a:pt x="431" y="444"/>
                  </a:cubicBezTo>
                  <a:lnTo>
                    <a:pt x="430" y="438"/>
                  </a:lnTo>
                  <a:cubicBezTo>
                    <a:pt x="429" y="435"/>
                    <a:pt x="429" y="431"/>
                    <a:pt x="428" y="426"/>
                  </a:cubicBezTo>
                  <a:lnTo>
                    <a:pt x="426" y="421"/>
                  </a:lnTo>
                  <a:cubicBezTo>
                    <a:pt x="424" y="415"/>
                    <a:pt x="423" y="411"/>
                    <a:pt x="421" y="409"/>
                  </a:cubicBezTo>
                  <a:cubicBezTo>
                    <a:pt x="420" y="407"/>
                    <a:pt x="420" y="406"/>
                    <a:pt x="420" y="405"/>
                  </a:cubicBezTo>
                  <a:cubicBezTo>
                    <a:pt x="417" y="399"/>
                    <a:pt x="416" y="395"/>
                    <a:pt x="413" y="390"/>
                  </a:cubicBezTo>
                  <a:cubicBezTo>
                    <a:pt x="412" y="388"/>
                    <a:pt x="411" y="387"/>
                    <a:pt x="410" y="385"/>
                  </a:cubicBezTo>
                  <a:cubicBezTo>
                    <a:pt x="408" y="382"/>
                    <a:pt x="406" y="379"/>
                    <a:pt x="403" y="375"/>
                  </a:cubicBezTo>
                  <a:lnTo>
                    <a:pt x="403" y="373"/>
                  </a:lnTo>
                  <a:cubicBezTo>
                    <a:pt x="402" y="372"/>
                    <a:pt x="401" y="371"/>
                    <a:pt x="401" y="370"/>
                  </a:cubicBezTo>
                  <a:cubicBezTo>
                    <a:pt x="399" y="368"/>
                    <a:pt x="396" y="364"/>
                    <a:pt x="393" y="360"/>
                  </a:cubicBezTo>
                  <a:cubicBezTo>
                    <a:pt x="392" y="359"/>
                    <a:pt x="391" y="357"/>
                    <a:pt x="390" y="357"/>
                  </a:cubicBezTo>
                  <a:cubicBezTo>
                    <a:pt x="388" y="354"/>
                    <a:pt x="385" y="350"/>
                    <a:pt x="383" y="348"/>
                  </a:cubicBezTo>
                  <a:cubicBezTo>
                    <a:pt x="382" y="346"/>
                    <a:pt x="381" y="345"/>
                    <a:pt x="380" y="345"/>
                  </a:cubicBezTo>
                  <a:cubicBezTo>
                    <a:pt x="376" y="341"/>
                    <a:pt x="371" y="337"/>
                    <a:pt x="368" y="334"/>
                  </a:cubicBezTo>
                  <a:lnTo>
                    <a:pt x="363" y="330"/>
                  </a:lnTo>
                  <a:cubicBezTo>
                    <a:pt x="361" y="328"/>
                    <a:pt x="357" y="326"/>
                    <a:pt x="354" y="324"/>
                  </a:cubicBezTo>
                  <a:cubicBezTo>
                    <a:pt x="352" y="323"/>
                    <a:pt x="350" y="321"/>
                    <a:pt x="349" y="320"/>
                  </a:cubicBezTo>
                  <a:cubicBezTo>
                    <a:pt x="347" y="319"/>
                    <a:pt x="344" y="317"/>
                    <a:pt x="342" y="317"/>
                  </a:cubicBezTo>
                  <a:lnTo>
                    <a:pt x="336" y="313"/>
                  </a:lnTo>
                  <a:lnTo>
                    <a:pt x="515" y="211"/>
                  </a:lnTo>
                  <a:close/>
                  <a:moveTo>
                    <a:pt x="242" y="362"/>
                  </a:moveTo>
                  <a:lnTo>
                    <a:pt x="243" y="362"/>
                  </a:lnTo>
                  <a:cubicBezTo>
                    <a:pt x="244" y="362"/>
                    <a:pt x="245" y="362"/>
                    <a:pt x="247" y="361"/>
                  </a:cubicBezTo>
                  <a:lnTo>
                    <a:pt x="255" y="361"/>
                  </a:lnTo>
                  <a:cubicBezTo>
                    <a:pt x="256" y="361"/>
                    <a:pt x="257" y="361"/>
                    <a:pt x="259" y="361"/>
                  </a:cubicBezTo>
                  <a:cubicBezTo>
                    <a:pt x="260" y="361"/>
                    <a:pt x="260" y="361"/>
                    <a:pt x="262" y="361"/>
                  </a:cubicBezTo>
                  <a:lnTo>
                    <a:pt x="267" y="362"/>
                  </a:lnTo>
                  <a:cubicBezTo>
                    <a:pt x="268" y="362"/>
                    <a:pt x="270" y="362"/>
                    <a:pt x="271" y="363"/>
                  </a:cubicBezTo>
                  <a:cubicBezTo>
                    <a:pt x="272" y="363"/>
                    <a:pt x="274" y="364"/>
                    <a:pt x="274" y="364"/>
                  </a:cubicBezTo>
                  <a:cubicBezTo>
                    <a:pt x="277" y="365"/>
                    <a:pt x="280" y="365"/>
                    <a:pt x="282" y="366"/>
                  </a:cubicBezTo>
                  <a:lnTo>
                    <a:pt x="284" y="367"/>
                  </a:lnTo>
                  <a:cubicBezTo>
                    <a:pt x="287" y="368"/>
                    <a:pt x="289" y="369"/>
                    <a:pt x="293" y="370"/>
                  </a:cubicBezTo>
                  <a:lnTo>
                    <a:pt x="296" y="370"/>
                  </a:lnTo>
                  <a:cubicBezTo>
                    <a:pt x="298" y="371"/>
                    <a:pt x="301" y="373"/>
                    <a:pt x="303" y="374"/>
                  </a:cubicBezTo>
                  <a:lnTo>
                    <a:pt x="306" y="376"/>
                  </a:lnTo>
                  <a:cubicBezTo>
                    <a:pt x="309" y="377"/>
                    <a:pt x="310" y="379"/>
                    <a:pt x="312" y="380"/>
                  </a:cubicBezTo>
                  <a:lnTo>
                    <a:pt x="315" y="382"/>
                  </a:lnTo>
                  <a:cubicBezTo>
                    <a:pt x="317" y="383"/>
                    <a:pt x="320" y="384"/>
                    <a:pt x="323" y="387"/>
                  </a:cubicBezTo>
                  <a:lnTo>
                    <a:pt x="324" y="389"/>
                  </a:lnTo>
                  <a:cubicBezTo>
                    <a:pt x="326" y="391"/>
                    <a:pt x="329" y="393"/>
                    <a:pt x="331" y="396"/>
                  </a:cubicBezTo>
                  <a:lnTo>
                    <a:pt x="333" y="398"/>
                  </a:lnTo>
                  <a:cubicBezTo>
                    <a:pt x="335" y="400"/>
                    <a:pt x="336" y="402"/>
                    <a:pt x="338" y="405"/>
                  </a:cubicBezTo>
                  <a:lnTo>
                    <a:pt x="340" y="408"/>
                  </a:lnTo>
                  <a:cubicBezTo>
                    <a:pt x="341" y="410"/>
                    <a:pt x="343" y="410"/>
                    <a:pt x="345" y="413"/>
                  </a:cubicBezTo>
                  <a:lnTo>
                    <a:pt x="348" y="417"/>
                  </a:lnTo>
                  <a:cubicBezTo>
                    <a:pt x="349" y="419"/>
                    <a:pt x="350" y="420"/>
                    <a:pt x="350" y="422"/>
                  </a:cubicBezTo>
                  <a:lnTo>
                    <a:pt x="351" y="423"/>
                  </a:lnTo>
                  <a:cubicBezTo>
                    <a:pt x="352" y="424"/>
                    <a:pt x="352" y="426"/>
                    <a:pt x="353" y="428"/>
                  </a:cubicBezTo>
                  <a:cubicBezTo>
                    <a:pt x="354" y="430"/>
                    <a:pt x="355" y="431"/>
                    <a:pt x="355" y="433"/>
                  </a:cubicBezTo>
                  <a:cubicBezTo>
                    <a:pt x="355" y="434"/>
                    <a:pt x="356" y="435"/>
                    <a:pt x="356" y="435"/>
                  </a:cubicBezTo>
                  <a:lnTo>
                    <a:pt x="357" y="437"/>
                  </a:lnTo>
                  <a:cubicBezTo>
                    <a:pt x="358" y="439"/>
                    <a:pt x="358" y="440"/>
                    <a:pt x="359" y="442"/>
                  </a:cubicBezTo>
                  <a:cubicBezTo>
                    <a:pt x="360" y="445"/>
                    <a:pt x="360" y="447"/>
                    <a:pt x="361" y="450"/>
                  </a:cubicBezTo>
                  <a:lnTo>
                    <a:pt x="362" y="453"/>
                  </a:lnTo>
                  <a:cubicBezTo>
                    <a:pt x="363" y="461"/>
                    <a:pt x="364" y="469"/>
                    <a:pt x="364" y="477"/>
                  </a:cubicBezTo>
                  <a:cubicBezTo>
                    <a:pt x="364" y="484"/>
                    <a:pt x="363" y="491"/>
                    <a:pt x="363" y="497"/>
                  </a:cubicBezTo>
                  <a:cubicBezTo>
                    <a:pt x="362" y="505"/>
                    <a:pt x="359" y="514"/>
                    <a:pt x="356" y="520"/>
                  </a:cubicBezTo>
                  <a:cubicBezTo>
                    <a:pt x="337" y="567"/>
                    <a:pt x="296" y="595"/>
                    <a:pt x="247" y="595"/>
                  </a:cubicBezTo>
                  <a:cubicBezTo>
                    <a:pt x="239" y="595"/>
                    <a:pt x="230" y="594"/>
                    <a:pt x="221" y="592"/>
                  </a:cubicBezTo>
                  <a:cubicBezTo>
                    <a:pt x="207" y="589"/>
                    <a:pt x="193" y="582"/>
                    <a:pt x="181" y="574"/>
                  </a:cubicBezTo>
                  <a:lnTo>
                    <a:pt x="181" y="574"/>
                  </a:lnTo>
                  <a:cubicBezTo>
                    <a:pt x="149" y="552"/>
                    <a:pt x="130" y="516"/>
                    <a:pt x="130" y="477"/>
                  </a:cubicBezTo>
                  <a:cubicBezTo>
                    <a:pt x="129" y="416"/>
                    <a:pt x="178" y="365"/>
                    <a:pt x="242" y="362"/>
                  </a:cubicBezTo>
                  <a:close/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6" name="任意多边形 335"/>
            <p:cNvSpPr/>
            <p:nvPr/>
          </p:nvSpPr>
          <p:spPr>
            <a:xfrm>
              <a:off x="20315" y="12740"/>
              <a:ext cx="100" cy="110"/>
            </a:xfrm>
            <a:custGeom>
              <a:avLst/>
              <a:gdLst/>
              <a:ahLst/>
              <a:cxnLst/>
              <a:rect l="0" t="0" r="0" b="0"/>
              <a:pathLst>
                <a:path w="176" h="192">
                  <a:moveTo>
                    <a:pt x="175" y="191"/>
                  </a:moveTo>
                  <a:lnTo>
                    <a:pt x="174" y="172"/>
                  </a:lnTo>
                  <a:cubicBezTo>
                    <a:pt x="168" y="78"/>
                    <a:pt x="94" y="4"/>
                    <a:pt x="0" y="0"/>
                  </a:cubicBezTo>
                  <a:lnTo>
                    <a:pt x="0" y="75"/>
                  </a:lnTo>
                  <a:cubicBezTo>
                    <a:pt x="52" y="79"/>
                    <a:pt x="94" y="121"/>
                    <a:pt x="99" y="173"/>
                  </a:cubicBezTo>
                  <a:lnTo>
                    <a:pt x="100" y="191"/>
                  </a:lnTo>
                  <a:lnTo>
                    <a:pt x="175" y="191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7" name="任意多边形 336"/>
            <p:cNvSpPr/>
            <p:nvPr/>
          </p:nvSpPr>
          <p:spPr>
            <a:xfrm>
              <a:off x="19395" y="12835"/>
              <a:ext cx="1288" cy="43"/>
            </a:xfrm>
            <a:custGeom>
              <a:avLst/>
              <a:gdLst/>
              <a:ahLst/>
              <a:cxnLst/>
              <a:rect l="0" t="0" r="0" b="0"/>
              <a:pathLst>
                <a:path w="2272" h="74">
                  <a:moveTo>
                    <a:pt x="1136" y="73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2271" y="0"/>
                  </a:lnTo>
                  <a:lnTo>
                    <a:pt x="2271" y="73"/>
                  </a:lnTo>
                  <a:lnTo>
                    <a:pt x="1136" y="73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8" name="任意多边形 337"/>
            <p:cNvSpPr/>
            <p:nvPr/>
          </p:nvSpPr>
          <p:spPr>
            <a:xfrm>
              <a:off x="19260" y="12005"/>
              <a:ext cx="1550" cy="303"/>
            </a:xfrm>
            <a:custGeom>
              <a:avLst/>
              <a:gdLst/>
              <a:ahLst/>
              <a:cxnLst/>
              <a:rect l="0" t="0" r="0" b="0"/>
              <a:pathLst>
                <a:path w="2732" h="535">
                  <a:moveTo>
                    <a:pt x="2731" y="534"/>
                  </a:moveTo>
                  <a:lnTo>
                    <a:pt x="2370" y="534"/>
                  </a:lnTo>
                  <a:lnTo>
                    <a:pt x="2370" y="461"/>
                  </a:lnTo>
                  <a:lnTo>
                    <a:pt x="2658" y="461"/>
                  </a:lnTo>
                  <a:lnTo>
                    <a:pt x="2658" y="290"/>
                  </a:lnTo>
                  <a:lnTo>
                    <a:pt x="1389" y="76"/>
                  </a:lnTo>
                  <a:lnTo>
                    <a:pt x="75" y="290"/>
                  </a:lnTo>
                  <a:lnTo>
                    <a:pt x="75" y="461"/>
                  </a:lnTo>
                  <a:lnTo>
                    <a:pt x="370" y="461"/>
                  </a:lnTo>
                  <a:lnTo>
                    <a:pt x="370" y="534"/>
                  </a:lnTo>
                  <a:lnTo>
                    <a:pt x="0" y="534"/>
                  </a:lnTo>
                  <a:lnTo>
                    <a:pt x="0" y="227"/>
                  </a:lnTo>
                  <a:lnTo>
                    <a:pt x="1390" y="0"/>
                  </a:lnTo>
                  <a:lnTo>
                    <a:pt x="2731" y="227"/>
                  </a:lnTo>
                  <a:lnTo>
                    <a:pt x="2731" y="534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39" name="任意多边形 338"/>
            <p:cNvSpPr/>
            <p:nvPr/>
          </p:nvSpPr>
          <p:spPr>
            <a:xfrm>
              <a:off x="20170" y="12965"/>
              <a:ext cx="108" cy="108"/>
            </a:xfrm>
            <a:custGeom>
              <a:avLst/>
              <a:gdLst/>
              <a:ahLst/>
              <a:cxnLst/>
              <a:rect l="0" t="0" r="0" b="0"/>
              <a:pathLst>
                <a:path w="191" h="190">
                  <a:moveTo>
                    <a:pt x="190" y="94"/>
                  </a:moveTo>
                  <a:cubicBezTo>
                    <a:pt x="190" y="112"/>
                    <a:pt x="186" y="127"/>
                    <a:pt x="177" y="142"/>
                  </a:cubicBezTo>
                  <a:cubicBezTo>
                    <a:pt x="168" y="157"/>
                    <a:pt x="158" y="168"/>
                    <a:pt x="143" y="177"/>
                  </a:cubicBezTo>
                  <a:cubicBezTo>
                    <a:pt x="127" y="185"/>
                    <a:pt x="112" y="189"/>
                    <a:pt x="95" y="189"/>
                  </a:cubicBezTo>
                  <a:cubicBezTo>
                    <a:pt x="77" y="189"/>
                    <a:pt x="63" y="185"/>
                    <a:pt x="48" y="177"/>
                  </a:cubicBezTo>
                  <a:cubicBezTo>
                    <a:pt x="33" y="168"/>
                    <a:pt x="22" y="157"/>
                    <a:pt x="13" y="142"/>
                  </a:cubicBezTo>
                  <a:cubicBezTo>
                    <a:pt x="4" y="127"/>
                    <a:pt x="0" y="111"/>
                    <a:pt x="0" y="94"/>
                  </a:cubicBezTo>
                  <a:cubicBezTo>
                    <a:pt x="0" y="76"/>
                    <a:pt x="4" y="62"/>
                    <a:pt x="13" y="47"/>
                  </a:cubicBezTo>
                  <a:cubicBezTo>
                    <a:pt x="22" y="32"/>
                    <a:pt x="33" y="20"/>
                    <a:pt x="48" y="12"/>
                  </a:cubicBezTo>
                  <a:cubicBezTo>
                    <a:pt x="63" y="3"/>
                    <a:pt x="78" y="0"/>
                    <a:pt x="95" y="0"/>
                  </a:cubicBezTo>
                  <a:cubicBezTo>
                    <a:pt x="113" y="0"/>
                    <a:pt x="127" y="3"/>
                    <a:pt x="143" y="12"/>
                  </a:cubicBezTo>
                  <a:cubicBezTo>
                    <a:pt x="158" y="20"/>
                    <a:pt x="168" y="32"/>
                    <a:pt x="177" y="47"/>
                  </a:cubicBezTo>
                  <a:cubicBezTo>
                    <a:pt x="186" y="62"/>
                    <a:pt x="190" y="77"/>
                    <a:pt x="190" y="9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0" name="任意多边形 339"/>
            <p:cNvSpPr/>
            <p:nvPr/>
          </p:nvSpPr>
          <p:spPr>
            <a:xfrm>
              <a:off x="20393" y="12965"/>
              <a:ext cx="107" cy="108"/>
            </a:xfrm>
            <a:custGeom>
              <a:avLst/>
              <a:gdLst/>
              <a:ahLst/>
              <a:cxnLst/>
              <a:rect l="0" t="0" r="0" b="0"/>
              <a:pathLst>
                <a:path w="190" h="190">
                  <a:moveTo>
                    <a:pt x="189" y="94"/>
                  </a:moveTo>
                  <a:cubicBezTo>
                    <a:pt x="189" y="112"/>
                    <a:pt x="185" y="127"/>
                    <a:pt x="177" y="142"/>
                  </a:cubicBezTo>
                  <a:cubicBezTo>
                    <a:pt x="168" y="157"/>
                    <a:pt x="157" y="168"/>
                    <a:pt x="142" y="177"/>
                  </a:cubicBezTo>
                  <a:cubicBezTo>
                    <a:pt x="127" y="185"/>
                    <a:pt x="111" y="189"/>
                    <a:pt x="94" y="189"/>
                  </a:cubicBezTo>
                  <a:cubicBezTo>
                    <a:pt x="76" y="189"/>
                    <a:pt x="62" y="185"/>
                    <a:pt x="47" y="177"/>
                  </a:cubicBezTo>
                  <a:cubicBezTo>
                    <a:pt x="32" y="168"/>
                    <a:pt x="20" y="157"/>
                    <a:pt x="12" y="142"/>
                  </a:cubicBezTo>
                  <a:cubicBezTo>
                    <a:pt x="3" y="127"/>
                    <a:pt x="0" y="111"/>
                    <a:pt x="0" y="94"/>
                  </a:cubicBezTo>
                  <a:cubicBezTo>
                    <a:pt x="0" y="76"/>
                    <a:pt x="3" y="62"/>
                    <a:pt x="12" y="47"/>
                  </a:cubicBezTo>
                  <a:cubicBezTo>
                    <a:pt x="20" y="32"/>
                    <a:pt x="32" y="20"/>
                    <a:pt x="47" y="12"/>
                  </a:cubicBezTo>
                  <a:cubicBezTo>
                    <a:pt x="62" y="3"/>
                    <a:pt x="77" y="0"/>
                    <a:pt x="94" y="0"/>
                  </a:cubicBezTo>
                  <a:cubicBezTo>
                    <a:pt x="112" y="0"/>
                    <a:pt x="127" y="3"/>
                    <a:pt x="142" y="12"/>
                  </a:cubicBezTo>
                  <a:cubicBezTo>
                    <a:pt x="157" y="20"/>
                    <a:pt x="168" y="32"/>
                    <a:pt x="177" y="47"/>
                  </a:cubicBezTo>
                  <a:cubicBezTo>
                    <a:pt x="185" y="62"/>
                    <a:pt x="189" y="77"/>
                    <a:pt x="189" y="94"/>
                  </a:cubicBez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1" name="任意多边形 340"/>
            <p:cNvSpPr/>
            <p:nvPr/>
          </p:nvSpPr>
          <p:spPr>
            <a:xfrm>
              <a:off x="19365" y="12303"/>
              <a:ext cx="835" cy="737"/>
            </a:xfrm>
            <a:custGeom>
              <a:avLst/>
              <a:gdLst/>
              <a:ahLst/>
              <a:cxnLst/>
              <a:rect l="0" t="0" r="0" b="0"/>
              <a:pathLst>
                <a:path w="1474" h="1299">
                  <a:moveTo>
                    <a:pt x="1473" y="1298"/>
                  </a:moveTo>
                  <a:lnTo>
                    <a:pt x="0" y="1298"/>
                  </a:lnTo>
                  <a:lnTo>
                    <a:pt x="0" y="0"/>
                  </a:lnTo>
                  <a:lnTo>
                    <a:pt x="74" y="0"/>
                  </a:lnTo>
                  <a:lnTo>
                    <a:pt x="74" y="1224"/>
                  </a:lnTo>
                  <a:lnTo>
                    <a:pt x="1473" y="1224"/>
                  </a:lnTo>
                  <a:lnTo>
                    <a:pt x="1473" y="1298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2" name="任意多边形 341"/>
            <p:cNvSpPr/>
            <p:nvPr/>
          </p:nvSpPr>
          <p:spPr>
            <a:xfrm>
              <a:off x="20443" y="12303"/>
              <a:ext cx="262" cy="737"/>
            </a:xfrm>
            <a:custGeom>
              <a:avLst/>
              <a:gdLst/>
              <a:ahLst/>
              <a:cxnLst/>
              <a:rect l="0" t="0" r="0" b="0"/>
              <a:pathLst>
                <a:path w="462" h="1299">
                  <a:moveTo>
                    <a:pt x="462" y="1298"/>
                  </a:moveTo>
                  <a:lnTo>
                    <a:pt x="0" y="1298"/>
                  </a:lnTo>
                  <a:lnTo>
                    <a:pt x="0" y="1224"/>
                  </a:lnTo>
                  <a:lnTo>
                    <a:pt x="388" y="1224"/>
                  </a:lnTo>
                  <a:lnTo>
                    <a:pt x="388" y="0"/>
                  </a:lnTo>
                  <a:lnTo>
                    <a:pt x="462" y="0"/>
                  </a:lnTo>
                  <a:lnTo>
                    <a:pt x="462" y="1298"/>
                  </a:lnTo>
                </a:path>
              </a:pathLst>
            </a:custGeom>
            <a:solidFill>
              <a:srgbClr val="595757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43" name="组合 298"/>
          <p:cNvGrpSpPr/>
          <p:nvPr/>
        </p:nvGrpSpPr>
        <p:grpSpPr>
          <a:xfrm>
            <a:off x="9665274" y="1804714"/>
            <a:ext cx="210760" cy="172398"/>
            <a:chOff x="3122613" y="3792538"/>
            <a:chExt cx="644525" cy="528638"/>
          </a:xfrm>
        </p:grpSpPr>
        <p:sp>
          <p:nvSpPr>
            <p:cNvPr id="344" name="Freeform 49"/>
            <p:cNvSpPr>
              <a:spLocks noEditPoints="1"/>
            </p:cNvSpPr>
            <p:nvPr/>
          </p:nvSpPr>
          <p:spPr bwMode="auto">
            <a:xfrm>
              <a:off x="3122613" y="3792538"/>
              <a:ext cx="644525" cy="528638"/>
            </a:xfrm>
            <a:custGeom>
              <a:avLst/>
              <a:gdLst>
                <a:gd name="T0" fmla="*/ 2147483646 w 1535"/>
                <a:gd name="T1" fmla="*/ 2147483646 h 1259"/>
                <a:gd name="T2" fmla="*/ 2147483646 w 1535"/>
                <a:gd name="T3" fmla="*/ 2147483646 h 1259"/>
                <a:gd name="T4" fmla="*/ 2147483646 w 1535"/>
                <a:gd name="T5" fmla="*/ 2147483646 h 1259"/>
                <a:gd name="T6" fmla="*/ 2147483646 w 1535"/>
                <a:gd name="T7" fmla="*/ 2147483646 h 1259"/>
                <a:gd name="T8" fmla="*/ 2147483646 w 1535"/>
                <a:gd name="T9" fmla="*/ 2147483646 h 1259"/>
                <a:gd name="T10" fmla="*/ 2147483646 w 1535"/>
                <a:gd name="T11" fmla="*/ 2147483646 h 1259"/>
                <a:gd name="T12" fmla="*/ 2147483646 w 1535"/>
                <a:gd name="T13" fmla="*/ 2147483646 h 1259"/>
                <a:gd name="T14" fmla="*/ 2147483646 w 1535"/>
                <a:gd name="T15" fmla="*/ 2147483646 h 1259"/>
                <a:gd name="T16" fmla="*/ 2147483646 w 1535"/>
                <a:gd name="T17" fmla="*/ 2147483646 h 1259"/>
                <a:gd name="T18" fmla="*/ 2147483646 w 1535"/>
                <a:gd name="T19" fmla="*/ 2147483646 h 1259"/>
                <a:gd name="T20" fmla="*/ 2147483646 w 1535"/>
                <a:gd name="T21" fmla="*/ 2147483646 h 1259"/>
                <a:gd name="T22" fmla="*/ 2147483646 w 1535"/>
                <a:gd name="T23" fmla="*/ 2147483646 h 1259"/>
                <a:gd name="T24" fmla="*/ 2147483646 w 1535"/>
                <a:gd name="T25" fmla="*/ 2147483646 h 1259"/>
                <a:gd name="T26" fmla="*/ 2147483646 w 1535"/>
                <a:gd name="T27" fmla="*/ 2147483646 h 1259"/>
                <a:gd name="T28" fmla="*/ 2147483646 w 1535"/>
                <a:gd name="T29" fmla="*/ 2147483646 h 1259"/>
                <a:gd name="T30" fmla="*/ 2147483646 w 1535"/>
                <a:gd name="T31" fmla="*/ 2147483646 h 1259"/>
                <a:gd name="T32" fmla="*/ 2147483646 w 1535"/>
                <a:gd name="T33" fmla="*/ 0 h 1259"/>
                <a:gd name="T34" fmla="*/ 0 w 1535"/>
                <a:gd name="T35" fmla="*/ 2147483646 h 1259"/>
                <a:gd name="T36" fmla="*/ 2147483646 w 1535"/>
                <a:gd name="T37" fmla="*/ 2147483646 h 1259"/>
                <a:gd name="T38" fmla="*/ 2147483646 w 1535"/>
                <a:gd name="T39" fmla="*/ 2147483646 h 1259"/>
                <a:gd name="T40" fmla="*/ 2147483646 w 1535"/>
                <a:gd name="T41" fmla="*/ 2147483646 h 1259"/>
                <a:gd name="T42" fmla="*/ 2147483646 w 1535"/>
                <a:gd name="T43" fmla="*/ 2147483646 h 1259"/>
                <a:gd name="T44" fmla="*/ 2147483646 w 1535"/>
                <a:gd name="T45" fmla="*/ 2147483646 h 1259"/>
                <a:gd name="T46" fmla="*/ 2147483646 w 1535"/>
                <a:gd name="T47" fmla="*/ 2147483646 h 1259"/>
                <a:gd name="T48" fmla="*/ 2147483646 w 1535"/>
                <a:gd name="T49" fmla="*/ 2147483646 h 1259"/>
                <a:gd name="T50" fmla="*/ 2147483646 w 1535"/>
                <a:gd name="T51" fmla="*/ 2147483646 h 1259"/>
                <a:gd name="T52" fmla="*/ 2147483646 w 1535"/>
                <a:gd name="T53" fmla="*/ 2147483646 h 1259"/>
                <a:gd name="T54" fmla="*/ 2147483646 w 1535"/>
                <a:gd name="T55" fmla="*/ 2147483646 h 1259"/>
                <a:gd name="T56" fmla="*/ 2147483646 w 1535"/>
                <a:gd name="T57" fmla="*/ 2147483646 h 1259"/>
                <a:gd name="T58" fmla="*/ 2147483646 w 1535"/>
                <a:gd name="T59" fmla="*/ 2147483646 h 1259"/>
                <a:gd name="T60" fmla="*/ 2147483646 w 1535"/>
                <a:gd name="T61" fmla="*/ 2147483646 h 1259"/>
                <a:gd name="T62" fmla="*/ 2147483646 w 1535"/>
                <a:gd name="T63" fmla="*/ 2147483646 h 1259"/>
                <a:gd name="T64" fmla="*/ 2147483646 w 1535"/>
                <a:gd name="T65" fmla="*/ 2147483646 h 1259"/>
                <a:gd name="T66" fmla="*/ 2147483646 w 1535"/>
                <a:gd name="T67" fmla="*/ 2147483646 h 1259"/>
                <a:gd name="T68" fmla="*/ 2147483646 w 1535"/>
                <a:gd name="T69" fmla="*/ 2147483646 h 1259"/>
                <a:gd name="T70" fmla="*/ 2147483646 w 1535"/>
                <a:gd name="T71" fmla="*/ 2147483646 h 1259"/>
                <a:gd name="T72" fmla="*/ 2147483646 w 1535"/>
                <a:gd name="T73" fmla="*/ 2147483646 h 12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535"/>
                <a:gd name="T112" fmla="*/ 0 h 1259"/>
                <a:gd name="T113" fmla="*/ 1535 w 1535"/>
                <a:gd name="T114" fmla="*/ 1259 h 125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535" h="1259">
                  <a:moveTo>
                    <a:pt x="1468" y="270"/>
                  </a:moveTo>
                  <a:lnTo>
                    <a:pt x="1468" y="270"/>
                  </a:lnTo>
                  <a:lnTo>
                    <a:pt x="67" y="270"/>
                  </a:lnTo>
                  <a:lnTo>
                    <a:pt x="67" y="67"/>
                  </a:lnTo>
                  <a:lnTo>
                    <a:pt x="1468" y="67"/>
                  </a:lnTo>
                  <a:lnTo>
                    <a:pt x="1468" y="270"/>
                  </a:lnTo>
                  <a:close/>
                  <a:moveTo>
                    <a:pt x="1246" y="430"/>
                  </a:moveTo>
                  <a:lnTo>
                    <a:pt x="1246" y="430"/>
                  </a:lnTo>
                  <a:cubicBezTo>
                    <a:pt x="1188" y="430"/>
                    <a:pt x="1139" y="391"/>
                    <a:pt x="1125" y="337"/>
                  </a:cubicBezTo>
                  <a:lnTo>
                    <a:pt x="1368" y="337"/>
                  </a:lnTo>
                  <a:cubicBezTo>
                    <a:pt x="1353" y="391"/>
                    <a:pt x="1304" y="430"/>
                    <a:pt x="1246" y="430"/>
                  </a:cubicBezTo>
                  <a:close/>
                  <a:moveTo>
                    <a:pt x="927" y="430"/>
                  </a:moveTo>
                  <a:lnTo>
                    <a:pt x="927" y="430"/>
                  </a:lnTo>
                  <a:cubicBezTo>
                    <a:pt x="869" y="430"/>
                    <a:pt x="820" y="391"/>
                    <a:pt x="806" y="337"/>
                  </a:cubicBezTo>
                  <a:lnTo>
                    <a:pt x="1049" y="337"/>
                  </a:lnTo>
                  <a:cubicBezTo>
                    <a:pt x="1034" y="391"/>
                    <a:pt x="985" y="430"/>
                    <a:pt x="927" y="430"/>
                  </a:cubicBezTo>
                  <a:close/>
                  <a:moveTo>
                    <a:pt x="608" y="430"/>
                  </a:moveTo>
                  <a:lnTo>
                    <a:pt x="608" y="430"/>
                  </a:lnTo>
                  <a:cubicBezTo>
                    <a:pt x="550" y="430"/>
                    <a:pt x="501" y="391"/>
                    <a:pt x="487" y="337"/>
                  </a:cubicBezTo>
                  <a:lnTo>
                    <a:pt x="730" y="337"/>
                  </a:lnTo>
                  <a:cubicBezTo>
                    <a:pt x="715" y="391"/>
                    <a:pt x="666" y="430"/>
                    <a:pt x="608" y="430"/>
                  </a:cubicBezTo>
                  <a:close/>
                  <a:moveTo>
                    <a:pt x="289" y="430"/>
                  </a:moveTo>
                  <a:lnTo>
                    <a:pt x="289" y="430"/>
                  </a:lnTo>
                  <a:cubicBezTo>
                    <a:pt x="231" y="430"/>
                    <a:pt x="182" y="391"/>
                    <a:pt x="167" y="337"/>
                  </a:cubicBezTo>
                  <a:lnTo>
                    <a:pt x="411" y="337"/>
                  </a:lnTo>
                  <a:cubicBezTo>
                    <a:pt x="396" y="391"/>
                    <a:pt x="347" y="430"/>
                    <a:pt x="289" y="430"/>
                  </a:cubicBezTo>
                  <a:close/>
                  <a:moveTo>
                    <a:pt x="316" y="794"/>
                  </a:moveTo>
                  <a:lnTo>
                    <a:pt x="316" y="794"/>
                  </a:lnTo>
                  <a:lnTo>
                    <a:pt x="507" y="794"/>
                  </a:lnTo>
                  <a:lnTo>
                    <a:pt x="507" y="1156"/>
                  </a:lnTo>
                  <a:lnTo>
                    <a:pt x="316" y="1156"/>
                  </a:lnTo>
                  <a:lnTo>
                    <a:pt x="316" y="794"/>
                  </a:lnTo>
                  <a:close/>
                  <a:moveTo>
                    <a:pt x="1502" y="0"/>
                  </a:moveTo>
                  <a:lnTo>
                    <a:pt x="1502" y="0"/>
                  </a:lnTo>
                  <a:lnTo>
                    <a:pt x="34" y="0"/>
                  </a:lnTo>
                  <a:cubicBezTo>
                    <a:pt x="15" y="0"/>
                    <a:pt x="0" y="15"/>
                    <a:pt x="0" y="33"/>
                  </a:cubicBezTo>
                  <a:lnTo>
                    <a:pt x="0" y="304"/>
                  </a:lnTo>
                  <a:cubicBezTo>
                    <a:pt x="0" y="322"/>
                    <a:pt x="15" y="337"/>
                    <a:pt x="34" y="337"/>
                  </a:cubicBezTo>
                  <a:lnTo>
                    <a:pt x="96" y="337"/>
                  </a:lnTo>
                  <a:lnTo>
                    <a:pt x="96" y="1189"/>
                  </a:lnTo>
                  <a:cubicBezTo>
                    <a:pt x="96" y="1208"/>
                    <a:pt x="111" y="1223"/>
                    <a:pt x="129" y="1223"/>
                  </a:cubicBezTo>
                  <a:lnTo>
                    <a:pt x="840" y="1223"/>
                  </a:lnTo>
                  <a:cubicBezTo>
                    <a:pt x="852" y="1244"/>
                    <a:pt x="874" y="1259"/>
                    <a:pt x="901" y="1259"/>
                  </a:cubicBezTo>
                  <a:cubicBezTo>
                    <a:pt x="939" y="1259"/>
                    <a:pt x="970" y="1228"/>
                    <a:pt x="970" y="1190"/>
                  </a:cubicBezTo>
                  <a:cubicBezTo>
                    <a:pt x="970" y="1152"/>
                    <a:pt x="939" y="1120"/>
                    <a:pt x="901" y="1120"/>
                  </a:cubicBezTo>
                  <a:cubicBezTo>
                    <a:pt x="875" y="1120"/>
                    <a:pt x="852" y="1135"/>
                    <a:pt x="840" y="1156"/>
                  </a:cubicBezTo>
                  <a:lnTo>
                    <a:pt x="561" y="1156"/>
                  </a:lnTo>
                  <a:lnTo>
                    <a:pt x="561" y="767"/>
                  </a:lnTo>
                  <a:cubicBezTo>
                    <a:pt x="561" y="753"/>
                    <a:pt x="549" y="741"/>
                    <a:pt x="534" y="741"/>
                  </a:cubicBezTo>
                  <a:lnTo>
                    <a:pt x="289" y="741"/>
                  </a:lnTo>
                  <a:cubicBezTo>
                    <a:pt x="274" y="741"/>
                    <a:pt x="262" y="753"/>
                    <a:pt x="262" y="767"/>
                  </a:cubicBezTo>
                  <a:lnTo>
                    <a:pt x="262" y="1156"/>
                  </a:lnTo>
                  <a:lnTo>
                    <a:pt x="163" y="1156"/>
                  </a:lnTo>
                  <a:lnTo>
                    <a:pt x="163" y="449"/>
                  </a:lnTo>
                  <a:cubicBezTo>
                    <a:pt x="197" y="479"/>
                    <a:pt x="241" y="497"/>
                    <a:pt x="289" y="497"/>
                  </a:cubicBezTo>
                  <a:cubicBezTo>
                    <a:pt x="355" y="497"/>
                    <a:pt x="414" y="463"/>
                    <a:pt x="449" y="412"/>
                  </a:cubicBezTo>
                  <a:cubicBezTo>
                    <a:pt x="483" y="463"/>
                    <a:pt x="542" y="497"/>
                    <a:pt x="608" y="497"/>
                  </a:cubicBezTo>
                  <a:cubicBezTo>
                    <a:pt x="674" y="497"/>
                    <a:pt x="733" y="463"/>
                    <a:pt x="768" y="412"/>
                  </a:cubicBezTo>
                  <a:cubicBezTo>
                    <a:pt x="802" y="463"/>
                    <a:pt x="861" y="497"/>
                    <a:pt x="927" y="497"/>
                  </a:cubicBezTo>
                  <a:cubicBezTo>
                    <a:pt x="993" y="497"/>
                    <a:pt x="1052" y="463"/>
                    <a:pt x="1087" y="412"/>
                  </a:cubicBezTo>
                  <a:cubicBezTo>
                    <a:pt x="1121" y="463"/>
                    <a:pt x="1180" y="497"/>
                    <a:pt x="1246" y="497"/>
                  </a:cubicBezTo>
                  <a:cubicBezTo>
                    <a:pt x="1295" y="497"/>
                    <a:pt x="1339" y="479"/>
                    <a:pt x="1372" y="449"/>
                  </a:cubicBezTo>
                  <a:lnTo>
                    <a:pt x="1372" y="1156"/>
                  </a:lnTo>
                  <a:lnTo>
                    <a:pt x="1175" y="1156"/>
                  </a:lnTo>
                  <a:cubicBezTo>
                    <a:pt x="1164" y="1134"/>
                    <a:pt x="1141" y="1120"/>
                    <a:pt x="1114" y="1120"/>
                  </a:cubicBezTo>
                  <a:cubicBezTo>
                    <a:pt x="1076" y="1120"/>
                    <a:pt x="1045" y="1151"/>
                    <a:pt x="1045" y="1189"/>
                  </a:cubicBezTo>
                  <a:cubicBezTo>
                    <a:pt x="1045" y="1227"/>
                    <a:pt x="1076" y="1258"/>
                    <a:pt x="1114" y="1258"/>
                  </a:cubicBezTo>
                  <a:cubicBezTo>
                    <a:pt x="1141" y="1258"/>
                    <a:pt x="1163" y="1244"/>
                    <a:pt x="1175" y="1223"/>
                  </a:cubicBezTo>
                  <a:lnTo>
                    <a:pt x="1406" y="1223"/>
                  </a:lnTo>
                  <a:cubicBezTo>
                    <a:pt x="1424" y="1223"/>
                    <a:pt x="1439" y="1208"/>
                    <a:pt x="1439" y="1189"/>
                  </a:cubicBezTo>
                  <a:lnTo>
                    <a:pt x="1439" y="337"/>
                  </a:lnTo>
                  <a:lnTo>
                    <a:pt x="1502" y="337"/>
                  </a:lnTo>
                  <a:cubicBezTo>
                    <a:pt x="1520" y="337"/>
                    <a:pt x="1535" y="322"/>
                    <a:pt x="1535" y="304"/>
                  </a:cubicBezTo>
                  <a:lnTo>
                    <a:pt x="1535" y="33"/>
                  </a:lnTo>
                  <a:cubicBezTo>
                    <a:pt x="1535" y="15"/>
                    <a:pt x="1520" y="0"/>
                    <a:pt x="1502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5" name="Freeform 50"/>
            <p:cNvSpPr/>
            <p:nvPr/>
          </p:nvSpPr>
          <p:spPr bwMode="auto">
            <a:xfrm>
              <a:off x="3213100" y="3849688"/>
              <a:ext cx="461963" cy="26988"/>
            </a:xfrm>
            <a:custGeom>
              <a:avLst/>
              <a:gdLst>
                <a:gd name="T0" fmla="*/ 2147483646 w 1101"/>
                <a:gd name="T1" fmla="*/ 2147483646 h 67"/>
                <a:gd name="T2" fmla="*/ 2147483646 w 1101"/>
                <a:gd name="T3" fmla="*/ 2147483646 h 67"/>
                <a:gd name="T4" fmla="*/ 2147483646 w 1101"/>
                <a:gd name="T5" fmla="*/ 2147483646 h 67"/>
                <a:gd name="T6" fmla="*/ 2147483646 w 1101"/>
                <a:gd name="T7" fmla="*/ 2147483646 h 67"/>
                <a:gd name="T8" fmla="*/ 2147483646 w 1101"/>
                <a:gd name="T9" fmla="*/ 0 h 67"/>
                <a:gd name="T10" fmla="*/ 2147483646 w 1101"/>
                <a:gd name="T11" fmla="*/ 0 h 67"/>
                <a:gd name="T12" fmla="*/ 0 w 1101"/>
                <a:gd name="T13" fmla="*/ 2147483646 h 67"/>
                <a:gd name="T14" fmla="*/ 2147483646 w 1101"/>
                <a:gd name="T15" fmla="*/ 2147483646 h 6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01"/>
                <a:gd name="T25" fmla="*/ 0 h 67"/>
                <a:gd name="T26" fmla="*/ 1101 w 1101"/>
                <a:gd name="T27" fmla="*/ 67 h 6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01" h="67">
                  <a:moveTo>
                    <a:pt x="33" y="67"/>
                  </a:moveTo>
                  <a:lnTo>
                    <a:pt x="33" y="67"/>
                  </a:lnTo>
                  <a:lnTo>
                    <a:pt x="1068" y="67"/>
                  </a:lnTo>
                  <a:cubicBezTo>
                    <a:pt x="1087" y="67"/>
                    <a:pt x="1101" y="52"/>
                    <a:pt x="1101" y="34"/>
                  </a:cubicBezTo>
                  <a:cubicBezTo>
                    <a:pt x="1101" y="15"/>
                    <a:pt x="1087" y="0"/>
                    <a:pt x="1068" y="0"/>
                  </a:cubicBezTo>
                  <a:lnTo>
                    <a:pt x="33" y="0"/>
                  </a:lnTo>
                  <a:cubicBezTo>
                    <a:pt x="15" y="0"/>
                    <a:pt x="0" y="15"/>
                    <a:pt x="0" y="34"/>
                  </a:cubicBezTo>
                  <a:cubicBezTo>
                    <a:pt x="0" y="52"/>
                    <a:pt x="15" y="67"/>
                    <a:pt x="33" y="6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6" name="Freeform 51"/>
            <p:cNvSpPr/>
            <p:nvPr/>
          </p:nvSpPr>
          <p:spPr bwMode="auto">
            <a:xfrm>
              <a:off x="3267075" y="4187826"/>
              <a:ext cx="23813" cy="23813"/>
            </a:xfrm>
            <a:custGeom>
              <a:avLst/>
              <a:gdLst>
                <a:gd name="T0" fmla="*/ 2147483646 w 56"/>
                <a:gd name="T1" fmla="*/ 0 h 56"/>
                <a:gd name="T2" fmla="*/ 2147483646 w 56"/>
                <a:gd name="T3" fmla="*/ 0 h 56"/>
                <a:gd name="T4" fmla="*/ 0 w 56"/>
                <a:gd name="T5" fmla="*/ 2147483646 h 56"/>
                <a:gd name="T6" fmla="*/ 2147483646 w 56"/>
                <a:gd name="T7" fmla="*/ 2147483646 h 56"/>
                <a:gd name="T8" fmla="*/ 2147483646 w 56"/>
                <a:gd name="T9" fmla="*/ 2147483646 h 56"/>
                <a:gd name="T10" fmla="*/ 2147483646 w 56"/>
                <a:gd name="T11" fmla="*/ 0 h 5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6"/>
                <a:gd name="T19" fmla="*/ 0 h 56"/>
                <a:gd name="T20" fmla="*/ 56 w 56"/>
                <a:gd name="T21" fmla="*/ 56 h 5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6" h="56">
                  <a:moveTo>
                    <a:pt x="28" y="0"/>
                  </a:moveTo>
                  <a:lnTo>
                    <a:pt x="28" y="0"/>
                  </a:lnTo>
                  <a:cubicBezTo>
                    <a:pt x="13" y="0"/>
                    <a:pt x="0" y="12"/>
                    <a:pt x="0" y="28"/>
                  </a:cubicBezTo>
                  <a:cubicBezTo>
                    <a:pt x="0" y="43"/>
                    <a:pt x="13" y="56"/>
                    <a:pt x="28" y="56"/>
                  </a:cubicBezTo>
                  <a:cubicBezTo>
                    <a:pt x="44" y="56"/>
                    <a:pt x="56" y="43"/>
                    <a:pt x="56" y="28"/>
                  </a:cubicBezTo>
                  <a:cubicBezTo>
                    <a:pt x="56" y="12"/>
                    <a:pt x="44" y="0"/>
                    <a:pt x="28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7" name="Freeform 52"/>
            <p:cNvSpPr>
              <a:spLocks noEditPoints="1"/>
            </p:cNvSpPr>
            <p:nvPr/>
          </p:nvSpPr>
          <p:spPr bwMode="auto">
            <a:xfrm>
              <a:off x="3417888" y="4038601"/>
              <a:ext cx="242888" cy="149225"/>
            </a:xfrm>
            <a:custGeom>
              <a:avLst/>
              <a:gdLst>
                <a:gd name="T0" fmla="*/ 2147483646 w 577"/>
                <a:gd name="T1" fmla="*/ 2147483646 h 355"/>
                <a:gd name="T2" fmla="*/ 2147483646 w 577"/>
                <a:gd name="T3" fmla="*/ 2147483646 h 355"/>
                <a:gd name="T4" fmla="*/ 2147483646 w 577"/>
                <a:gd name="T5" fmla="*/ 2147483646 h 355"/>
                <a:gd name="T6" fmla="*/ 2147483646 w 577"/>
                <a:gd name="T7" fmla="*/ 2147483646 h 355"/>
                <a:gd name="T8" fmla="*/ 2147483646 w 577"/>
                <a:gd name="T9" fmla="*/ 2147483646 h 355"/>
                <a:gd name="T10" fmla="*/ 2147483646 w 577"/>
                <a:gd name="T11" fmla="*/ 2147483646 h 355"/>
                <a:gd name="T12" fmla="*/ 2147483646 w 577"/>
                <a:gd name="T13" fmla="*/ 2147483646 h 355"/>
                <a:gd name="T14" fmla="*/ 2147483646 w 577"/>
                <a:gd name="T15" fmla="*/ 2147483646 h 355"/>
                <a:gd name="T16" fmla="*/ 2147483646 w 577"/>
                <a:gd name="T17" fmla="*/ 2147483646 h 355"/>
                <a:gd name="T18" fmla="*/ 2147483646 w 577"/>
                <a:gd name="T19" fmla="*/ 0 h 355"/>
                <a:gd name="T20" fmla="*/ 2147483646 w 577"/>
                <a:gd name="T21" fmla="*/ 0 h 355"/>
                <a:gd name="T22" fmla="*/ 0 w 577"/>
                <a:gd name="T23" fmla="*/ 2147483646 h 355"/>
                <a:gd name="T24" fmla="*/ 0 w 577"/>
                <a:gd name="T25" fmla="*/ 2147483646 h 355"/>
                <a:gd name="T26" fmla="*/ 2147483646 w 577"/>
                <a:gd name="T27" fmla="*/ 2147483646 h 355"/>
                <a:gd name="T28" fmla="*/ 2147483646 w 577"/>
                <a:gd name="T29" fmla="*/ 2147483646 h 355"/>
                <a:gd name="T30" fmla="*/ 2147483646 w 577"/>
                <a:gd name="T31" fmla="*/ 2147483646 h 35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77"/>
                <a:gd name="T49" fmla="*/ 0 h 355"/>
                <a:gd name="T50" fmla="*/ 577 w 577"/>
                <a:gd name="T51" fmla="*/ 355 h 355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77" h="355">
                  <a:moveTo>
                    <a:pt x="524" y="302"/>
                  </a:moveTo>
                  <a:lnTo>
                    <a:pt x="524" y="302"/>
                  </a:lnTo>
                  <a:lnTo>
                    <a:pt x="54" y="302"/>
                  </a:lnTo>
                  <a:lnTo>
                    <a:pt x="54" y="54"/>
                  </a:lnTo>
                  <a:lnTo>
                    <a:pt x="524" y="54"/>
                  </a:lnTo>
                  <a:lnTo>
                    <a:pt x="524" y="302"/>
                  </a:lnTo>
                  <a:close/>
                  <a:moveTo>
                    <a:pt x="577" y="329"/>
                  </a:moveTo>
                  <a:lnTo>
                    <a:pt x="577" y="329"/>
                  </a:lnTo>
                  <a:lnTo>
                    <a:pt x="577" y="27"/>
                  </a:lnTo>
                  <a:cubicBezTo>
                    <a:pt x="577" y="12"/>
                    <a:pt x="565" y="0"/>
                    <a:pt x="55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29"/>
                  </a:lnTo>
                  <a:cubicBezTo>
                    <a:pt x="0" y="343"/>
                    <a:pt x="12" y="355"/>
                    <a:pt x="27" y="355"/>
                  </a:cubicBezTo>
                  <a:lnTo>
                    <a:pt x="550" y="355"/>
                  </a:lnTo>
                  <a:cubicBezTo>
                    <a:pt x="565" y="355"/>
                    <a:pt x="577" y="343"/>
                    <a:pt x="577" y="32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8" name="Freeform 53"/>
            <p:cNvSpPr/>
            <p:nvPr/>
          </p:nvSpPr>
          <p:spPr bwMode="auto">
            <a:xfrm>
              <a:off x="3459163" y="4089401"/>
              <a:ext cx="158750" cy="15875"/>
            </a:xfrm>
            <a:custGeom>
              <a:avLst/>
              <a:gdLst>
                <a:gd name="T0" fmla="*/ 2147483646 w 379"/>
                <a:gd name="T1" fmla="*/ 2147483646 h 40"/>
                <a:gd name="T2" fmla="*/ 2147483646 w 379"/>
                <a:gd name="T3" fmla="*/ 2147483646 h 40"/>
                <a:gd name="T4" fmla="*/ 2147483646 w 379"/>
                <a:gd name="T5" fmla="*/ 2147483646 h 40"/>
                <a:gd name="T6" fmla="*/ 2147483646 w 379"/>
                <a:gd name="T7" fmla="*/ 2147483646 h 40"/>
                <a:gd name="T8" fmla="*/ 2147483646 w 379"/>
                <a:gd name="T9" fmla="*/ 0 h 40"/>
                <a:gd name="T10" fmla="*/ 2147483646 w 379"/>
                <a:gd name="T11" fmla="*/ 0 h 40"/>
                <a:gd name="T12" fmla="*/ 0 w 379"/>
                <a:gd name="T13" fmla="*/ 2147483646 h 40"/>
                <a:gd name="T14" fmla="*/ 2147483646 w 379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79"/>
                <a:gd name="T25" fmla="*/ 0 h 40"/>
                <a:gd name="T26" fmla="*/ 379 w 379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79" h="40">
                  <a:moveTo>
                    <a:pt x="20" y="40"/>
                  </a:moveTo>
                  <a:lnTo>
                    <a:pt x="20" y="40"/>
                  </a:lnTo>
                  <a:lnTo>
                    <a:pt x="359" y="40"/>
                  </a:lnTo>
                  <a:cubicBezTo>
                    <a:pt x="370" y="40"/>
                    <a:pt x="379" y="31"/>
                    <a:pt x="379" y="20"/>
                  </a:cubicBezTo>
                  <a:cubicBezTo>
                    <a:pt x="379" y="9"/>
                    <a:pt x="370" y="0"/>
                    <a:pt x="359" y="0"/>
                  </a:cubicBez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49" name="Freeform 54"/>
            <p:cNvSpPr/>
            <p:nvPr/>
          </p:nvSpPr>
          <p:spPr bwMode="auto">
            <a:xfrm>
              <a:off x="3459163" y="4121151"/>
              <a:ext cx="158750" cy="15875"/>
            </a:xfrm>
            <a:custGeom>
              <a:avLst/>
              <a:gdLst>
                <a:gd name="T0" fmla="*/ 2147483646 w 379"/>
                <a:gd name="T1" fmla="*/ 2147483646 h 40"/>
                <a:gd name="T2" fmla="*/ 2147483646 w 379"/>
                <a:gd name="T3" fmla="*/ 2147483646 h 40"/>
                <a:gd name="T4" fmla="*/ 2147483646 w 379"/>
                <a:gd name="T5" fmla="*/ 2147483646 h 40"/>
                <a:gd name="T6" fmla="*/ 2147483646 w 379"/>
                <a:gd name="T7" fmla="*/ 2147483646 h 40"/>
                <a:gd name="T8" fmla="*/ 2147483646 w 379"/>
                <a:gd name="T9" fmla="*/ 0 h 40"/>
                <a:gd name="T10" fmla="*/ 2147483646 w 379"/>
                <a:gd name="T11" fmla="*/ 0 h 40"/>
                <a:gd name="T12" fmla="*/ 0 w 379"/>
                <a:gd name="T13" fmla="*/ 2147483646 h 40"/>
                <a:gd name="T14" fmla="*/ 2147483646 w 379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79"/>
                <a:gd name="T25" fmla="*/ 0 h 40"/>
                <a:gd name="T26" fmla="*/ 379 w 379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79" h="40">
                  <a:moveTo>
                    <a:pt x="20" y="40"/>
                  </a:moveTo>
                  <a:lnTo>
                    <a:pt x="20" y="40"/>
                  </a:lnTo>
                  <a:lnTo>
                    <a:pt x="359" y="40"/>
                  </a:lnTo>
                  <a:cubicBezTo>
                    <a:pt x="370" y="40"/>
                    <a:pt x="379" y="31"/>
                    <a:pt x="379" y="20"/>
                  </a:cubicBezTo>
                  <a:cubicBezTo>
                    <a:pt x="379" y="9"/>
                    <a:pt x="370" y="0"/>
                    <a:pt x="359" y="0"/>
                  </a:cubicBez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50" name="组合 297"/>
          <p:cNvGrpSpPr/>
          <p:nvPr/>
        </p:nvGrpSpPr>
        <p:grpSpPr>
          <a:xfrm>
            <a:off x="8724971" y="1780712"/>
            <a:ext cx="165778" cy="220402"/>
            <a:chOff x="2047875" y="3503613"/>
            <a:chExt cx="612775" cy="817563"/>
          </a:xfrm>
        </p:grpSpPr>
        <p:sp>
          <p:nvSpPr>
            <p:cNvPr id="351" name="Freeform 55"/>
            <p:cNvSpPr/>
            <p:nvPr/>
          </p:nvSpPr>
          <p:spPr bwMode="auto">
            <a:xfrm>
              <a:off x="2166938" y="3871913"/>
              <a:ext cx="15875" cy="309563"/>
            </a:xfrm>
            <a:custGeom>
              <a:avLst/>
              <a:gdLst>
                <a:gd name="T0" fmla="*/ 2147483646 w 40"/>
                <a:gd name="T1" fmla="*/ 0 h 740"/>
                <a:gd name="T2" fmla="*/ 2147483646 w 40"/>
                <a:gd name="T3" fmla="*/ 0 h 740"/>
                <a:gd name="T4" fmla="*/ 0 w 40"/>
                <a:gd name="T5" fmla="*/ 2147483646 h 740"/>
                <a:gd name="T6" fmla="*/ 0 w 40"/>
                <a:gd name="T7" fmla="*/ 2147483646 h 740"/>
                <a:gd name="T8" fmla="*/ 2147483646 w 40"/>
                <a:gd name="T9" fmla="*/ 2147483646 h 740"/>
                <a:gd name="T10" fmla="*/ 2147483646 w 40"/>
                <a:gd name="T11" fmla="*/ 2147483646 h 740"/>
                <a:gd name="T12" fmla="*/ 2147483646 w 40"/>
                <a:gd name="T13" fmla="*/ 2147483646 h 740"/>
                <a:gd name="T14" fmla="*/ 2147483646 w 40"/>
                <a:gd name="T15" fmla="*/ 0 h 7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740"/>
                <a:gd name="T26" fmla="*/ 40 w 40"/>
                <a:gd name="T27" fmla="*/ 740 h 7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740">
                  <a:moveTo>
                    <a:pt x="20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720"/>
                  </a:lnTo>
                  <a:cubicBezTo>
                    <a:pt x="0" y="731"/>
                    <a:pt x="9" y="740"/>
                    <a:pt x="20" y="740"/>
                  </a:cubicBezTo>
                  <a:cubicBezTo>
                    <a:pt x="31" y="740"/>
                    <a:pt x="40" y="731"/>
                    <a:pt x="40" y="720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2" name="Freeform 56"/>
            <p:cNvSpPr/>
            <p:nvPr/>
          </p:nvSpPr>
          <p:spPr bwMode="auto">
            <a:xfrm>
              <a:off x="2216150" y="3835401"/>
              <a:ext cx="17463" cy="346075"/>
            </a:xfrm>
            <a:custGeom>
              <a:avLst/>
              <a:gdLst>
                <a:gd name="T0" fmla="*/ 2147483646 w 40"/>
                <a:gd name="T1" fmla="*/ 0 h 827"/>
                <a:gd name="T2" fmla="*/ 2147483646 w 40"/>
                <a:gd name="T3" fmla="*/ 0 h 827"/>
                <a:gd name="T4" fmla="*/ 0 w 40"/>
                <a:gd name="T5" fmla="*/ 2147483646 h 827"/>
                <a:gd name="T6" fmla="*/ 0 w 40"/>
                <a:gd name="T7" fmla="*/ 2147483646 h 827"/>
                <a:gd name="T8" fmla="*/ 2147483646 w 40"/>
                <a:gd name="T9" fmla="*/ 2147483646 h 827"/>
                <a:gd name="T10" fmla="*/ 2147483646 w 40"/>
                <a:gd name="T11" fmla="*/ 2147483646 h 827"/>
                <a:gd name="T12" fmla="*/ 2147483646 w 40"/>
                <a:gd name="T13" fmla="*/ 2147483646 h 827"/>
                <a:gd name="T14" fmla="*/ 2147483646 w 40"/>
                <a:gd name="T15" fmla="*/ 0 h 82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827"/>
                <a:gd name="T26" fmla="*/ 40 w 40"/>
                <a:gd name="T27" fmla="*/ 827 h 82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826">
                  <a:moveTo>
                    <a:pt x="20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807"/>
                  </a:lnTo>
                  <a:cubicBezTo>
                    <a:pt x="0" y="818"/>
                    <a:pt x="9" y="827"/>
                    <a:pt x="20" y="827"/>
                  </a:cubicBezTo>
                  <a:cubicBezTo>
                    <a:pt x="31" y="827"/>
                    <a:pt x="40" y="818"/>
                    <a:pt x="40" y="807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3" name="Freeform 57"/>
            <p:cNvSpPr/>
            <p:nvPr/>
          </p:nvSpPr>
          <p:spPr bwMode="auto">
            <a:xfrm>
              <a:off x="2525713" y="3962401"/>
              <a:ext cx="15875" cy="219075"/>
            </a:xfrm>
            <a:custGeom>
              <a:avLst/>
              <a:gdLst>
                <a:gd name="T0" fmla="*/ 2147483646 w 40"/>
                <a:gd name="T1" fmla="*/ 2147483646 h 525"/>
                <a:gd name="T2" fmla="*/ 2147483646 w 40"/>
                <a:gd name="T3" fmla="*/ 2147483646 h 525"/>
                <a:gd name="T4" fmla="*/ 2147483646 w 40"/>
                <a:gd name="T5" fmla="*/ 2147483646 h 525"/>
                <a:gd name="T6" fmla="*/ 2147483646 w 40"/>
                <a:gd name="T7" fmla="*/ 2147483646 h 525"/>
                <a:gd name="T8" fmla="*/ 2147483646 w 40"/>
                <a:gd name="T9" fmla="*/ 0 h 525"/>
                <a:gd name="T10" fmla="*/ 0 w 40"/>
                <a:gd name="T11" fmla="*/ 2147483646 h 525"/>
                <a:gd name="T12" fmla="*/ 0 w 40"/>
                <a:gd name="T13" fmla="*/ 2147483646 h 525"/>
                <a:gd name="T14" fmla="*/ 2147483646 w 40"/>
                <a:gd name="T15" fmla="*/ 2147483646 h 5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525"/>
                <a:gd name="T26" fmla="*/ 40 w 40"/>
                <a:gd name="T27" fmla="*/ 525 h 5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525">
                  <a:moveTo>
                    <a:pt x="20" y="525"/>
                  </a:moveTo>
                  <a:lnTo>
                    <a:pt x="20" y="525"/>
                  </a:lnTo>
                  <a:cubicBezTo>
                    <a:pt x="31" y="525"/>
                    <a:pt x="40" y="516"/>
                    <a:pt x="40" y="505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lnTo>
                    <a:pt x="0" y="505"/>
                  </a:lnTo>
                  <a:cubicBezTo>
                    <a:pt x="0" y="516"/>
                    <a:pt x="9" y="525"/>
                    <a:pt x="20" y="525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4" name="Freeform 58"/>
            <p:cNvSpPr/>
            <p:nvPr/>
          </p:nvSpPr>
          <p:spPr bwMode="auto">
            <a:xfrm>
              <a:off x="2474913" y="3925888"/>
              <a:ext cx="17463" cy="255588"/>
            </a:xfrm>
            <a:custGeom>
              <a:avLst/>
              <a:gdLst>
                <a:gd name="T0" fmla="*/ 2147483646 w 40"/>
                <a:gd name="T1" fmla="*/ 2147483646 h 612"/>
                <a:gd name="T2" fmla="*/ 2147483646 w 40"/>
                <a:gd name="T3" fmla="*/ 2147483646 h 612"/>
                <a:gd name="T4" fmla="*/ 2147483646 w 40"/>
                <a:gd name="T5" fmla="*/ 2147483646 h 612"/>
                <a:gd name="T6" fmla="*/ 2147483646 w 40"/>
                <a:gd name="T7" fmla="*/ 2147483646 h 612"/>
                <a:gd name="T8" fmla="*/ 2147483646 w 40"/>
                <a:gd name="T9" fmla="*/ 0 h 612"/>
                <a:gd name="T10" fmla="*/ 0 w 40"/>
                <a:gd name="T11" fmla="*/ 2147483646 h 612"/>
                <a:gd name="T12" fmla="*/ 0 w 40"/>
                <a:gd name="T13" fmla="*/ 2147483646 h 612"/>
                <a:gd name="T14" fmla="*/ 2147483646 w 40"/>
                <a:gd name="T15" fmla="*/ 2147483646 h 6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612"/>
                <a:gd name="T26" fmla="*/ 40 w 40"/>
                <a:gd name="T27" fmla="*/ 612 h 6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612">
                  <a:moveTo>
                    <a:pt x="20" y="612"/>
                  </a:moveTo>
                  <a:lnTo>
                    <a:pt x="20" y="612"/>
                  </a:lnTo>
                  <a:cubicBezTo>
                    <a:pt x="31" y="612"/>
                    <a:pt x="40" y="603"/>
                    <a:pt x="40" y="592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ubicBezTo>
                    <a:pt x="8" y="0"/>
                    <a:pt x="0" y="9"/>
                    <a:pt x="0" y="20"/>
                  </a:cubicBezTo>
                  <a:lnTo>
                    <a:pt x="0" y="592"/>
                  </a:lnTo>
                  <a:cubicBezTo>
                    <a:pt x="0" y="603"/>
                    <a:pt x="8" y="612"/>
                    <a:pt x="20" y="612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5" name="Freeform 59"/>
            <p:cNvSpPr/>
            <p:nvPr/>
          </p:nvSpPr>
          <p:spPr bwMode="auto">
            <a:xfrm>
              <a:off x="2322513" y="3621088"/>
              <a:ext cx="15875" cy="560388"/>
            </a:xfrm>
            <a:custGeom>
              <a:avLst/>
              <a:gdLst>
                <a:gd name="T0" fmla="*/ 2147483646 w 40"/>
                <a:gd name="T1" fmla="*/ 2147483646 h 1338"/>
                <a:gd name="T2" fmla="*/ 2147483646 w 40"/>
                <a:gd name="T3" fmla="*/ 2147483646 h 1338"/>
                <a:gd name="T4" fmla="*/ 2147483646 w 40"/>
                <a:gd name="T5" fmla="*/ 2147483646 h 1338"/>
                <a:gd name="T6" fmla="*/ 2147483646 w 40"/>
                <a:gd name="T7" fmla="*/ 2147483646 h 1338"/>
                <a:gd name="T8" fmla="*/ 2147483646 w 40"/>
                <a:gd name="T9" fmla="*/ 0 h 1338"/>
                <a:gd name="T10" fmla="*/ 0 w 40"/>
                <a:gd name="T11" fmla="*/ 2147483646 h 1338"/>
                <a:gd name="T12" fmla="*/ 0 w 40"/>
                <a:gd name="T13" fmla="*/ 2147483646 h 1338"/>
                <a:gd name="T14" fmla="*/ 2147483646 w 40"/>
                <a:gd name="T15" fmla="*/ 2147483646 h 13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1338"/>
                <a:gd name="T26" fmla="*/ 40 w 40"/>
                <a:gd name="T27" fmla="*/ 1338 h 13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1338">
                  <a:moveTo>
                    <a:pt x="20" y="1338"/>
                  </a:moveTo>
                  <a:lnTo>
                    <a:pt x="20" y="1338"/>
                  </a:lnTo>
                  <a:cubicBezTo>
                    <a:pt x="31" y="1338"/>
                    <a:pt x="40" y="1329"/>
                    <a:pt x="40" y="1318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lnTo>
                    <a:pt x="0" y="1318"/>
                  </a:lnTo>
                  <a:cubicBezTo>
                    <a:pt x="0" y="1329"/>
                    <a:pt x="9" y="1338"/>
                    <a:pt x="20" y="1338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6" name="Freeform 60"/>
            <p:cNvSpPr/>
            <p:nvPr/>
          </p:nvSpPr>
          <p:spPr bwMode="auto">
            <a:xfrm>
              <a:off x="2370138" y="3598863"/>
              <a:ext cx="15875" cy="582613"/>
            </a:xfrm>
            <a:custGeom>
              <a:avLst/>
              <a:gdLst>
                <a:gd name="T0" fmla="*/ 2147483646 w 40"/>
                <a:gd name="T1" fmla="*/ 2147483646 h 1388"/>
                <a:gd name="T2" fmla="*/ 2147483646 w 40"/>
                <a:gd name="T3" fmla="*/ 2147483646 h 1388"/>
                <a:gd name="T4" fmla="*/ 2147483646 w 40"/>
                <a:gd name="T5" fmla="*/ 2147483646 h 1388"/>
                <a:gd name="T6" fmla="*/ 2147483646 w 40"/>
                <a:gd name="T7" fmla="*/ 2147483646 h 1388"/>
                <a:gd name="T8" fmla="*/ 2147483646 w 40"/>
                <a:gd name="T9" fmla="*/ 0 h 1388"/>
                <a:gd name="T10" fmla="*/ 0 w 40"/>
                <a:gd name="T11" fmla="*/ 2147483646 h 1388"/>
                <a:gd name="T12" fmla="*/ 0 w 40"/>
                <a:gd name="T13" fmla="*/ 2147483646 h 1388"/>
                <a:gd name="T14" fmla="*/ 2147483646 w 40"/>
                <a:gd name="T15" fmla="*/ 2147483646 h 138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0"/>
                <a:gd name="T25" fmla="*/ 0 h 1388"/>
                <a:gd name="T26" fmla="*/ 40 w 40"/>
                <a:gd name="T27" fmla="*/ 1388 h 138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0" h="1388">
                  <a:moveTo>
                    <a:pt x="20" y="1388"/>
                  </a:moveTo>
                  <a:lnTo>
                    <a:pt x="20" y="1388"/>
                  </a:lnTo>
                  <a:cubicBezTo>
                    <a:pt x="31" y="1388"/>
                    <a:pt x="40" y="1379"/>
                    <a:pt x="40" y="1368"/>
                  </a:cubicBezTo>
                  <a:lnTo>
                    <a:pt x="40" y="20"/>
                  </a:ln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lnTo>
                    <a:pt x="0" y="1368"/>
                  </a:lnTo>
                  <a:cubicBezTo>
                    <a:pt x="0" y="1379"/>
                    <a:pt x="9" y="1388"/>
                    <a:pt x="20" y="1388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57" name="Freeform 61"/>
            <p:cNvSpPr>
              <a:spLocks noEditPoints="1"/>
            </p:cNvSpPr>
            <p:nvPr/>
          </p:nvSpPr>
          <p:spPr bwMode="auto">
            <a:xfrm>
              <a:off x="2047875" y="3503613"/>
              <a:ext cx="612775" cy="817563"/>
            </a:xfrm>
            <a:custGeom>
              <a:avLst/>
              <a:gdLst>
                <a:gd name="T0" fmla="*/ 2147483646 w 1459"/>
                <a:gd name="T1" fmla="*/ 2147483646 h 1946"/>
                <a:gd name="T2" fmla="*/ 2147483646 w 1459"/>
                <a:gd name="T3" fmla="*/ 2147483646 h 1946"/>
                <a:gd name="T4" fmla="*/ 2147483646 w 1459"/>
                <a:gd name="T5" fmla="*/ 2147483646 h 1946"/>
                <a:gd name="T6" fmla="*/ 2147483646 w 1459"/>
                <a:gd name="T7" fmla="*/ 2147483646 h 1946"/>
                <a:gd name="T8" fmla="*/ 2147483646 w 1459"/>
                <a:gd name="T9" fmla="*/ 2147483646 h 1946"/>
                <a:gd name="T10" fmla="*/ 2147483646 w 1459"/>
                <a:gd name="T11" fmla="*/ 2147483646 h 1946"/>
                <a:gd name="T12" fmla="*/ 2147483646 w 1459"/>
                <a:gd name="T13" fmla="*/ 2147483646 h 1946"/>
                <a:gd name="T14" fmla="*/ 2147483646 w 1459"/>
                <a:gd name="T15" fmla="*/ 2147483646 h 1946"/>
                <a:gd name="T16" fmla="*/ 2147483646 w 1459"/>
                <a:gd name="T17" fmla="*/ 2147483646 h 1946"/>
                <a:gd name="T18" fmla="*/ 2147483646 w 1459"/>
                <a:gd name="T19" fmla="*/ 2147483646 h 1946"/>
                <a:gd name="T20" fmla="*/ 2147483646 w 1459"/>
                <a:gd name="T21" fmla="*/ 2147483646 h 1946"/>
                <a:gd name="T22" fmla="*/ 2147483646 w 1459"/>
                <a:gd name="T23" fmla="*/ 2147483646 h 1946"/>
                <a:gd name="T24" fmla="*/ 2147483646 w 1459"/>
                <a:gd name="T25" fmla="*/ 2147483646 h 1946"/>
                <a:gd name="T26" fmla="*/ 2147483646 w 1459"/>
                <a:gd name="T27" fmla="*/ 2147483646 h 1946"/>
                <a:gd name="T28" fmla="*/ 2147483646 w 1459"/>
                <a:gd name="T29" fmla="*/ 2147483646 h 1946"/>
                <a:gd name="T30" fmla="*/ 2147483646 w 1459"/>
                <a:gd name="T31" fmla="*/ 2147483646 h 1946"/>
                <a:gd name="T32" fmla="*/ 2147483646 w 1459"/>
                <a:gd name="T33" fmla="*/ 2147483646 h 1946"/>
                <a:gd name="T34" fmla="*/ 2147483646 w 1459"/>
                <a:gd name="T35" fmla="*/ 2147483646 h 1946"/>
                <a:gd name="T36" fmla="*/ 2147483646 w 1459"/>
                <a:gd name="T37" fmla="*/ 2147483646 h 1946"/>
                <a:gd name="T38" fmla="*/ 2147483646 w 1459"/>
                <a:gd name="T39" fmla="*/ 2147483646 h 1946"/>
                <a:gd name="T40" fmla="*/ 2147483646 w 1459"/>
                <a:gd name="T41" fmla="*/ 2147483646 h 1946"/>
                <a:gd name="T42" fmla="*/ 2147483646 w 1459"/>
                <a:gd name="T43" fmla="*/ 2147483646 h 1946"/>
                <a:gd name="T44" fmla="*/ 2147483646 w 1459"/>
                <a:gd name="T45" fmla="*/ 2147483646 h 1946"/>
                <a:gd name="T46" fmla="*/ 2147483646 w 1459"/>
                <a:gd name="T47" fmla="*/ 2147483646 h 1946"/>
                <a:gd name="T48" fmla="*/ 2147483646 w 1459"/>
                <a:gd name="T49" fmla="*/ 2147483646 h 1946"/>
                <a:gd name="T50" fmla="*/ 2147483646 w 1459"/>
                <a:gd name="T51" fmla="*/ 2147483646 h 1946"/>
                <a:gd name="T52" fmla="*/ 2147483646 w 1459"/>
                <a:gd name="T53" fmla="*/ 2147483646 h 1946"/>
                <a:gd name="T54" fmla="*/ 2147483646 w 1459"/>
                <a:gd name="T55" fmla="*/ 2147483646 h 1946"/>
                <a:gd name="T56" fmla="*/ 2147483646 w 1459"/>
                <a:gd name="T57" fmla="*/ 2147483646 h 1946"/>
                <a:gd name="T58" fmla="*/ 2147483646 w 1459"/>
                <a:gd name="T59" fmla="*/ 2147483646 h 1946"/>
                <a:gd name="T60" fmla="*/ 2147483646 w 1459"/>
                <a:gd name="T61" fmla="*/ 2147483646 h 1946"/>
                <a:gd name="T62" fmla="*/ 2147483646 w 1459"/>
                <a:gd name="T63" fmla="*/ 2147483646 h 1946"/>
                <a:gd name="T64" fmla="*/ 2147483646 w 1459"/>
                <a:gd name="T65" fmla="*/ 2147483646 h 1946"/>
                <a:gd name="T66" fmla="*/ 2147483646 w 1459"/>
                <a:gd name="T67" fmla="*/ 2147483646 h 1946"/>
                <a:gd name="T68" fmla="*/ 2147483646 w 1459"/>
                <a:gd name="T69" fmla="*/ 2147483646 h 1946"/>
                <a:gd name="T70" fmla="*/ 2147483646 w 1459"/>
                <a:gd name="T71" fmla="*/ 2147483646 h 1946"/>
                <a:gd name="T72" fmla="*/ 0 w 1459"/>
                <a:gd name="T73" fmla="*/ 2147483646 h 1946"/>
                <a:gd name="T74" fmla="*/ 0 w 1459"/>
                <a:gd name="T75" fmla="*/ 2147483646 h 1946"/>
                <a:gd name="T76" fmla="*/ 2147483646 w 1459"/>
                <a:gd name="T77" fmla="*/ 2147483646 h 1946"/>
                <a:gd name="T78" fmla="*/ 2147483646 w 1459"/>
                <a:gd name="T79" fmla="*/ 2147483646 h 1946"/>
                <a:gd name="T80" fmla="*/ 2147483646 w 1459"/>
                <a:gd name="T81" fmla="*/ 2147483646 h 1946"/>
                <a:gd name="T82" fmla="*/ 2147483646 w 1459"/>
                <a:gd name="T83" fmla="*/ 2147483646 h 1946"/>
                <a:gd name="T84" fmla="*/ 2147483646 w 1459"/>
                <a:gd name="T85" fmla="*/ 2147483646 h 1946"/>
                <a:gd name="T86" fmla="*/ 2147483646 w 1459"/>
                <a:gd name="T87" fmla="*/ 2147483646 h 1946"/>
                <a:gd name="T88" fmla="*/ 2147483646 w 1459"/>
                <a:gd name="T89" fmla="*/ 2147483646 h 1946"/>
                <a:gd name="T90" fmla="*/ 2147483646 w 1459"/>
                <a:gd name="T91" fmla="*/ 2147483646 h 1946"/>
                <a:gd name="T92" fmla="*/ 2147483646 w 1459"/>
                <a:gd name="T93" fmla="*/ 2147483646 h 1946"/>
                <a:gd name="T94" fmla="*/ 2147483646 w 1459"/>
                <a:gd name="T95" fmla="*/ 2147483646 h 1946"/>
                <a:gd name="T96" fmla="*/ 2147483646 w 1459"/>
                <a:gd name="T97" fmla="*/ 2147483646 h 1946"/>
                <a:gd name="T98" fmla="*/ 2147483646 w 1459"/>
                <a:gd name="T99" fmla="*/ 2147483646 h 1946"/>
                <a:gd name="T100" fmla="*/ 2147483646 w 1459"/>
                <a:gd name="T101" fmla="*/ 2147483646 h 1946"/>
                <a:gd name="T102" fmla="*/ 2147483646 w 1459"/>
                <a:gd name="T103" fmla="*/ 2147483646 h 1946"/>
                <a:gd name="T104" fmla="*/ 2147483646 w 1459"/>
                <a:gd name="T105" fmla="*/ 2147483646 h 1946"/>
                <a:gd name="T106" fmla="*/ 2147483646 w 1459"/>
                <a:gd name="T107" fmla="*/ 2147483646 h 1946"/>
                <a:gd name="T108" fmla="*/ 2147483646 w 1459"/>
                <a:gd name="T109" fmla="*/ 2147483646 h 1946"/>
                <a:gd name="T110" fmla="*/ 2147483646 w 1459"/>
                <a:gd name="T111" fmla="*/ 2147483646 h 1946"/>
                <a:gd name="T112" fmla="*/ 2147483646 w 1459"/>
                <a:gd name="T113" fmla="*/ 2147483646 h 194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459"/>
                <a:gd name="T172" fmla="*/ 0 h 1946"/>
                <a:gd name="T173" fmla="*/ 1459 w 1459"/>
                <a:gd name="T174" fmla="*/ 1946 h 194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459" h="1946">
                  <a:moveTo>
                    <a:pt x="210" y="769"/>
                  </a:moveTo>
                  <a:lnTo>
                    <a:pt x="210" y="769"/>
                  </a:lnTo>
                  <a:lnTo>
                    <a:pt x="512" y="633"/>
                  </a:lnTo>
                  <a:lnTo>
                    <a:pt x="512" y="1697"/>
                  </a:lnTo>
                  <a:lnTo>
                    <a:pt x="210" y="1697"/>
                  </a:lnTo>
                  <a:lnTo>
                    <a:pt x="210" y="769"/>
                  </a:lnTo>
                  <a:close/>
                  <a:moveTo>
                    <a:pt x="578" y="222"/>
                  </a:moveTo>
                  <a:lnTo>
                    <a:pt x="578" y="222"/>
                  </a:lnTo>
                  <a:lnTo>
                    <a:pt x="880" y="86"/>
                  </a:lnTo>
                  <a:lnTo>
                    <a:pt x="880" y="797"/>
                  </a:lnTo>
                  <a:lnTo>
                    <a:pt x="880" y="1697"/>
                  </a:lnTo>
                  <a:lnTo>
                    <a:pt x="578" y="1697"/>
                  </a:lnTo>
                  <a:lnTo>
                    <a:pt x="578" y="581"/>
                  </a:lnTo>
                  <a:lnTo>
                    <a:pt x="578" y="222"/>
                  </a:lnTo>
                  <a:close/>
                  <a:moveTo>
                    <a:pt x="1248" y="984"/>
                  </a:moveTo>
                  <a:lnTo>
                    <a:pt x="1248" y="984"/>
                  </a:lnTo>
                  <a:lnTo>
                    <a:pt x="1248" y="1697"/>
                  </a:lnTo>
                  <a:lnTo>
                    <a:pt x="947" y="1697"/>
                  </a:lnTo>
                  <a:lnTo>
                    <a:pt x="947" y="848"/>
                  </a:lnTo>
                  <a:lnTo>
                    <a:pt x="1248" y="984"/>
                  </a:lnTo>
                  <a:close/>
                  <a:moveTo>
                    <a:pt x="1425" y="1697"/>
                  </a:moveTo>
                  <a:lnTo>
                    <a:pt x="1425" y="1697"/>
                  </a:lnTo>
                  <a:lnTo>
                    <a:pt x="1315" y="1697"/>
                  </a:lnTo>
                  <a:lnTo>
                    <a:pt x="1315" y="962"/>
                  </a:lnTo>
                  <a:cubicBezTo>
                    <a:pt x="1315" y="949"/>
                    <a:pt x="1307" y="937"/>
                    <a:pt x="1295" y="932"/>
                  </a:cubicBezTo>
                  <a:lnTo>
                    <a:pt x="947" y="775"/>
                  </a:lnTo>
                  <a:lnTo>
                    <a:pt x="947" y="35"/>
                  </a:lnTo>
                  <a:cubicBezTo>
                    <a:pt x="947" y="23"/>
                    <a:pt x="941" y="13"/>
                    <a:pt x="931" y="7"/>
                  </a:cubicBezTo>
                  <a:cubicBezTo>
                    <a:pt x="922" y="1"/>
                    <a:pt x="910" y="0"/>
                    <a:pt x="900" y="4"/>
                  </a:cubicBezTo>
                  <a:lnTo>
                    <a:pt x="531" y="170"/>
                  </a:lnTo>
                  <a:cubicBezTo>
                    <a:pt x="519" y="175"/>
                    <a:pt x="512" y="187"/>
                    <a:pt x="512" y="200"/>
                  </a:cubicBezTo>
                  <a:lnTo>
                    <a:pt x="512" y="560"/>
                  </a:lnTo>
                  <a:lnTo>
                    <a:pt x="163" y="717"/>
                  </a:lnTo>
                  <a:cubicBezTo>
                    <a:pt x="151" y="722"/>
                    <a:pt x="143" y="734"/>
                    <a:pt x="143" y="747"/>
                  </a:cubicBezTo>
                  <a:lnTo>
                    <a:pt x="143" y="1697"/>
                  </a:lnTo>
                  <a:lnTo>
                    <a:pt x="33" y="1697"/>
                  </a:lnTo>
                  <a:cubicBezTo>
                    <a:pt x="15" y="1697"/>
                    <a:pt x="0" y="1712"/>
                    <a:pt x="0" y="1730"/>
                  </a:cubicBezTo>
                  <a:lnTo>
                    <a:pt x="0" y="1876"/>
                  </a:lnTo>
                  <a:cubicBezTo>
                    <a:pt x="0" y="1895"/>
                    <a:pt x="15" y="1910"/>
                    <a:pt x="33" y="1910"/>
                  </a:cubicBezTo>
                  <a:lnTo>
                    <a:pt x="817" y="1910"/>
                  </a:lnTo>
                  <a:cubicBezTo>
                    <a:pt x="829" y="1931"/>
                    <a:pt x="851" y="1946"/>
                    <a:pt x="878" y="1946"/>
                  </a:cubicBezTo>
                  <a:cubicBezTo>
                    <a:pt x="916" y="1946"/>
                    <a:pt x="947" y="1915"/>
                    <a:pt x="947" y="1877"/>
                  </a:cubicBezTo>
                  <a:cubicBezTo>
                    <a:pt x="947" y="1839"/>
                    <a:pt x="916" y="1807"/>
                    <a:pt x="878" y="1807"/>
                  </a:cubicBezTo>
                  <a:cubicBezTo>
                    <a:pt x="852" y="1807"/>
                    <a:pt x="829" y="1822"/>
                    <a:pt x="817" y="1843"/>
                  </a:cubicBezTo>
                  <a:lnTo>
                    <a:pt x="66" y="1843"/>
                  </a:lnTo>
                  <a:lnTo>
                    <a:pt x="66" y="1763"/>
                  </a:lnTo>
                  <a:lnTo>
                    <a:pt x="1392" y="1763"/>
                  </a:lnTo>
                  <a:lnTo>
                    <a:pt x="1392" y="1843"/>
                  </a:lnTo>
                  <a:lnTo>
                    <a:pt x="1152" y="1843"/>
                  </a:lnTo>
                  <a:cubicBezTo>
                    <a:pt x="1141" y="1821"/>
                    <a:pt x="1118" y="1807"/>
                    <a:pt x="1092" y="1807"/>
                  </a:cubicBezTo>
                  <a:cubicBezTo>
                    <a:pt x="1053" y="1807"/>
                    <a:pt x="1022" y="1838"/>
                    <a:pt x="1022" y="1876"/>
                  </a:cubicBezTo>
                  <a:cubicBezTo>
                    <a:pt x="1022" y="1914"/>
                    <a:pt x="1053" y="1945"/>
                    <a:pt x="1092" y="1945"/>
                  </a:cubicBezTo>
                  <a:cubicBezTo>
                    <a:pt x="1118" y="1945"/>
                    <a:pt x="1140" y="1931"/>
                    <a:pt x="1152" y="1910"/>
                  </a:cubicBezTo>
                  <a:lnTo>
                    <a:pt x="1425" y="1910"/>
                  </a:lnTo>
                  <a:cubicBezTo>
                    <a:pt x="1444" y="1910"/>
                    <a:pt x="1459" y="1895"/>
                    <a:pt x="1459" y="1876"/>
                  </a:cubicBezTo>
                  <a:lnTo>
                    <a:pt x="1459" y="1730"/>
                  </a:lnTo>
                  <a:cubicBezTo>
                    <a:pt x="1459" y="1712"/>
                    <a:pt x="1444" y="1697"/>
                    <a:pt x="1425" y="169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58" name="组合 296"/>
          <p:cNvGrpSpPr/>
          <p:nvPr/>
        </p:nvGrpSpPr>
        <p:grpSpPr>
          <a:xfrm>
            <a:off x="9361175" y="1800192"/>
            <a:ext cx="189461" cy="181441"/>
            <a:chOff x="779463" y="3648076"/>
            <a:chExt cx="701675" cy="673100"/>
          </a:xfrm>
        </p:grpSpPr>
        <p:sp>
          <p:nvSpPr>
            <p:cNvPr id="359" name="Freeform 67"/>
            <p:cNvSpPr/>
            <p:nvPr/>
          </p:nvSpPr>
          <p:spPr bwMode="auto">
            <a:xfrm>
              <a:off x="881063" y="3832226"/>
              <a:ext cx="295275" cy="17463"/>
            </a:xfrm>
            <a:custGeom>
              <a:avLst/>
              <a:gdLst>
                <a:gd name="T0" fmla="*/ 2147483646 w 701"/>
                <a:gd name="T1" fmla="*/ 2147483646 h 40"/>
                <a:gd name="T2" fmla="*/ 2147483646 w 701"/>
                <a:gd name="T3" fmla="*/ 2147483646 h 40"/>
                <a:gd name="T4" fmla="*/ 2147483646 w 701"/>
                <a:gd name="T5" fmla="*/ 2147483646 h 40"/>
                <a:gd name="T6" fmla="*/ 2147483646 w 701"/>
                <a:gd name="T7" fmla="*/ 2147483646 h 40"/>
                <a:gd name="T8" fmla="*/ 2147483646 w 701"/>
                <a:gd name="T9" fmla="*/ 0 h 40"/>
                <a:gd name="T10" fmla="*/ 2147483646 w 701"/>
                <a:gd name="T11" fmla="*/ 0 h 40"/>
                <a:gd name="T12" fmla="*/ 0 w 701"/>
                <a:gd name="T13" fmla="*/ 2147483646 h 40"/>
                <a:gd name="T14" fmla="*/ 2147483646 w 701"/>
                <a:gd name="T15" fmla="*/ 2147483646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20" y="40"/>
                  </a:moveTo>
                  <a:lnTo>
                    <a:pt x="20" y="40"/>
                  </a:ln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0" name="Freeform 68"/>
            <p:cNvSpPr/>
            <p:nvPr/>
          </p:nvSpPr>
          <p:spPr bwMode="auto">
            <a:xfrm>
              <a:off x="881063" y="3886201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1" name="Freeform 69"/>
            <p:cNvSpPr/>
            <p:nvPr/>
          </p:nvSpPr>
          <p:spPr bwMode="auto">
            <a:xfrm>
              <a:off x="881063" y="3940176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2" name="Freeform 70"/>
            <p:cNvSpPr/>
            <p:nvPr/>
          </p:nvSpPr>
          <p:spPr bwMode="auto">
            <a:xfrm>
              <a:off x="881063" y="3994151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3" name="Freeform 71"/>
            <p:cNvSpPr/>
            <p:nvPr/>
          </p:nvSpPr>
          <p:spPr bwMode="auto">
            <a:xfrm>
              <a:off x="881063" y="4048126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2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2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4" name="Freeform 72"/>
            <p:cNvSpPr/>
            <p:nvPr/>
          </p:nvSpPr>
          <p:spPr bwMode="auto">
            <a:xfrm>
              <a:off x="881063" y="4102101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5" name="Freeform 73"/>
            <p:cNvSpPr/>
            <p:nvPr/>
          </p:nvSpPr>
          <p:spPr bwMode="auto">
            <a:xfrm>
              <a:off x="881063" y="4156076"/>
              <a:ext cx="295275" cy="17463"/>
            </a:xfrm>
            <a:custGeom>
              <a:avLst/>
              <a:gdLst>
                <a:gd name="T0" fmla="*/ 2147483646 w 701"/>
                <a:gd name="T1" fmla="*/ 0 h 40"/>
                <a:gd name="T2" fmla="*/ 2147483646 w 701"/>
                <a:gd name="T3" fmla="*/ 0 h 40"/>
                <a:gd name="T4" fmla="*/ 2147483646 w 701"/>
                <a:gd name="T5" fmla="*/ 0 h 40"/>
                <a:gd name="T6" fmla="*/ 0 w 701"/>
                <a:gd name="T7" fmla="*/ 2147483646 h 40"/>
                <a:gd name="T8" fmla="*/ 2147483646 w 701"/>
                <a:gd name="T9" fmla="*/ 2147483646 h 40"/>
                <a:gd name="T10" fmla="*/ 2147483646 w 701"/>
                <a:gd name="T11" fmla="*/ 2147483646 h 40"/>
                <a:gd name="T12" fmla="*/ 2147483646 w 701"/>
                <a:gd name="T13" fmla="*/ 2147483646 h 40"/>
                <a:gd name="T14" fmla="*/ 2147483646 w 701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01"/>
                <a:gd name="T25" fmla="*/ 0 h 40"/>
                <a:gd name="T26" fmla="*/ 701 w 701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01" h="40">
                  <a:moveTo>
                    <a:pt x="681" y="0"/>
                  </a:moveTo>
                  <a:lnTo>
                    <a:pt x="681" y="0"/>
                  </a:ln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lnTo>
                    <a:pt x="681" y="40"/>
                  </a:lnTo>
                  <a:cubicBezTo>
                    <a:pt x="692" y="40"/>
                    <a:pt x="701" y="31"/>
                    <a:pt x="701" y="20"/>
                  </a:cubicBezTo>
                  <a:cubicBezTo>
                    <a:pt x="701" y="9"/>
                    <a:pt x="692" y="0"/>
                    <a:pt x="681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6" name="Freeform 74"/>
            <p:cNvSpPr/>
            <p:nvPr/>
          </p:nvSpPr>
          <p:spPr bwMode="auto">
            <a:xfrm>
              <a:off x="1260475" y="3922713"/>
              <a:ext cx="44450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7" name="Freeform 75"/>
            <p:cNvSpPr/>
            <p:nvPr/>
          </p:nvSpPr>
          <p:spPr bwMode="auto">
            <a:xfrm>
              <a:off x="1331913" y="3922713"/>
              <a:ext cx="46038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8" name="Freeform 76"/>
            <p:cNvSpPr/>
            <p:nvPr/>
          </p:nvSpPr>
          <p:spPr bwMode="auto">
            <a:xfrm>
              <a:off x="1260475" y="3989388"/>
              <a:ext cx="44450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69" name="Freeform 77"/>
            <p:cNvSpPr/>
            <p:nvPr/>
          </p:nvSpPr>
          <p:spPr bwMode="auto">
            <a:xfrm>
              <a:off x="1331913" y="3989388"/>
              <a:ext cx="46038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0" name="Freeform 78"/>
            <p:cNvSpPr/>
            <p:nvPr/>
          </p:nvSpPr>
          <p:spPr bwMode="auto">
            <a:xfrm>
              <a:off x="1260475" y="4056063"/>
              <a:ext cx="44450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1" name="Freeform 79"/>
            <p:cNvSpPr/>
            <p:nvPr/>
          </p:nvSpPr>
          <p:spPr bwMode="auto">
            <a:xfrm>
              <a:off x="1331913" y="4056063"/>
              <a:ext cx="46038" cy="46038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2" name="Freeform 80"/>
            <p:cNvSpPr/>
            <p:nvPr/>
          </p:nvSpPr>
          <p:spPr bwMode="auto">
            <a:xfrm>
              <a:off x="1260475" y="4124326"/>
              <a:ext cx="44450" cy="44450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3" name="Freeform 81"/>
            <p:cNvSpPr/>
            <p:nvPr/>
          </p:nvSpPr>
          <p:spPr bwMode="auto">
            <a:xfrm>
              <a:off x="1331913" y="4124326"/>
              <a:ext cx="46038" cy="44450"/>
            </a:xfrm>
            <a:custGeom>
              <a:avLst/>
              <a:gdLst>
                <a:gd name="T0" fmla="*/ 2147483646 w 108"/>
                <a:gd name="T1" fmla="*/ 0 h 108"/>
                <a:gd name="T2" fmla="*/ 2147483646 w 108"/>
                <a:gd name="T3" fmla="*/ 0 h 108"/>
                <a:gd name="T4" fmla="*/ 0 w 108"/>
                <a:gd name="T5" fmla="*/ 0 h 108"/>
                <a:gd name="T6" fmla="*/ 0 w 108"/>
                <a:gd name="T7" fmla="*/ 2147483646 h 108"/>
                <a:gd name="T8" fmla="*/ 2147483646 w 108"/>
                <a:gd name="T9" fmla="*/ 2147483646 h 108"/>
                <a:gd name="T10" fmla="*/ 2147483646 w 108"/>
                <a:gd name="T11" fmla="*/ 0 h 1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8"/>
                <a:gd name="T19" fmla="*/ 0 h 108"/>
                <a:gd name="T20" fmla="*/ 108 w 108"/>
                <a:gd name="T21" fmla="*/ 108 h 1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8" h="108">
                  <a:moveTo>
                    <a:pt x="108" y="0"/>
                  </a:moveTo>
                  <a:lnTo>
                    <a:pt x="108" y="0"/>
                  </a:lnTo>
                  <a:lnTo>
                    <a:pt x="0" y="0"/>
                  </a:lnTo>
                  <a:lnTo>
                    <a:pt x="0" y="108"/>
                  </a:lnTo>
                  <a:lnTo>
                    <a:pt x="108" y="108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4" name="Freeform 82"/>
            <p:cNvSpPr/>
            <p:nvPr/>
          </p:nvSpPr>
          <p:spPr bwMode="auto">
            <a:xfrm>
              <a:off x="928688" y="3684588"/>
              <a:ext cx="60325" cy="60325"/>
            </a:xfrm>
            <a:custGeom>
              <a:avLst/>
              <a:gdLst>
                <a:gd name="T0" fmla="*/ 2147483646 w 146"/>
                <a:gd name="T1" fmla="*/ 2147483646 h 146"/>
                <a:gd name="T2" fmla="*/ 2147483646 w 146"/>
                <a:gd name="T3" fmla="*/ 2147483646 h 146"/>
                <a:gd name="T4" fmla="*/ 2147483646 w 146"/>
                <a:gd name="T5" fmla="*/ 0 h 146"/>
                <a:gd name="T6" fmla="*/ 0 w 146"/>
                <a:gd name="T7" fmla="*/ 0 h 146"/>
                <a:gd name="T8" fmla="*/ 0 w 146"/>
                <a:gd name="T9" fmla="*/ 2147483646 h 146"/>
                <a:gd name="T10" fmla="*/ 2147483646 w 146"/>
                <a:gd name="T11" fmla="*/ 2147483646 h 146"/>
                <a:gd name="T12" fmla="*/ 2147483646 w 146"/>
                <a:gd name="T13" fmla="*/ 2147483646 h 146"/>
                <a:gd name="T14" fmla="*/ 2147483646 w 146"/>
                <a:gd name="T15" fmla="*/ 2147483646 h 146"/>
                <a:gd name="T16" fmla="*/ 2147483646 w 146"/>
                <a:gd name="T17" fmla="*/ 2147483646 h 146"/>
                <a:gd name="T18" fmla="*/ 2147483646 w 146"/>
                <a:gd name="T19" fmla="*/ 2147483646 h 146"/>
                <a:gd name="T20" fmla="*/ 2147483646 w 146"/>
                <a:gd name="T21" fmla="*/ 2147483646 h 146"/>
                <a:gd name="T22" fmla="*/ 2147483646 w 146"/>
                <a:gd name="T23" fmla="*/ 2147483646 h 146"/>
                <a:gd name="T24" fmla="*/ 2147483646 w 146"/>
                <a:gd name="T25" fmla="*/ 0 h 146"/>
                <a:gd name="T26" fmla="*/ 2147483646 w 146"/>
                <a:gd name="T27" fmla="*/ 0 h 146"/>
                <a:gd name="T28" fmla="*/ 2147483646 w 146"/>
                <a:gd name="T29" fmla="*/ 2147483646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46"/>
                <a:gd name="T46" fmla="*/ 0 h 146"/>
                <a:gd name="T47" fmla="*/ 146 w 146"/>
                <a:gd name="T48" fmla="*/ 146 h 1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46" h="146">
                  <a:moveTo>
                    <a:pt x="74" y="104"/>
                  </a:moveTo>
                  <a:lnTo>
                    <a:pt x="74" y="10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26" y="146"/>
                  </a:lnTo>
                  <a:lnTo>
                    <a:pt x="26" y="40"/>
                  </a:lnTo>
                  <a:lnTo>
                    <a:pt x="64" y="143"/>
                  </a:lnTo>
                  <a:lnTo>
                    <a:pt x="83" y="143"/>
                  </a:lnTo>
                  <a:lnTo>
                    <a:pt x="121" y="42"/>
                  </a:lnTo>
                  <a:lnTo>
                    <a:pt x="121" y="146"/>
                  </a:lnTo>
                  <a:lnTo>
                    <a:pt x="146" y="146"/>
                  </a:lnTo>
                  <a:lnTo>
                    <a:pt x="146" y="0"/>
                  </a:lnTo>
                  <a:lnTo>
                    <a:pt x="113" y="0"/>
                  </a:lnTo>
                  <a:lnTo>
                    <a:pt x="74" y="104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5" name="Freeform 83"/>
            <p:cNvSpPr>
              <a:spLocks noEditPoints="1"/>
            </p:cNvSpPr>
            <p:nvPr/>
          </p:nvSpPr>
          <p:spPr bwMode="auto">
            <a:xfrm>
              <a:off x="995363" y="3684588"/>
              <a:ext cx="53975" cy="60325"/>
            </a:xfrm>
            <a:custGeom>
              <a:avLst/>
              <a:gdLst>
                <a:gd name="T0" fmla="*/ 2147483646 w 132"/>
                <a:gd name="T1" fmla="*/ 2147483646 h 146"/>
                <a:gd name="T2" fmla="*/ 2147483646 w 132"/>
                <a:gd name="T3" fmla="*/ 2147483646 h 146"/>
                <a:gd name="T4" fmla="*/ 2147483646 w 132"/>
                <a:gd name="T5" fmla="*/ 2147483646 h 146"/>
                <a:gd name="T6" fmla="*/ 2147483646 w 132"/>
                <a:gd name="T7" fmla="*/ 2147483646 h 146"/>
                <a:gd name="T8" fmla="*/ 2147483646 w 132"/>
                <a:gd name="T9" fmla="*/ 2147483646 h 146"/>
                <a:gd name="T10" fmla="*/ 2147483646 w 132"/>
                <a:gd name="T11" fmla="*/ 0 h 146"/>
                <a:gd name="T12" fmla="*/ 2147483646 w 132"/>
                <a:gd name="T13" fmla="*/ 0 h 146"/>
                <a:gd name="T14" fmla="*/ 0 w 132"/>
                <a:gd name="T15" fmla="*/ 2147483646 h 146"/>
                <a:gd name="T16" fmla="*/ 2147483646 w 132"/>
                <a:gd name="T17" fmla="*/ 2147483646 h 146"/>
                <a:gd name="T18" fmla="*/ 2147483646 w 132"/>
                <a:gd name="T19" fmla="*/ 2147483646 h 146"/>
                <a:gd name="T20" fmla="*/ 2147483646 w 132"/>
                <a:gd name="T21" fmla="*/ 2147483646 h 146"/>
                <a:gd name="T22" fmla="*/ 2147483646 w 132"/>
                <a:gd name="T23" fmla="*/ 2147483646 h 146"/>
                <a:gd name="T24" fmla="*/ 2147483646 w 132"/>
                <a:gd name="T25" fmla="*/ 2147483646 h 146"/>
                <a:gd name="T26" fmla="*/ 2147483646 w 132"/>
                <a:gd name="T27" fmla="*/ 0 h 146"/>
                <a:gd name="T28" fmla="*/ 2147483646 w 132"/>
                <a:gd name="T29" fmla="*/ 0 h 14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32"/>
                <a:gd name="T46" fmla="*/ 0 h 146"/>
                <a:gd name="T47" fmla="*/ 132 w 132"/>
                <a:gd name="T48" fmla="*/ 146 h 14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32" h="146">
                  <a:moveTo>
                    <a:pt x="45" y="94"/>
                  </a:moveTo>
                  <a:lnTo>
                    <a:pt x="45" y="94"/>
                  </a:lnTo>
                  <a:lnTo>
                    <a:pt x="65" y="32"/>
                  </a:lnTo>
                  <a:lnTo>
                    <a:pt x="86" y="94"/>
                  </a:lnTo>
                  <a:lnTo>
                    <a:pt x="45" y="94"/>
                  </a:lnTo>
                  <a:close/>
                  <a:moveTo>
                    <a:pt x="52" y="0"/>
                  </a:moveTo>
                  <a:lnTo>
                    <a:pt x="52" y="0"/>
                  </a:lnTo>
                  <a:lnTo>
                    <a:pt x="0" y="146"/>
                  </a:lnTo>
                  <a:lnTo>
                    <a:pt x="27" y="146"/>
                  </a:lnTo>
                  <a:lnTo>
                    <a:pt x="37" y="118"/>
                  </a:lnTo>
                  <a:lnTo>
                    <a:pt x="94" y="118"/>
                  </a:lnTo>
                  <a:lnTo>
                    <a:pt x="104" y="146"/>
                  </a:lnTo>
                  <a:lnTo>
                    <a:pt x="132" y="146"/>
                  </a:lnTo>
                  <a:lnTo>
                    <a:pt x="80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6" name="Freeform 84"/>
            <p:cNvSpPr/>
            <p:nvPr/>
          </p:nvSpPr>
          <p:spPr bwMode="auto">
            <a:xfrm>
              <a:off x="1055688" y="3684588"/>
              <a:ext cx="39688" cy="60325"/>
            </a:xfrm>
            <a:custGeom>
              <a:avLst/>
              <a:gdLst>
                <a:gd name="T0" fmla="*/ 2147483646 w 94"/>
                <a:gd name="T1" fmla="*/ 0 h 146"/>
                <a:gd name="T2" fmla="*/ 2147483646 w 94"/>
                <a:gd name="T3" fmla="*/ 0 h 146"/>
                <a:gd name="T4" fmla="*/ 0 w 94"/>
                <a:gd name="T5" fmla="*/ 0 h 146"/>
                <a:gd name="T6" fmla="*/ 0 w 94"/>
                <a:gd name="T7" fmla="*/ 2147483646 h 146"/>
                <a:gd name="T8" fmla="*/ 2147483646 w 94"/>
                <a:gd name="T9" fmla="*/ 2147483646 h 146"/>
                <a:gd name="T10" fmla="*/ 2147483646 w 94"/>
                <a:gd name="T11" fmla="*/ 2147483646 h 146"/>
                <a:gd name="T12" fmla="*/ 2147483646 w 94"/>
                <a:gd name="T13" fmla="*/ 2147483646 h 146"/>
                <a:gd name="T14" fmla="*/ 2147483646 w 94"/>
                <a:gd name="T15" fmla="*/ 0 h 1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4"/>
                <a:gd name="T25" fmla="*/ 0 h 146"/>
                <a:gd name="T26" fmla="*/ 94 w 94"/>
                <a:gd name="T27" fmla="*/ 146 h 14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4" h="14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94" y="146"/>
                  </a:lnTo>
                  <a:lnTo>
                    <a:pt x="94" y="120"/>
                  </a:lnTo>
                  <a:lnTo>
                    <a:pt x="26" y="1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7" name="Freeform 85"/>
            <p:cNvSpPr/>
            <p:nvPr/>
          </p:nvSpPr>
          <p:spPr bwMode="auto">
            <a:xfrm>
              <a:off x="1098550" y="3684588"/>
              <a:ext cx="39688" cy="60325"/>
            </a:xfrm>
            <a:custGeom>
              <a:avLst/>
              <a:gdLst>
                <a:gd name="T0" fmla="*/ 2147483646 w 94"/>
                <a:gd name="T1" fmla="*/ 2147483646 h 146"/>
                <a:gd name="T2" fmla="*/ 2147483646 w 94"/>
                <a:gd name="T3" fmla="*/ 2147483646 h 146"/>
                <a:gd name="T4" fmla="*/ 2147483646 w 94"/>
                <a:gd name="T5" fmla="*/ 0 h 146"/>
                <a:gd name="T6" fmla="*/ 0 w 94"/>
                <a:gd name="T7" fmla="*/ 0 h 146"/>
                <a:gd name="T8" fmla="*/ 0 w 94"/>
                <a:gd name="T9" fmla="*/ 2147483646 h 146"/>
                <a:gd name="T10" fmla="*/ 2147483646 w 94"/>
                <a:gd name="T11" fmla="*/ 2147483646 h 146"/>
                <a:gd name="T12" fmla="*/ 2147483646 w 94"/>
                <a:gd name="T13" fmla="*/ 2147483646 h 146"/>
                <a:gd name="T14" fmla="*/ 2147483646 w 94"/>
                <a:gd name="T15" fmla="*/ 2147483646 h 14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4"/>
                <a:gd name="T25" fmla="*/ 0 h 146"/>
                <a:gd name="T26" fmla="*/ 94 w 94"/>
                <a:gd name="T27" fmla="*/ 146 h 14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4" h="146">
                  <a:moveTo>
                    <a:pt x="27" y="120"/>
                  </a:moveTo>
                  <a:lnTo>
                    <a:pt x="27" y="120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146"/>
                  </a:lnTo>
                  <a:lnTo>
                    <a:pt x="94" y="146"/>
                  </a:lnTo>
                  <a:lnTo>
                    <a:pt x="94" y="120"/>
                  </a:lnTo>
                  <a:lnTo>
                    <a:pt x="27" y="12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78" name="Freeform 86"/>
            <p:cNvSpPr>
              <a:spLocks noEditPoints="1"/>
            </p:cNvSpPr>
            <p:nvPr/>
          </p:nvSpPr>
          <p:spPr bwMode="auto">
            <a:xfrm>
              <a:off x="779463" y="3648076"/>
              <a:ext cx="701675" cy="673100"/>
            </a:xfrm>
            <a:custGeom>
              <a:avLst/>
              <a:gdLst>
                <a:gd name="T0" fmla="*/ 2147483646 w 1672"/>
                <a:gd name="T1" fmla="*/ 2147483646 h 1603"/>
                <a:gd name="T2" fmla="*/ 2147483646 w 1672"/>
                <a:gd name="T3" fmla="*/ 2147483646 h 1603"/>
                <a:gd name="T4" fmla="*/ 2147483646 w 1672"/>
                <a:gd name="T5" fmla="*/ 2147483646 h 1603"/>
                <a:gd name="T6" fmla="*/ 2147483646 w 1672"/>
                <a:gd name="T7" fmla="*/ 2147483646 h 1603"/>
                <a:gd name="T8" fmla="*/ 2147483646 w 1672"/>
                <a:gd name="T9" fmla="*/ 2147483646 h 1603"/>
                <a:gd name="T10" fmla="*/ 2147483646 w 1672"/>
                <a:gd name="T11" fmla="*/ 2147483646 h 1603"/>
                <a:gd name="T12" fmla="*/ 2147483646 w 1672"/>
                <a:gd name="T13" fmla="*/ 2147483646 h 1603"/>
                <a:gd name="T14" fmla="*/ 2147483646 w 1672"/>
                <a:gd name="T15" fmla="*/ 2147483646 h 1603"/>
                <a:gd name="T16" fmla="*/ 2147483646 w 1672"/>
                <a:gd name="T17" fmla="*/ 2147483646 h 1603"/>
                <a:gd name="T18" fmla="*/ 2147483646 w 1672"/>
                <a:gd name="T19" fmla="*/ 2147483646 h 1603"/>
                <a:gd name="T20" fmla="*/ 2147483646 w 1672"/>
                <a:gd name="T21" fmla="*/ 2147483646 h 1603"/>
                <a:gd name="T22" fmla="*/ 2147483646 w 1672"/>
                <a:gd name="T23" fmla="*/ 2147483646 h 1603"/>
                <a:gd name="T24" fmla="*/ 2147483646 w 1672"/>
                <a:gd name="T25" fmla="*/ 2147483646 h 1603"/>
                <a:gd name="T26" fmla="*/ 2147483646 w 1672"/>
                <a:gd name="T27" fmla="*/ 2147483646 h 1603"/>
                <a:gd name="T28" fmla="*/ 2147483646 w 1672"/>
                <a:gd name="T29" fmla="*/ 2147483646 h 1603"/>
                <a:gd name="T30" fmla="*/ 2147483646 w 1672"/>
                <a:gd name="T31" fmla="*/ 2147483646 h 1603"/>
                <a:gd name="T32" fmla="*/ 2147483646 w 1672"/>
                <a:gd name="T33" fmla="*/ 2147483646 h 1603"/>
                <a:gd name="T34" fmla="*/ 2147483646 w 1672"/>
                <a:gd name="T35" fmla="*/ 2147483646 h 1603"/>
                <a:gd name="T36" fmla="*/ 2147483646 w 1672"/>
                <a:gd name="T37" fmla="*/ 2147483646 h 1603"/>
                <a:gd name="T38" fmla="*/ 2147483646 w 1672"/>
                <a:gd name="T39" fmla="*/ 2147483646 h 1603"/>
                <a:gd name="T40" fmla="*/ 2147483646 w 1672"/>
                <a:gd name="T41" fmla="*/ 2147483646 h 1603"/>
                <a:gd name="T42" fmla="*/ 2147483646 w 1672"/>
                <a:gd name="T43" fmla="*/ 2147483646 h 1603"/>
                <a:gd name="T44" fmla="*/ 2147483646 w 1672"/>
                <a:gd name="T45" fmla="*/ 2147483646 h 1603"/>
                <a:gd name="T46" fmla="*/ 2147483646 w 1672"/>
                <a:gd name="T47" fmla="*/ 2147483646 h 1603"/>
                <a:gd name="T48" fmla="*/ 2147483646 w 1672"/>
                <a:gd name="T49" fmla="*/ 2147483646 h 1603"/>
                <a:gd name="T50" fmla="*/ 2147483646 w 1672"/>
                <a:gd name="T51" fmla="*/ 2147483646 h 1603"/>
                <a:gd name="T52" fmla="*/ 2147483646 w 1672"/>
                <a:gd name="T53" fmla="*/ 2147483646 h 1603"/>
                <a:gd name="T54" fmla="*/ 2147483646 w 1672"/>
                <a:gd name="T55" fmla="*/ 2147483646 h 1603"/>
                <a:gd name="T56" fmla="*/ 2147483646 w 1672"/>
                <a:gd name="T57" fmla="*/ 0 h 1603"/>
                <a:gd name="T58" fmla="*/ 2147483646 w 1672"/>
                <a:gd name="T59" fmla="*/ 0 h 1603"/>
                <a:gd name="T60" fmla="*/ 2147483646 w 1672"/>
                <a:gd name="T61" fmla="*/ 2147483646 h 1603"/>
                <a:gd name="T62" fmla="*/ 2147483646 w 1672"/>
                <a:gd name="T63" fmla="*/ 2147483646 h 1603"/>
                <a:gd name="T64" fmla="*/ 2147483646 w 1672"/>
                <a:gd name="T65" fmla="*/ 2147483646 h 1603"/>
                <a:gd name="T66" fmla="*/ 2147483646 w 1672"/>
                <a:gd name="T67" fmla="*/ 2147483646 h 1603"/>
                <a:gd name="T68" fmla="*/ 2147483646 w 1672"/>
                <a:gd name="T69" fmla="*/ 2147483646 h 1603"/>
                <a:gd name="T70" fmla="*/ 2147483646 w 1672"/>
                <a:gd name="T71" fmla="*/ 2147483646 h 1603"/>
                <a:gd name="T72" fmla="*/ 0 w 1672"/>
                <a:gd name="T73" fmla="*/ 2147483646 h 1603"/>
                <a:gd name="T74" fmla="*/ 0 w 1672"/>
                <a:gd name="T75" fmla="*/ 2147483646 h 1603"/>
                <a:gd name="T76" fmla="*/ 2147483646 w 1672"/>
                <a:gd name="T77" fmla="*/ 2147483646 h 1603"/>
                <a:gd name="T78" fmla="*/ 2147483646 w 1672"/>
                <a:gd name="T79" fmla="*/ 2147483646 h 1603"/>
                <a:gd name="T80" fmla="*/ 2147483646 w 1672"/>
                <a:gd name="T81" fmla="*/ 2147483646 h 1603"/>
                <a:gd name="T82" fmla="*/ 2147483646 w 1672"/>
                <a:gd name="T83" fmla="*/ 2147483646 h 1603"/>
                <a:gd name="T84" fmla="*/ 2147483646 w 1672"/>
                <a:gd name="T85" fmla="*/ 2147483646 h 1603"/>
                <a:gd name="T86" fmla="*/ 2147483646 w 1672"/>
                <a:gd name="T87" fmla="*/ 2147483646 h 1603"/>
                <a:gd name="T88" fmla="*/ 2147483646 w 1672"/>
                <a:gd name="T89" fmla="*/ 2147483646 h 1603"/>
                <a:gd name="T90" fmla="*/ 2147483646 w 1672"/>
                <a:gd name="T91" fmla="*/ 2147483646 h 1603"/>
                <a:gd name="T92" fmla="*/ 2147483646 w 1672"/>
                <a:gd name="T93" fmla="*/ 2147483646 h 1603"/>
                <a:gd name="T94" fmla="*/ 2147483646 w 1672"/>
                <a:gd name="T95" fmla="*/ 2147483646 h 1603"/>
                <a:gd name="T96" fmla="*/ 2147483646 w 1672"/>
                <a:gd name="T97" fmla="*/ 2147483646 h 1603"/>
                <a:gd name="T98" fmla="*/ 2147483646 w 1672"/>
                <a:gd name="T99" fmla="*/ 2147483646 h 1603"/>
                <a:gd name="T100" fmla="*/ 2147483646 w 1672"/>
                <a:gd name="T101" fmla="*/ 2147483646 h 1603"/>
                <a:gd name="T102" fmla="*/ 2147483646 w 1672"/>
                <a:gd name="T103" fmla="*/ 2147483646 h 1603"/>
                <a:gd name="T104" fmla="*/ 2147483646 w 1672"/>
                <a:gd name="T105" fmla="*/ 2147483646 h 1603"/>
                <a:gd name="T106" fmla="*/ 2147483646 w 1672"/>
                <a:gd name="T107" fmla="*/ 2147483646 h 1603"/>
                <a:gd name="T108" fmla="*/ 2147483646 w 1672"/>
                <a:gd name="T109" fmla="*/ 2147483646 h 1603"/>
                <a:gd name="T110" fmla="*/ 2147483646 w 1672"/>
                <a:gd name="T111" fmla="*/ 2147483646 h 1603"/>
                <a:gd name="T112" fmla="*/ 2147483646 w 1672"/>
                <a:gd name="T113" fmla="*/ 2147483646 h 160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1672"/>
                <a:gd name="T172" fmla="*/ 0 h 1603"/>
                <a:gd name="T173" fmla="*/ 1672 w 1672"/>
                <a:gd name="T174" fmla="*/ 1603 h 160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1672" h="1603">
                  <a:moveTo>
                    <a:pt x="187" y="320"/>
                  </a:moveTo>
                  <a:lnTo>
                    <a:pt x="187" y="320"/>
                  </a:lnTo>
                  <a:lnTo>
                    <a:pt x="1000" y="320"/>
                  </a:lnTo>
                  <a:lnTo>
                    <a:pt x="1000" y="1369"/>
                  </a:lnTo>
                  <a:lnTo>
                    <a:pt x="187" y="1369"/>
                  </a:lnTo>
                  <a:lnTo>
                    <a:pt x="187" y="320"/>
                  </a:lnTo>
                  <a:close/>
                  <a:moveTo>
                    <a:pt x="283" y="67"/>
                  </a:moveTo>
                  <a:lnTo>
                    <a:pt x="283" y="67"/>
                  </a:lnTo>
                  <a:lnTo>
                    <a:pt x="904" y="67"/>
                  </a:lnTo>
                  <a:lnTo>
                    <a:pt x="904" y="254"/>
                  </a:lnTo>
                  <a:lnTo>
                    <a:pt x="283" y="254"/>
                  </a:lnTo>
                  <a:lnTo>
                    <a:pt x="283" y="67"/>
                  </a:lnTo>
                  <a:close/>
                  <a:moveTo>
                    <a:pt x="1497" y="565"/>
                  </a:moveTo>
                  <a:lnTo>
                    <a:pt x="1497" y="565"/>
                  </a:lnTo>
                  <a:lnTo>
                    <a:pt x="1497" y="1369"/>
                  </a:lnTo>
                  <a:lnTo>
                    <a:pt x="1067" y="1369"/>
                  </a:lnTo>
                  <a:lnTo>
                    <a:pt x="1067" y="467"/>
                  </a:lnTo>
                  <a:lnTo>
                    <a:pt x="1497" y="565"/>
                  </a:lnTo>
                  <a:close/>
                  <a:moveTo>
                    <a:pt x="1639" y="1369"/>
                  </a:moveTo>
                  <a:lnTo>
                    <a:pt x="1639" y="1369"/>
                  </a:lnTo>
                  <a:lnTo>
                    <a:pt x="1563" y="1369"/>
                  </a:lnTo>
                  <a:lnTo>
                    <a:pt x="1563" y="538"/>
                  </a:lnTo>
                  <a:cubicBezTo>
                    <a:pt x="1563" y="523"/>
                    <a:pt x="1553" y="509"/>
                    <a:pt x="1538" y="506"/>
                  </a:cubicBezTo>
                  <a:lnTo>
                    <a:pt x="1067" y="399"/>
                  </a:lnTo>
                  <a:lnTo>
                    <a:pt x="1067" y="287"/>
                  </a:lnTo>
                  <a:cubicBezTo>
                    <a:pt x="1067" y="269"/>
                    <a:pt x="1052" y="254"/>
                    <a:pt x="1034" y="254"/>
                  </a:cubicBezTo>
                  <a:lnTo>
                    <a:pt x="971" y="254"/>
                  </a:lnTo>
                  <a:lnTo>
                    <a:pt x="971" y="33"/>
                  </a:lnTo>
                  <a:cubicBezTo>
                    <a:pt x="971" y="15"/>
                    <a:pt x="956" y="0"/>
                    <a:pt x="938" y="0"/>
                  </a:cubicBezTo>
                  <a:lnTo>
                    <a:pt x="249" y="0"/>
                  </a:lnTo>
                  <a:cubicBezTo>
                    <a:pt x="231" y="0"/>
                    <a:pt x="216" y="15"/>
                    <a:pt x="216" y="33"/>
                  </a:cubicBezTo>
                  <a:lnTo>
                    <a:pt x="216" y="254"/>
                  </a:lnTo>
                  <a:lnTo>
                    <a:pt x="154" y="254"/>
                  </a:lnTo>
                  <a:cubicBezTo>
                    <a:pt x="135" y="254"/>
                    <a:pt x="120" y="269"/>
                    <a:pt x="120" y="287"/>
                  </a:cubicBezTo>
                  <a:lnTo>
                    <a:pt x="120" y="1369"/>
                  </a:lnTo>
                  <a:lnTo>
                    <a:pt x="33" y="1369"/>
                  </a:lnTo>
                  <a:cubicBezTo>
                    <a:pt x="15" y="1369"/>
                    <a:pt x="0" y="1384"/>
                    <a:pt x="0" y="1403"/>
                  </a:cubicBezTo>
                  <a:lnTo>
                    <a:pt x="0" y="1533"/>
                  </a:lnTo>
                  <a:cubicBezTo>
                    <a:pt x="0" y="1552"/>
                    <a:pt x="15" y="1567"/>
                    <a:pt x="33" y="1567"/>
                  </a:cubicBezTo>
                  <a:lnTo>
                    <a:pt x="1037" y="1567"/>
                  </a:lnTo>
                  <a:cubicBezTo>
                    <a:pt x="1049" y="1588"/>
                    <a:pt x="1071" y="1603"/>
                    <a:pt x="1098" y="1603"/>
                  </a:cubicBezTo>
                  <a:cubicBezTo>
                    <a:pt x="1136" y="1603"/>
                    <a:pt x="1167" y="1572"/>
                    <a:pt x="1167" y="1534"/>
                  </a:cubicBezTo>
                  <a:cubicBezTo>
                    <a:pt x="1167" y="1496"/>
                    <a:pt x="1136" y="1464"/>
                    <a:pt x="1098" y="1464"/>
                  </a:cubicBezTo>
                  <a:cubicBezTo>
                    <a:pt x="1072" y="1464"/>
                    <a:pt x="1049" y="1479"/>
                    <a:pt x="1037" y="1500"/>
                  </a:cubicBezTo>
                  <a:lnTo>
                    <a:pt x="66" y="1500"/>
                  </a:lnTo>
                  <a:lnTo>
                    <a:pt x="66" y="1436"/>
                  </a:lnTo>
                  <a:lnTo>
                    <a:pt x="1606" y="1436"/>
                  </a:lnTo>
                  <a:lnTo>
                    <a:pt x="1606" y="1500"/>
                  </a:lnTo>
                  <a:lnTo>
                    <a:pt x="1372" y="1500"/>
                  </a:lnTo>
                  <a:cubicBezTo>
                    <a:pt x="1361" y="1478"/>
                    <a:pt x="1338" y="1464"/>
                    <a:pt x="1312" y="1464"/>
                  </a:cubicBezTo>
                  <a:cubicBezTo>
                    <a:pt x="1273" y="1464"/>
                    <a:pt x="1242" y="1495"/>
                    <a:pt x="1242" y="1533"/>
                  </a:cubicBezTo>
                  <a:cubicBezTo>
                    <a:pt x="1242" y="1571"/>
                    <a:pt x="1273" y="1602"/>
                    <a:pt x="1312" y="1602"/>
                  </a:cubicBezTo>
                  <a:cubicBezTo>
                    <a:pt x="1338" y="1602"/>
                    <a:pt x="1360" y="1588"/>
                    <a:pt x="1372" y="1567"/>
                  </a:cubicBezTo>
                  <a:lnTo>
                    <a:pt x="1639" y="1567"/>
                  </a:lnTo>
                  <a:cubicBezTo>
                    <a:pt x="1657" y="1567"/>
                    <a:pt x="1672" y="1552"/>
                    <a:pt x="1672" y="1533"/>
                  </a:cubicBezTo>
                  <a:lnTo>
                    <a:pt x="1672" y="1403"/>
                  </a:lnTo>
                  <a:cubicBezTo>
                    <a:pt x="1672" y="1384"/>
                    <a:pt x="1657" y="1369"/>
                    <a:pt x="1639" y="136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9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379" name="组合 169"/>
          <p:cNvGrpSpPr/>
          <p:nvPr/>
        </p:nvGrpSpPr>
        <p:grpSpPr>
          <a:xfrm>
            <a:off x="10981352" y="1815276"/>
            <a:ext cx="198528" cy="151272"/>
            <a:chOff x="7405688" y="2257425"/>
            <a:chExt cx="884238" cy="585788"/>
          </a:xfrm>
        </p:grpSpPr>
        <p:sp>
          <p:nvSpPr>
            <p:cNvPr id="380" name="Freeform 143"/>
            <p:cNvSpPr>
              <a:spLocks noEditPoints="1"/>
            </p:cNvSpPr>
            <p:nvPr/>
          </p:nvSpPr>
          <p:spPr bwMode="auto">
            <a:xfrm>
              <a:off x="7405688" y="2257425"/>
              <a:ext cx="884238" cy="585788"/>
            </a:xfrm>
            <a:custGeom>
              <a:avLst/>
              <a:gdLst>
                <a:gd name="T0" fmla="*/ 2147483646 w 2108"/>
                <a:gd name="T1" fmla="*/ 2147483646 h 1394"/>
                <a:gd name="T2" fmla="*/ 2147483646 w 2108"/>
                <a:gd name="T3" fmla="*/ 2147483646 h 1394"/>
                <a:gd name="T4" fmla="*/ 2147483646 w 2108"/>
                <a:gd name="T5" fmla="*/ 2147483646 h 1394"/>
                <a:gd name="T6" fmla="*/ 2147483646 w 2108"/>
                <a:gd name="T7" fmla="*/ 2147483646 h 1394"/>
                <a:gd name="T8" fmla="*/ 2147483646 w 2108"/>
                <a:gd name="T9" fmla="*/ 2147483646 h 1394"/>
                <a:gd name="T10" fmla="*/ 2147483646 w 2108"/>
                <a:gd name="T11" fmla="*/ 2147483646 h 1394"/>
                <a:gd name="T12" fmla="*/ 2147483646 w 2108"/>
                <a:gd name="T13" fmla="*/ 2147483646 h 1394"/>
                <a:gd name="T14" fmla="*/ 2147483646 w 2108"/>
                <a:gd name="T15" fmla="*/ 2147483646 h 1394"/>
                <a:gd name="T16" fmla="*/ 2147483646 w 2108"/>
                <a:gd name="T17" fmla="*/ 2147483646 h 1394"/>
                <a:gd name="T18" fmla="*/ 2147483646 w 2108"/>
                <a:gd name="T19" fmla="*/ 2147483646 h 1394"/>
                <a:gd name="T20" fmla="*/ 2147483646 w 2108"/>
                <a:gd name="T21" fmla="*/ 2147483646 h 1394"/>
                <a:gd name="T22" fmla="*/ 2147483646 w 2108"/>
                <a:gd name="T23" fmla="*/ 2147483646 h 1394"/>
                <a:gd name="T24" fmla="*/ 2147483646 w 2108"/>
                <a:gd name="T25" fmla="*/ 2147483646 h 1394"/>
                <a:gd name="T26" fmla="*/ 2147483646 w 2108"/>
                <a:gd name="T27" fmla="*/ 2147483646 h 1394"/>
                <a:gd name="T28" fmla="*/ 2147483646 w 2108"/>
                <a:gd name="T29" fmla="*/ 2147483646 h 1394"/>
                <a:gd name="T30" fmla="*/ 2147483646 w 2108"/>
                <a:gd name="T31" fmla="*/ 2147483646 h 1394"/>
                <a:gd name="T32" fmla="*/ 2147483646 w 2108"/>
                <a:gd name="T33" fmla="*/ 2147483646 h 1394"/>
                <a:gd name="T34" fmla="*/ 2147483646 w 2108"/>
                <a:gd name="T35" fmla="*/ 2147483646 h 1394"/>
                <a:gd name="T36" fmla="*/ 2147483646 w 2108"/>
                <a:gd name="T37" fmla="*/ 0 h 1394"/>
                <a:gd name="T38" fmla="*/ 2147483646 w 2108"/>
                <a:gd name="T39" fmla="*/ 2147483646 h 1394"/>
                <a:gd name="T40" fmla="*/ 2147483646 w 2108"/>
                <a:gd name="T41" fmla="*/ 2147483646 h 1394"/>
                <a:gd name="T42" fmla="*/ 2147483646 w 2108"/>
                <a:gd name="T43" fmla="*/ 0 h 1394"/>
                <a:gd name="T44" fmla="*/ 2147483646 w 2108"/>
                <a:gd name="T45" fmla="*/ 2147483646 h 1394"/>
                <a:gd name="T46" fmla="*/ 2147483646 w 2108"/>
                <a:gd name="T47" fmla="*/ 2147483646 h 1394"/>
                <a:gd name="T48" fmla="*/ 2147483646 w 2108"/>
                <a:gd name="T49" fmla="*/ 2147483646 h 1394"/>
                <a:gd name="T50" fmla="*/ 2147483646 w 2108"/>
                <a:gd name="T51" fmla="*/ 2147483646 h 1394"/>
                <a:gd name="T52" fmla="*/ 2147483646 w 2108"/>
                <a:gd name="T53" fmla="*/ 2147483646 h 1394"/>
                <a:gd name="T54" fmla="*/ 2147483646 w 2108"/>
                <a:gd name="T55" fmla="*/ 2147483646 h 1394"/>
                <a:gd name="T56" fmla="*/ 2147483646 w 2108"/>
                <a:gd name="T57" fmla="*/ 2147483646 h 1394"/>
                <a:gd name="T58" fmla="*/ 2147483646 w 2108"/>
                <a:gd name="T59" fmla="*/ 2147483646 h 1394"/>
                <a:gd name="T60" fmla="*/ 2147483646 w 2108"/>
                <a:gd name="T61" fmla="*/ 2147483646 h 1394"/>
                <a:gd name="T62" fmla="*/ 2147483646 w 2108"/>
                <a:gd name="T63" fmla="*/ 2147483646 h 1394"/>
                <a:gd name="T64" fmla="*/ 2147483646 w 2108"/>
                <a:gd name="T65" fmla="*/ 2147483646 h 1394"/>
                <a:gd name="T66" fmla="*/ 2147483646 w 2108"/>
                <a:gd name="T67" fmla="*/ 2147483646 h 1394"/>
                <a:gd name="T68" fmla="*/ 2147483646 w 2108"/>
                <a:gd name="T69" fmla="*/ 2147483646 h 1394"/>
                <a:gd name="T70" fmla="*/ 2147483646 w 2108"/>
                <a:gd name="T71" fmla="*/ 2147483646 h 1394"/>
                <a:gd name="T72" fmla="*/ 2147483646 w 2108"/>
                <a:gd name="T73" fmla="*/ 2147483646 h 1394"/>
                <a:gd name="T74" fmla="*/ 2147483646 w 2108"/>
                <a:gd name="T75" fmla="*/ 2147483646 h 1394"/>
                <a:gd name="T76" fmla="*/ 2147483646 w 2108"/>
                <a:gd name="T77" fmla="*/ 2147483646 h 1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2108"/>
                <a:gd name="T118" fmla="*/ 0 h 1394"/>
                <a:gd name="T119" fmla="*/ 2108 w 2108"/>
                <a:gd name="T120" fmla="*/ 1394 h 1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2108" h="1394">
                  <a:moveTo>
                    <a:pt x="1865" y="611"/>
                  </a:moveTo>
                  <a:lnTo>
                    <a:pt x="1865" y="611"/>
                  </a:lnTo>
                  <a:lnTo>
                    <a:pt x="1217" y="611"/>
                  </a:lnTo>
                  <a:lnTo>
                    <a:pt x="743" y="188"/>
                  </a:lnTo>
                  <a:cubicBezTo>
                    <a:pt x="731" y="176"/>
                    <a:pt x="711" y="176"/>
                    <a:pt x="699" y="188"/>
                  </a:cubicBezTo>
                  <a:lnTo>
                    <a:pt x="225" y="611"/>
                  </a:lnTo>
                  <a:lnTo>
                    <a:pt x="124" y="611"/>
                  </a:lnTo>
                  <a:lnTo>
                    <a:pt x="734" y="66"/>
                  </a:lnTo>
                  <a:lnTo>
                    <a:pt x="1374" y="66"/>
                  </a:lnTo>
                  <a:lnTo>
                    <a:pt x="1556" y="229"/>
                  </a:lnTo>
                  <a:cubicBezTo>
                    <a:pt x="1566" y="238"/>
                    <a:pt x="1580" y="240"/>
                    <a:pt x="1592" y="235"/>
                  </a:cubicBezTo>
                  <a:cubicBezTo>
                    <a:pt x="1604" y="229"/>
                    <a:pt x="1612" y="217"/>
                    <a:pt x="1612" y="204"/>
                  </a:cubicBezTo>
                  <a:lnTo>
                    <a:pt x="1612" y="66"/>
                  </a:lnTo>
                  <a:lnTo>
                    <a:pt x="1755" y="66"/>
                  </a:lnTo>
                  <a:lnTo>
                    <a:pt x="1755" y="392"/>
                  </a:lnTo>
                  <a:cubicBezTo>
                    <a:pt x="1755" y="401"/>
                    <a:pt x="1759" y="410"/>
                    <a:pt x="1766" y="416"/>
                  </a:cubicBezTo>
                  <a:lnTo>
                    <a:pt x="1984" y="611"/>
                  </a:lnTo>
                  <a:lnTo>
                    <a:pt x="1865" y="611"/>
                  </a:lnTo>
                  <a:close/>
                  <a:moveTo>
                    <a:pt x="857" y="814"/>
                  </a:moveTo>
                  <a:lnTo>
                    <a:pt x="857" y="814"/>
                  </a:lnTo>
                  <a:lnTo>
                    <a:pt x="585" y="814"/>
                  </a:lnTo>
                  <a:cubicBezTo>
                    <a:pt x="567" y="814"/>
                    <a:pt x="552" y="829"/>
                    <a:pt x="552" y="847"/>
                  </a:cubicBezTo>
                  <a:lnTo>
                    <a:pt x="552" y="1291"/>
                  </a:lnTo>
                  <a:lnTo>
                    <a:pt x="271" y="1291"/>
                  </a:lnTo>
                  <a:lnTo>
                    <a:pt x="271" y="659"/>
                  </a:lnTo>
                  <a:lnTo>
                    <a:pt x="721" y="257"/>
                  </a:lnTo>
                  <a:lnTo>
                    <a:pt x="1171" y="659"/>
                  </a:lnTo>
                  <a:lnTo>
                    <a:pt x="1171" y="1291"/>
                  </a:lnTo>
                  <a:lnTo>
                    <a:pt x="890" y="1291"/>
                  </a:lnTo>
                  <a:lnTo>
                    <a:pt x="890" y="847"/>
                  </a:lnTo>
                  <a:cubicBezTo>
                    <a:pt x="890" y="829"/>
                    <a:pt x="875" y="814"/>
                    <a:pt x="857" y="814"/>
                  </a:cubicBezTo>
                  <a:close/>
                  <a:moveTo>
                    <a:pt x="2094" y="620"/>
                  </a:moveTo>
                  <a:lnTo>
                    <a:pt x="2094" y="620"/>
                  </a:lnTo>
                  <a:lnTo>
                    <a:pt x="1822" y="377"/>
                  </a:lnTo>
                  <a:lnTo>
                    <a:pt x="1822" y="33"/>
                  </a:lnTo>
                  <a:cubicBezTo>
                    <a:pt x="1822" y="15"/>
                    <a:pt x="1807" y="0"/>
                    <a:pt x="1788" y="0"/>
                  </a:cubicBezTo>
                  <a:lnTo>
                    <a:pt x="1578" y="0"/>
                  </a:lnTo>
                  <a:cubicBezTo>
                    <a:pt x="1560" y="0"/>
                    <a:pt x="1545" y="15"/>
                    <a:pt x="1545" y="33"/>
                  </a:cubicBezTo>
                  <a:lnTo>
                    <a:pt x="1545" y="130"/>
                  </a:lnTo>
                  <a:lnTo>
                    <a:pt x="1409" y="8"/>
                  </a:lnTo>
                  <a:cubicBezTo>
                    <a:pt x="1403" y="3"/>
                    <a:pt x="1395" y="0"/>
                    <a:pt x="1387" y="0"/>
                  </a:cubicBezTo>
                  <a:lnTo>
                    <a:pt x="721" y="0"/>
                  </a:lnTo>
                  <a:cubicBezTo>
                    <a:pt x="713" y="0"/>
                    <a:pt x="705" y="3"/>
                    <a:pt x="699" y="8"/>
                  </a:cubicBezTo>
                  <a:lnTo>
                    <a:pt x="14" y="620"/>
                  </a:lnTo>
                  <a:cubicBezTo>
                    <a:pt x="4" y="629"/>
                    <a:pt x="0" y="643"/>
                    <a:pt x="5" y="656"/>
                  </a:cubicBezTo>
                  <a:cubicBezTo>
                    <a:pt x="10" y="669"/>
                    <a:pt x="22" y="678"/>
                    <a:pt x="36" y="678"/>
                  </a:cubicBezTo>
                  <a:lnTo>
                    <a:pt x="204" y="678"/>
                  </a:lnTo>
                  <a:lnTo>
                    <a:pt x="204" y="1324"/>
                  </a:lnTo>
                  <a:cubicBezTo>
                    <a:pt x="204" y="1343"/>
                    <a:pt x="219" y="1358"/>
                    <a:pt x="238" y="1358"/>
                  </a:cubicBezTo>
                  <a:lnTo>
                    <a:pt x="585" y="1358"/>
                  </a:lnTo>
                  <a:cubicBezTo>
                    <a:pt x="603" y="1358"/>
                    <a:pt x="618" y="1343"/>
                    <a:pt x="618" y="1324"/>
                  </a:cubicBezTo>
                  <a:lnTo>
                    <a:pt x="618" y="881"/>
                  </a:lnTo>
                  <a:lnTo>
                    <a:pt x="824" y="881"/>
                  </a:lnTo>
                  <a:lnTo>
                    <a:pt x="824" y="1324"/>
                  </a:lnTo>
                  <a:cubicBezTo>
                    <a:pt x="824" y="1343"/>
                    <a:pt x="839" y="1358"/>
                    <a:pt x="857" y="1358"/>
                  </a:cubicBezTo>
                  <a:lnTo>
                    <a:pt x="1204" y="1358"/>
                  </a:lnTo>
                  <a:lnTo>
                    <a:pt x="1364" y="1358"/>
                  </a:lnTo>
                  <a:cubicBezTo>
                    <a:pt x="1376" y="1379"/>
                    <a:pt x="1398" y="1394"/>
                    <a:pt x="1425" y="1394"/>
                  </a:cubicBezTo>
                  <a:cubicBezTo>
                    <a:pt x="1463" y="1394"/>
                    <a:pt x="1494" y="1363"/>
                    <a:pt x="1494" y="1324"/>
                  </a:cubicBezTo>
                  <a:cubicBezTo>
                    <a:pt x="1494" y="1286"/>
                    <a:pt x="1463" y="1255"/>
                    <a:pt x="1425" y="1255"/>
                  </a:cubicBezTo>
                  <a:cubicBezTo>
                    <a:pt x="1398" y="1255"/>
                    <a:pt x="1376" y="1270"/>
                    <a:pt x="1364" y="1291"/>
                  </a:cubicBezTo>
                  <a:lnTo>
                    <a:pt x="1238" y="1291"/>
                  </a:lnTo>
                  <a:lnTo>
                    <a:pt x="1238" y="678"/>
                  </a:lnTo>
                  <a:lnTo>
                    <a:pt x="1831" y="678"/>
                  </a:lnTo>
                  <a:lnTo>
                    <a:pt x="1831" y="1291"/>
                  </a:lnTo>
                  <a:lnTo>
                    <a:pt x="1698" y="1291"/>
                  </a:lnTo>
                  <a:cubicBezTo>
                    <a:pt x="1686" y="1270"/>
                    <a:pt x="1664" y="1255"/>
                    <a:pt x="1638" y="1255"/>
                  </a:cubicBezTo>
                  <a:cubicBezTo>
                    <a:pt x="1599" y="1255"/>
                    <a:pt x="1568" y="1286"/>
                    <a:pt x="1568" y="1324"/>
                  </a:cubicBezTo>
                  <a:cubicBezTo>
                    <a:pt x="1568" y="1363"/>
                    <a:pt x="1599" y="1394"/>
                    <a:pt x="1638" y="1394"/>
                  </a:cubicBezTo>
                  <a:cubicBezTo>
                    <a:pt x="1664" y="1394"/>
                    <a:pt x="1686" y="1379"/>
                    <a:pt x="1698" y="1358"/>
                  </a:cubicBezTo>
                  <a:lnTo>
                    <a:pt x="1865" y="1358"/>
                  </a:lnTo>
                  <a:cubicBezTo>
                    <a:pt x="1883" y="1358"/>
                    <a:pt x="1898" y="1343"/>
                    <a:pt x="1898" y="1324"/>
                  </a:cubicBezTo>
                  <a:lnTo>
                    <a:pt x="1898" y="678"/>
                  </a:lnTo>
                  <a:lnTo>
                    <a:pt x="2071" y="678"/>
                  </a:lnTo>
                  <a:cubicBezTo>
                    <a:pt x="2085" y="678"/>
                    <a:pt x="2098" y="669"/>
                    <a:pt x="2103" y="656"/>
                  </a:cubicBezTo>
                  <a:cubicBezTo>
                    <a:pt x="2108" y="643"/>
                    <a:pt x="2104" y="629"/>
                    <a:pt x="2094" y="62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81" name="Freeform 144"/>
            <p:cNvSpPr>
              <a:spLocks noEditPoints="1"/>
            </p:cNvSpPr>
            <p:nvPr/>
          </p:nvSpPr>
          <p:spPr bwMode="auto">
            <a:xfrm>
              <a:off x="7950200" y="2600325"/>
              <a:ext cx="85725" cy="85725"/>
            </a:xfrm>
            <a:custGeom>
              <a:avLst/>
              <a:gdLst>
                <a:gd name="T0" fmla="*/ 2147483646 w 204"/>
                <a:gd name="T1" fmla="*/ 2147483646 h 204"/>
                <a:gd name="T2" fmla="*/ 2147483646 w 204"/>
                <a:gd name="T3" fmla="*/ 2147483646 h 204"/>
                <a:gd name="T4" fmla="*/ 2147483646 w 204"/>
                <a:gd name="T5" fmla="*/ 2147483646 h 204"/>
                <a:gd name="T6" fmla="*/ 2147483646 w 204"/>
                <a:gd name="T7" fmla="*/ 2147483646 h 204"/>
                <a:gd name="T8" fmla="*/ 2147483646 w 204"/>
                <a:gd name="T9" fmla="*/ 2147483646 h 204"/>
                <a:gd name="T10" fmla="*/ 2147483646 w 204"/>
                <a:gd name="T11" fmla="*/ 2147483646 h 204"/>
                <a:gd name="T12" fmla="*/ 2147483646 w 204"/>
                <a:gd name="T13" fmla="*/ 0 h 204"/>
                <a:gd name="T14" fmla="*/ 2147483646 w 204"/>
                <a:gd name="T15" fmla="*/ 0 h 204"/>
                <a:gd name="T16" fmla="*/ 2147483646 w 204"/>
                <a:gd name="T17" fmla="*/ 0 h 204"/>
                <a:gd name="T18" fmla="*/ 0 w 204"/>
                <a:gd name="T19" fmla="*/ 2147483646 h 204"/>
                <a:gd name="T20" fmla="*/ 0 w 204"/>
                <a:gd name="T21" fmla="*/ 2147483646 h 204"/>
                <a:gd name="T22" fmla="*/ 2147483646 w 204"/>
                <a:gd name="T23" fmla="*/ 2147483646 h 204"/>
                <a:gd name="T24" fmla="*/ 2147483646 w 204"/>
                <a:gd name="T25" fmla="*/ 2147483646 h 204"/>
                <a:gd name="T26" fmla="*/ 2147483646 w 204"/>
                <a:gd name="T27" fmla="*/ 2147483646 h 204"/>
                <a:gd name="T28" fmla="*/ 2147483646 w 204"/>
                <a:gd name="T29" fmla="*/ 2147483646 h 204"/>
                <a:gd name="T30" fmla="*/ 2147483646 w 204"/>
                <a:gd name="T31" fmla="*/ 0 h 2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4"/>
                <a:gd name="T49" fmla="*/ 0 h 204"/>
                <a:gd name="T50" fmla="*/ 204 w 204"/>
                <a:gd name="T51" fmla="*/ 204 h 2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4" h="204">
                  <a:moveTo>
                    <a:pt x="137" y="137"/>
                  </a:moveTo>
                  <a:lnTo>
                    <a:pt x="137" y="137"/>
                  </a:lnTo>
                  <a:lnTo>
                    <a:pt x="67" y="137"/>
                  </a:lnTo>
                  <a:lnTo>
                    <a:pt x="67" y="67"/>
                  </a:lnTo>
                  <a:lnTo>
                    <a:pt x="137" y="67"/>
                  </a:lnTo>
                  <a:lnTo>
                    <a:pt x="137" y="137"/>
                  </a:lnTo>
                  <a:close/>
                  <a:moveTo>
                    <a:pt x="170" y="0"/>
                  </a:moveTo>
                  <a:lnTo>
                    <a:pt x="170" y="0"/>
                  </a:lnTo>
                  <a:lnTo>
                    <a:pt x="33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171"/>
                  </a:lnTo>
                  <a:cubicBezTo>
                    <a:pt x="0" y="189"/>
                    <a:pt x="15" y="204"/>
                    <a:pt x="33" y="204"/>
                  </a:cubicBezTo>
                  <a:lnTo>
                    <a:pt x="170" y="204"/>
                  </a:lnTo>
                  <a:cubicBezTo>
                    <a:pt x="189" y="204"/>
                    <a:pt x="204" y="189"/>
                    <a:pt x="204" y="171"/>
                  </a:cubicBezTo>
                  <a:lnTo>
                    <a:pt x="204" y="34"/>
                  </a:lnTo>
                  <a:cubicBezTo>
                    <a:pt x="204" y="15"/>
                    <a:pt x="189" y="0"/>
                    <a:pt x="170" y="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382" name="Freeform 145"/>
            <p:cNvSpPr>
              <a:spLocks noEditPoints="1"/>
            </p:cNvSpPr>
            <p:nvPr/>
          </p:nvSpPr>
          <p:spPr bwMode="auto">
            <a:xfrm>
              <a:off x="8062913" y="2600325"/>
              <a:ext cx="85725" cy="85725"/>
            </a:xfrm>
            <a:custGeom>
              <a:avLst/>
              <a:gdLst>
                <a:gd name="T0" fmla="*/ 2147483646 w 204"/>
                <a:gd name="T1" fmla="*/ 2147483646 h 204"/>
                <a:gd name="T2" fmla="*/ 2147483646 w 204"/>
                <a:gd name="T3" fmla="*/ 2147483646 h 204"/>
                <a:gd name="T4" fmla="*/ 2147483646 w 204"/>
                <a:gd name="T5" fmla="*/ 2147483646 h 204"/>
                <a:gd name="T6" fmla="*/ 2147483646 w 204"/>
                <a:gd name="T7" fmla="*/ 2147483646 h 204"/>
                <a:gd name="T8" fmla="*/ 2147483646 w 204"/>
                <a:gd name="T9" fmla="*/ 2147483646 h 204"/>
                <a:gd name="T10" fmla="*/ 2147483646 w 204"/>
                <a:gd name="T11" fmla="*/ 2147483646 h 204"/>
                <a:gd name="T12" fmla="*/ 2147483646 w 204"/>
                <a:gd name="T13" fmla="*/ 2147483646 h 204"/>
                <a:gd name="T14" fmla="*/ 2147483646 w 204"/>
                <a:gd name="T15" fmla="*/ 2147483646 h 204"/>
                <a:gd name="T16" fmla="*/ 2147483646 w 204"/>
                <a:gd name="T17" fmla="*/ 2147483646 h 204"/>
                <a:gd name="T18" fmla="*/ 2147483646 w 204"/>
                <a:gd name="T19" fmla="*/ 2147483646 h 204"/>
                <a:gd name="T20" fmla="*/ 2147483646 w 204"/>
                <a:gd name="T21" fmla="*/ 2147483646 h 204"/>
                <a:gd name="T22" fmla="*/ 2147483646 w 204"/>
                <a:gd name="T23" fmla="*/ 0 h 204"/>
                <a:gd name="T24" fmla="*/ 2147483646 w 204"/>
                <a:gd name="T25" fmla="*/ 0 h 204"/>
                <a:gd name="T26" fmla="*/ 0 w 204"/>
                <a:gd name="T27" fmla="*/ 2147483646 h 204"/>
                <a:gd name="T28" fmla="*/ 0 w 204"/>
                <a:gd name="T29" fmla="*/ 2147483646 h 204"/>
                <a:gd name="T30" fmla="*/ 2147483646 w 204"/>
                <a:gd name="T31" fmla="*/ 2147483646 h 2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4"/>
                <a:gd name="T49" fmla="*/ 0 h 204"/>
                <a:gd name="T50" fmla="*/ 204 w 204"/>
                <a:gd name="T51" fmla="*/ 204 h 2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4" h="204">
                  <a:moveTo>
                    <a:pt x="67" y="67"/>
                  </a:moveTo>
                  <a:lnTo>
                    <a:pt x="67" y="67"/>
                  </a:lnTo>
                  <a:lnTo>
                    <a:pt x="137" y="67"/>
                  </a:lnTo>
                  <a:lnTo>
                    <a:pt x="137" y="137"/>
                  </a:lnTo>
                  <a:lnTo>
                    <a:pt x="67" y="137"/>
                  </a:lnTo>
                  <a:lnTo>
                    <a:pt x="67" y="67"/>
                  </a:lnTo>
                  <a:close/>
                  <a:moveTo>
                    <a:pt x="34" y="204"/>
                  </a:moveTo>
                  <a:lnTo>
                    <a:pt x="34" y="204"/>
                  </a:lnTo>
                  <a:lnTo>
                    <a:pt x="171" y="204"/>
                  </a:lnTo>
                  <a:cubicBezTo>
                    <a:pt x="189" y="204"/>
                    <a:pt x="204" y="189"/>
                    <a:pt x="204" y="171"/>
                  </a:cubicBezTo>
                  <a:lnTo>
                    <a:pt x="204" y="34"/>
                  </a:lnTo>
                  <a:cubicBezTo>
                    <a:pt x="204" y="15"/>
                    <a:pt x="189" y="0"/>
                    <a:pt x="171" y="0"/>
                  </a:cubicBezTo>
                  <a:lnTo>
                    <a:pt x="34" y="0"/>
                  </a:lnTo>
                  <a:cubicBezTo>
                    <a:pt x="15" y="0"/>
                    <a:pt x="0" y="15"/>
                    <a:pt x="0" y="34"/>
                  </a:cubicBezTo>
                  <a:lnTo>
                    <a:pt x="0" y="171"/>
                  </a:lnTo>
                  <a:cubicBezTo>
                    <a:pt x="0" y="189"/>
                    <a:pt x="15" y="204"/>
                    <a:pt x="34" y="204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871328" y="5374888"/>
            <a:ext cx="2417745" cy="246290"/>
            <a:chOff x="8883781" y="5549942"/>
            <a:chExt cx="2418690" cy="246386"/>
          </a:xfrm>
        </p:grpSpPr>
        <p:grpSp>
          <p:nvGrpSpPr>
            <p:cNvPr id="107" name="组合 106"/>
            <p:cNvGrpSpPr/>
            <p:nvPr/>
          </p:nvGrpSpPr>
          <p:grpSpPr>
            <a:xfrm>
              <a:off x="10014182" y="5588030"/>
              <a:ext cx="217641" cy="170209"/>
              <a:chOff x="10038" y="9720"/>
              <a:chExt cx="1242" cy="898"/>
            </a:xfrm>
            <a:solidFill>
              <a:srgbClr val="666666"/>
            </a:solidFill>
          </p:grpSpPr>
          <p:sp>
            <p:nvSpPr>
              <p:cNvPr id="108" name="任意多边形 107"/>
              <p:cNvSpPr/>
              <p:nvPr/>
            </p:nvSpPr>
            <p:spPr>
              <a:xfrm>
                <a:off x="10038" y="9720"/>
                <a:ext cx="1242" cy="898"/>
              </a:xfrm>
              <a:custGeom>
                <a:avLst/>
                <a:gdLst/>
                <a:ahLst/>
                <a:cxnLst/>
                <a:rect l="0" t="0" r="0" b="0"/>
                <a:pathLst>
                  <a:path w="2192" h="1584">
                    <a:moveTo>
                      <a:pt x="48" y="1532"/>
                    </a:moveTo>
                    <a:lnTo>
                      <a:pt x="48" y="1532"/>
                    </a:lnTo>
                    <a:lnTo>
                      <a:pt x="1163" y="1532"/>
                    </a:lnTo>
                    <a:cubicBezTo>
                      <a:pt x="1178" y="1563"/>
                      <a:pt x="1211" y="1583"/>
                      <a:pt x="1246" y="1583"/>
                    </a:cubicBezTo>
                    <a:cubicBezTo>
                      <a:pt x="1299" y="1583"/>
                      <a:pt x="1343" y="1538"/>
                      <a:pt x="1343" y="1486"/>
                    </a:cubicBezTo>
                    <a:cubicBezTo>
                      <a:pt x="1343" y="1434"/>
                      <a:pt x="1298" y="1390"/>
                      <a:pt x="1246" y="1390"/>
                    </a:cubicBezTo>
                    <a:cubicBezTo>
                      <a:pt x="1210" y="1390"/>
                      <a:pt x="1178" y="1410"/>
                      <a:pt x="1163" y="1440"/>
                    </a:cubicBezTo>
                    <a:lnTo>
                      <a:pt x="114" y="1440"/>
                    </a:lnTo>
                    <a:lnTo>
                      <a:pt x="180" y="1255"/>
                    </a:lnTo>
                    <a:lnTo>
                      <a:pt x="271" y="1255"/>
                    </a:lnTo>
                    <a:lnTo>
                      <a:pt x="271" y="359"/>
                    </a:lnTo>
                    <a:lnTo>
                      <a:pt x="444" y="359"/>
                    </a:lnTo>
                    <a:lnTo>
                      <a:pt x="444" y="243"/>
                    </a:lnTo>
                    <a:lnTo>
                      <a:pt x="611" y="183"/>
                    </a:lnTo>
                    <a:lnTo>
                      <a:pt x="611" y="359"/>
                    </a:lnTo>
                    <a:lnTo>
                      <a:pt x="713" y="359"/>
                    </a:lnTo>
                    <a:lnTo>
                      <a:pt x="713" y="1263"/>
                    </a:lnTo>
                    <a:lnTo>
                      <a:pt x="983" y="1263"/>
                    </a:lnTo>
                    <a:lnTo>
                      <a:pt x="983" y="748"/>
                    </a:lnTo>
                    <a:lnTo>
                      <a:pt x="1213" y="675"/>
                    </a:lnTo>
                    <a:lnTo>
                      <a:pt x="1213" y="760"/>
                    </a:lnTo>
                    <a:lnTo>
                      <a:pt x="1290" y="760"/>
                    </a:lnTo>
                    <a:lnTo>
                      <a:pt x="1290" y="1255"/>
                    </a:lnTo>
                    <a:lnTo>
                      <a:pt x="1546" y="1255"/>
                    </a:lnTo>
                    <a:lnTo>
                      <a:pt x="1546" y="78"/>
                    </a:lnTo>
                    <a:lnTo>
                      <a:pt x="1878" y="78"/>
                    </a:lnTo>
                    <a:lnTo>
                      <a:pt x="1878" y="1256"/>
                    </a:lnTo>
                    <a:lnTo>
                      <a:pt x="1990" y="1256"/>
                    </a:lnTo>
                    <a:lnTo>
                      <a:pt x="2080" y="1430"/>
                    </a:lnTo>
                    <a:lnTo>
                      <a:pt x="1702" y="1430"/>
                    </a:lnTo>
                    <a:cubicBezTo>
                      <a:pt x="1685" y="1406"/>
                      <a:pt x="1657" y="1390"/>
                      <a:pt x="1626" y="1390"/>
                    </a:cubicBezTo>
                    <a:cubicBezTo>
                      <a:pt x="1572" y="1390"/>
                      <a:pt x="1530" y="1433"/>
                      <a:pt x="1530" y="1486"/>
                    </a:cubicBezTo>
                    <a:cubicBezTo>
                      <a:pt x="1530" y="1539"/>
                      <a:pt x="1572" y="1583"/>
                      <a:pt x="1626" y="1583"/>
                    </a:cubicBezTo>
                    <a:cubicBezTo>
                      <a:pt x="1665" y="1583"/>
                      <a:pt x="1700" y="1557"/>
                      <a:pt x="1716" y="1521"/>
                    </a:cubicBezTo>
                    <a:lnTo>
                      <a:pt x="2191" y="1521"/>
                    </a:lnTo>
                    <a:lnTo>
                      <a:pt x="2191" y="1441"/>
                    </a:lnTo>
                    <a:lnTo>
                      <a:pt x="2047" y="1165"/>
                    </a:lnTo>
                    <a:lnTo>
                      <a:pt x="1956" y="1165"/>
                    </a:lnTo>
                    <a:lnTo>
                      <a:pt x="1956" y="0"/>
                    </a:lnTo>
                    <a:lnTo>
                      <a:pt x="1469" y="0"/>
                    </a:lnTo>
                    <a:lnTo>
                      <a:pt x="1469" y="1164"/>
                    </a:lnTo>
                    <a:lnTo>
                      <a:pt x="1381" y="1164"/>
                    </a:lnTo>
                    <a:lnTo>
                      <a:pt x="1381" y="668"/>
                    </a:lnTo>
                    <a:lnTo>
                      <a:pt x="1304" y="668"/>
                    </a:lnTo>
                    <a:lnTo>
                      <a:pt x="1304" y="549"/>
                    </a:lnTo>
                    <a:lnTo>
                      <a:pt x="891" y="680"/>
                    </a:lnTo>
                    <a:lnTo>
                      <a:pt x="891" y="1171"/>
                    </a:lnTo>
                    <a:lnTo>
                      <a:pt x="805" y="1171"/>
                    </a:lnTo>
                    <a:lnTo>
                      <a:pt x="805" y="267"/>
                    </a:lnTo>
                    <a:lnTo>
                      <a:pt x="701" y="267"/>
                    </a:lnTo>
                    <a:lnTo>
                      <a:pt x="701" y="52"/>
                    </a:lnTo>
                    <a:lnTo>
                      <a:pt x="351" y="179"/>
                    </a:lnTo>
                    <a:lnTo>
                      <a:pt x="351" y="267"/>
                    </a:lnTo>
                    <a:lnTo>
                      <a:pt x="178" y="267"/>
                    </a:lnTo>
                    <a:lnTo>
                      <a:pt x="178" y="1164"/>
                    </a:lnTo>
                    <a:lnTo>
                      <a:pt x="113" y="1164"/>
                    </a:lnTo>
                    <a:lnTo>
                      <a:pt x="14" y="1436"/>
                    </a:lnTo>
                    <a:cubicBezTo>
                      <a:pt x="11" y="1443"/>
                      <a:pt x="11" y="1448"/>
                      <a:pt x="11" y="1456"/>
                    </a:cubicBezTo>
                    <a:cubicBezTo>
                      <a:pt x="5" y="1464"/>
                      <a:pt x="0" y="1475"/>
                      <a:pt x="0" y="1486"/>
                    </a:cubicBezTo>
                    <a:cubicBezTo>
                      <a:pt x="3" y="1510"/>
                      <a:pt x="23" y="1532"/>
                      <a:pt x="48" y="1532"/>
                    </a:cubicBez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09" name="任意多边形 108"/>
              <p:cNvSpPr/>
              <p:nvPr/>
            </p:nvSpPr>
            <p:spPr>
              <a:xfrm>
                <a:off x="10245" y="10273"/>
                <a:ext cx="53" cy="52"/>
              </a:xfrm>
              <a:custGeom>
                <a:avLst/>
                <a:gdLst/>
                <a:ahLst/>
                <a:cxnLst/>
                <a:rect l="0" t="0" r="0" b="0"/>
                <a:pathLst>
                  <a:path w="92" h="92">
                    <a:moveTo>
                      <a:pt x="91" y="0"/>
                    </a:moveTo>
                    <a:lnTo>
                      <a:pt x="91" y="0"/>
                    </a:ln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0" name="任意多边形 109"/>
              <p:cNvSpPr/>
              <p:nvPr/>
            </p:nvSpPr>
            <p:spPr>
              <a:xfrm>
                <a:off x="10330" y="10275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6">
                    <a:moveTo>
                      <a:pt x="91" y="0"/>
                    </a:moveTo>
                    <a:lnTo>
                      <a:pt x="91" y="0"/>
                    </a:lnTo>
                    <a:lnTo>
                      <a:pt x="0" y="0"/>
                    </a:lnTo>
                    <a:lnTo>
                      <a:pt x="0" y="85"/>
                    </a:lnTo>
                    <a:lnTo>
                      <a:pt x="91" y="85"/>
                    </a:lnTo>
                    <a:lnTo>
                      <a:pt x="9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1" name="任意多边形 110"/>
              <p:cNvSpPr/>
              <p:nvPr/>
            </p:nvSpPr>
            <p:spPr>
              <a:xfrm>
                <a:off x="10245" y="10355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6">
                    <a:moveTo>
                      <a:pt x="0" y="85"/>
                    </a:moveTo>
                    <a:lnTo>
                      <a:pt x="0" y="85"/>
                    </a:lnTo>
                    <a:lnTo>
                      <a:pt x="91" y="85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85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2" name="任意多边形 111"/>
              <p:cNvSpPr/>
              <p:nvPr/>
            </p:nvSpPr>
            <p:spPr>
              <a:xfrm>
                <a:off x="10330" y="10355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6">
                    <a:moveTo>
                      <a:pt x="0" y="85"/>
                    </a:moveTo>
                    <a:lnTo>
                      <a:pt x="0" y="85"/>
                    </a:lnTo>
                    <a:lnTo>
                      <a:pt x="91" y="85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85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3" name="任意多边形 112"/>
              <p:cNvSpPr/>
              <p:nvPr/>
            </p:nvSpPr>
            <p:spPr>
              <a:xfrm>
                <a:off x="10245" y="10103"/>
                <a:ext cx="53" cy="52"/>
              </a:xfrm>
              <a:custGeom>
                <a:avLst/>
                <a:gdLst/>
                <a:ahLst/>
                <a:cxnLst/>
                <a:rect l="0" t="0" r="0" b="0"/>
                <a:pathLst>
                  <a:path w="92" h="92">
                    <a:moveTo>
                      <a:pt x="91" y="0"/>
                    </a:moveTo>
                    <a:lnTo>
                      <a:pt x="91" y="0"/>
                    </a:lnTo>
                    <a:lnTo>
                      <a:pt x="0" y="0"/>
                    </a:lnTo>
                    <a:lnTo>
                      <a:pt x="0" y="91"/>
                    </a:lnTo>
                    <a:lnTo>
                      <a:pt x="91" y="91"/>
                    </a:lnTo>
                    <a:lnTo>
                      <a:pt x="9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4" name="任意多边形 113"/>
              <p:cNvSpPr/>
              <p:nvPr/>
            </p:nvSpPr>
            <p:spPr>
              <a:xfrm>
                <a:off x="10330" y="10103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7">
                    <a:moveTo>
                      <a:pt x="91" y="0"/>
                    </a:moveTo>
                    <a:lnTo>
                      <a:pt x="91" y="0"/>
                    </a:lnTo>
                    <a:lnTo>
                      <a:pt x="0" y="0"/>
                    </a:lnTo>
                    <a:lnTo>
                      <a:pt x="0" y="86"/>
                    </a:lnTo>
                    <a:lnTo>
                      <a:pt x="91" y="86"/>
                    </a:lnTo>
                    <a:lnTo>
                      <a:pt x="9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5" name="任意多边形 114"/>
              <p:cNvSpPr/>
              <p:nvPr/>
            </p:nvSpPr>
            <p:spPr>
              <a:xfrm>
                <a:off x="10245" y="10185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7">
                    <a:moveTo>
                      <a:pt x="0" y="86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86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任意多边形 115"/>
              <p:cNvSpPr/>
              <p:nvPr/>
            </p:nvSpPr>
            <p:spPr>
              <a:xfrm>
                <a:off x="10330" y="10185"/>
                <a:ext cx="53" cy="50"/>
              </a:xfrm>
              <a:custGeom>
                <a:avLst/>
                <a:gdLst/>
                <a:ahLst/>
                <a:cxnLst/>
                <a:rect l="0" t="0" r="0" b="0"/>
                <a:pathLst>
                  <a:path w="92" h="87">
                    <a:moveTo>
                      <a:pt x="0" y="86"/>
                    </a:moveTo>
                    <a:lnTo>
                      <a:pt x="0" y="86"/>
                    </a:lnTo>
                    <a:lnTo>
                      <a:pt x="91" y="86"/>
                    </a:lnTo>
                    <a:lnTo>
                      <a:pt x="91" y="0"/>
                    </a:lnTo>
                    <a:lnTo>
                      <a:pt x="0" y="0"/>
                    </a:lnTo>
                    <a:lnTo>
                      <a:pt x="0" y="86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>
                <a:off x="10625" y="10205"/>
                <a:ext cx="18" cy="38"/>
              </a:xfrm>
              <a:custGeom>
                <a:avLst/>
                <a:gdLst/>
                <a:ahLst/>
                <a:cxnLst/>
                <a:rect l="0" t="0" r="0" b="0"/>
                <a:pathLst>
                  <a:path w="32" h="67">
                    <a:moveTo>
                      <a:pt x="31" y="0"/>
                    </a:moveTo>
                    <a:lnTo>
                      <a:pt x="31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31" y="66"/>
                    </a:lnTo>
                    <a:lnTo>
                      <a:pt x="3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任意多边形 117"/>
              <p:cNvSpPr/>
              <p:nvPr/>
            </p:nvSpPr>
            <p:spPr>
              <a:xfrm>
                <a:off x="10723" y="10205"/>
                <a:ext cx="17" cy="38"/>
              </a:xfrm>
              <a:custGeom>
                <a:avLst/>
                <a:gdLst/>
                <a:ahLst/>
                <a:cxnLst/>
                <a:rect l="0" t="0" r="0" b="0"/>
                <a:pathLst>
                  <a:path w="32" h="67">
                    <a:moveTo>
                      <a:pt x="0" y="66"/>
                    </a:moveTo>
                    <a:lnTo>
                      <a:pt x="0" y="66"/>
                    </a:lnTo>
                    <a:lnTo>
                      <a:pt x="31" y="66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66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任意多边形 118"/>
              <p:cNvSpPr/>
              <p:nvPr/>
            </p:nvSpPr>
            <p:spPr>
              <a:xfrm>
                <a:off x="10665" y="10205"/>
                <a:ext cx="35" cy="38"/>
              </a:xfrm>
              <a:custGeom>
                <a:avLst/>
                <a:gdLst/>
                <a:ahLst/>
                <a:cxnLst/>
                <a:rect l="0" t="0" r="0" b="0"/>
                <a:pathLst>
                  <a:path w="62" h="67">
                    <a:moveTo>
                      <a:pt x="61" y="0"/>
                    </a:moveTo>
                    <a:lnTo>
                      <a:pt x="61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61" y="66"/>
                    </a:lnTo>
                    <a:lnTo>
                      <a:pt x="6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0" name="任意多边形 119"/>
              <p:cNvSpPr/>
              <p:nvPr/>
            </p:nvSpPr>
            <p:spPr>
              <a:xfrm>
                <a:off x="10625" y="10275"/>
                <a:ext cx="18" cy="38"/>
              </a:xfrm>
              <a:custGeom>
                <a:avLst/>
                <a:gdLst/>
                <a:ahLst/>
                <a:cxnLst/>
                <a:rect l="0" t="0" r="0" b="0"/>
                <a:pathLst>
                  <a:path w="32" h="67">
                    <a:moveTo>
                      <a:pt x="31" y="0"/>
                    </a:moveTo>
                    <a:lnTo>
                      <a:pt x="31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31" y="66"/>
                    </a:lnTo>
                    <a:lnTo>
                      <a:pt x="3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1" name="任意多边形 120"/>
              <p:cNvSpPr/>
              <p:nvPr/>
            </p:nvSpPr>
            <p:spPr>
              <a:xfrm>
                <a:off x="10723" y="10275"/>
                <a:ext cx="17" cy="38"/>
              </a:xfrm>
              <a:custGeom>
                <a:avLst/>
                <a:gdLst/>
                <a:ahLst/>
                <a:cxnLst/>
                <a:rect l="0" t="0" r="0" b="0"/>
                <a:pathLst>
                  <a:path w="32" h="67">
                    <a:moveTo>
                      <a:pt x="0" y="66"/>
                    </a:moveTo>
                    <a:lnTo>
                      <a:pt x="0" y="66"/>
                    </a:lnTo>
                    <a:lnTo>
                      <a:pt x="31" y="66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66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10665" y="10275"/>
                <a:ext cx="35" cy="38"/>
              </a:xfrm>
              <a:custGeom>
                <a:avLst/>
                <a:gdLst/>
                <a:ahLst/>
                <a:cxnLst/>
                <a:rect l="0" t="0" r="0" b="0"/>
                <a:pathLst>
                  <a:path w="62" h="67">
                    <a:moveTo>
                      <a:pt x="61" y="0"/>
                    </a:moveTo>
                    <a:lnTo>
                      <a:pt x="61" y="0"/>
                    </a:lnTo>
                    <a:lnTo>
                      <a:pt x="0" y="0"/>
                    </a:lnTo>
                    <a:lnTo>
                      <a:pt x="0" y="66"/>
                    </a:lnTo>
                    <a:lnTo>
                      <a:pt x="61" y="66"/>
                    </a:lnTo>
                    <a:lnTo>
                      <a:pt x="61" y="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3" name="任意多边形 122"/>
              <p:cNvSpPr/>
              <p:nvPr/>
            </p:nvSpPr>
            <p:spPr>
              <a:xfrm>
                <a:off x="10960" y="9890"/>
                <a:ext cx="15" cy="533"/>
              </a:xfrm>
              <a:custGeom>
                <a:avLst/>
                <a:gdLst/>
                <a:ahLst/>
                <a:cxnLst/>
                <a:rect l="0" t="0" r="0" b="0"/>
                <a:pathLst>
                  <a:path w="26" h="938">
                    <a:moveTo>
                      <a:pt x="0" y="937"/>
                    </a:moveTo>
                    <a:lnTo>
                      <a:pt x="0" y="937"/>
                    </a:lnTo>
                    <a:lnTo>
                      <a:pt x="25" y="937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937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4" name="任意多边形 123"/>
              <p:cNvSpPr/>
              <p:nvPr/>
            </p:nvSpPr>
            <p:spPr>
              <a:xfrm>
                <a:off x="11000" y="9890"/>
                <a:ext cx="13" cy="533"/>
              </a:xfrm>
              <a:custGeom>
                <a:avLst/>
                <a:gdLst/>
                <a:ahLst/>
                <a:cxnLst/>
                <a:rect l="0" t="0" r="0" b="0"/>
                <a:pathLst>
                  <a:path w="20" h="938">
                    <a:moveTo>
                      <a:pt x="0" y="937"/>
                    </a:moveTo>
                    <a:lnTo>
                      <a:pt x="0" y="937"/>
                    </a:lnTo>
                    <a:lnTo>
                      <a:pt x="19" y="937"/>
                    </a:lnTo>
                    <a:lnTo>
                      <a:pt x="19" y="0"/>
                    </a:lnTo>
                    <a:lnTo>
                      <a:pt x="0" y="0"/>
                    </a:lnTo>
                    <a:lnTo>
                      <a:pt x="0" y="937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5" name="任意多边形 124"/>
              <p:cNvSpPr/>
              <p:nvPr/>
            </p:nvSpPr>
            <p:spPr>
              <a:xfrm>
                <a:off x="11038" y="9890"/>
                <a:ext cx="15" cy="533"/>
              </a:xfrm>
              <a:custGeom>
                <a:avLst/>
                <a:gdLst/>
                <a:ahLst/>
                <a:cxnLst/>
                <a:rect l="0" t="0" r="0" b="0"/>
                <a:pathLst>
                  <a:path w="26" h="938">
                    <a:moveTo>
                      <a:pt x="0" y="937"/>
                    </a:moveTo>
                    <a:lnTo>
                      <a:pt x="0" y="937"/>
                    </a:lnTo>
                    <a:lnTo>
                      <a:pt x="25" y="937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937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6" name="任意多边形 125"/>
              <p:cNvSpPr/>
              <p:nvPr/>
            </p:nvSpPr>
            <p:spPr>
              <a:xfrm>
                <a:off x="10280" y="9945"/>
                <a:ext cx="75" cy="98"/>
              </a:xfrm>
              <a:custGeom>
                <a:avLst/>
                <a:gdLst/>
                <a:ahLst/>
                <a:cxnLst/>
                <a:rect l="0" t="0" r="0" b="0"/>
                <a:pathLst>
                  <a:path w="133" h="174">
                    <a:moveTo>
                      <a:pt x="132" y="173"/>
                    </a:moveTo>
                    <a:lnTo>
                      <a:pt x="109" y="173"/>
                    </a:lnTo>
                    <a:lnTo>
                      <a:pt x="109" y="95"/>
                    </a:lnTo>
                    <a:lnTo>
                      <a:pt x="22" y="95"/>
                    </a:lnTo>
                    <a:lnTo>
                      <a:pt x="22" y="173"/>
                    </a:lnTo>
                    <a:lnTo>
                      <a:pt x="0" y="173"/>
                    </a:lnTo>
                    <a:lnTo>
                      <a:pt x="0" y="0"/>
                    </a:lnTo>
                    <a:lnTo>
                      <a:pt x="22" y="0"/>
                    </a:lnTo>
                    <a:lnTo>
                      <a:pt x="22" y="76"/>
                    </a:lnTo>
                    <a:lnTo>
                      <a:pt x="109" y="76"/>
                    </a:lnTo>
                    <a:lnTo>
                      <a:pt x="109" y="0"/>
                    </a:lnTo>
                    <a:lnTo>
                      <a:pt x="132" y="0"/>
                    </a:lnTo>
                    <a:lnTo>
                      <a:pt x="132" y="173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7" name="任意多边形 126"/>
              <p:cNvSpPr/>
              <p:nvPr/>
            </p:nvSpPr>
            <p:spPr>
              <a:xfrm>
                <a:off x="10928" y="9798"/>
                <a:ext cx="30" cy="47"/>
              </a:xfrm>
              <a:custGeom>
                <a:avLst/>
                <a:gdLst/>
                <a:ahLst/>
                <a:cxnLst/>
                <a:rect l="0" t="0" r="0" b="0"/>
                <a:pathLst>
                  <a:path w="51" h="82">
                    <a:moveTo>
                      <a:pt x="3" y="65"/>
                    </a:moveTo>
                    <a:cubicBezTo>
                      <a:pt x="6" y="67"/>
                      <a:pt x="9" y="69"/>
                      <a:pt x="13" y="71"/>
                    </a:cubicBezTo>
                    <a:cubicBezTo>
                      <a:pt x="16" y="72"/>
                      <a:pt x="20" y="73"/>
                      <a:pt x="24" y="73"/>
                    </a:cubicBezTo>
                    <a:cubicBezTo>
                      <a:pt x="35" y="73"/>
                      <a:pt x="40" y="69"/>
                      <a:pt x="40" y="60"/>
                    </a:cubicBezTo>
                    <a:cubicBezTo>
                      <a:pt x="40" y="59"/>
                      <a:pt x="39" y="56"/>
                      <a:pt x="39" y="55"/>
                    </a:cubicBezTo>
                    <a:cubicBezTo>
                      <a:pt x="38" y="53"/>
                      <a:pt x="36" y="51"/>
                      <a:pt x="34" y="50"/>
                    </a:cubicBezTo>
                    <a:cubicBezTo>
                      <a:pt x="32" y="49"/>
                      <a:pt x="28" y="47"/>
                      <a:pt x="22" y="44"/>
                    </a:cubicBezTo>
                    <a:cubicBezTo>
                      <a:pt x="13" y="40"/>
                      <a:pt x="9" y="36"/>
                      <a:pt x="6" y="33"/>
                    </a:cubicBezTo>
                    <a:cubicBezTo>
                      <a:pt x="3" y="29"/>
                      <a:pt x="2" y="25"/>
                      <a:pt x="2" y="21"/>
                    </a:cubicBezTo>
                    <a:cubicBezTo>
                      <a:pt x="2" y="15"/>
                      <a:pt x="5" y="9"/>
                      <a:pt x="10" y="6"/>
                    </a:cubicBezTo>
                    <a:cubicBezTo>
                      <a:pt x="15" y="2"/>
                      <a:pt x="22" y="0"/>
                      <a:pt x="29" y="0"/>
                    </a:cubicBezTo>
                    <a:cubicBezTo>
                      <a:pt x="37" y="0"/>
                      <a:pt x="43" y="1"/>
                      <a:pt x="47" y="3"/>
                    </a:cubicBezTo>
                    <a:lnTo>
                      <a:pt x="47" y="14"/>
                    </a:lnTo>
                    <a:cubicBezTo>
                      <a:pt x="42" y="10"/>
                      <a:pt x="36" y="9"/>
                      <a:pt x="29" y="9"/>
                    </a:cubicBezTo>
                    <a:cubicBezTo>
                      <a:pt x="25" y="9"/>
                      <a:pt x="21" y="10"/>
                      <a:pt x="17" y="12"/>
                    </a:cubicBezTo>
                    <a:cubicBezTo>
                      <a:pt x="14" y="14"/>
                      <a:pt x="13" y="17"/>
                      <a:pt x="13" y="21"/>
                    </a:cubicBezTo>
                    <a:cubicBezTo>
                      <a:pt x="13" y="23"/>
                      <a:pt x="13" y="26"/>
                      <a:pt x="15" y="28"/>
                    </a:cubicBezTo>
                    <a:cubicBezTo>
                      <a:pt x="17" y="30"/>
                      <a:pt x="21" y="32"/>
                      <a:pt x="29" y="36"/>
                    </a:cubicBezTo>
                    <a:cubicBezTo>
                      <a:pt x="36" y="39"/>
                      <a:pt x="42" y="44"/>
                      <a:pt x="45" y="47"/>
                    </a:cubicBezTo>
                    <a:cubicBezTo>
                      <a:pt x="48" y="51"/>
                      <a:pt x="50" y="55"/>
                      <a:pt x="50" y="60"/>
                    </a:cubicBezTo>
                    <a:cubicBezTo>
                      <a:pt x="50" y="66"/>
                      <a:pt x="47" y="72"/>
                      <a:pt x="42" y="75"/>
                    </a:cubicBezTo>
                    <a:cubicBezTo>
                      <a:pt x="38" y="79"/>
                      <a:pt x="30" y="81"/>
                      <a:pt x="21" y="81"/>
                    </a:cubicBezTo>
                    <a:cubicBezTo>
                      <a:pt x="18" y="81"/>
                      <a:pt x="14" y="81"/>
                      <a:pt x="10" y="80"/>
                    </a:cubicBezTo>
                    <a:cubicBezTo>
                      <a:pt x="6" y="79"/>
                      <a:pt x="2" y="78"/>
                      <a:pt x="0" y="77"/>
                    </a:cubicBezTo>
                    <a:lnTo>
                      <a:pt x="0" y="65"/>
                    </a:lnTo>
                    <a:lnTo>
                      <a:pt x="3" y="65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8" name="任意多边形 127"/>
              <p:cNvSpPr/>
              <p:nvPr/>
            </p:nvSpPr>
            <p:spPr>
              <a:xfrm>
                <a:off x="10963" y="9798"/>
                <a:ext cx="42" cy="47"/>
              </a:xfrm>
              <a:custGeom>
                <a:avLst/>
                <a:gdLst/>
                <a:ahLst/>
                <a:cxnLst/>
                <a:rect l="0" t="0" r="0" b="0"/>
                <a:pathLst>
                  <a:path w="76" h="83">
                    <a:moveTo>
                      <a:pt x="0" y="42"/>
                    </a:moveTo>
                    <a:cubicBezTo>
                      <a:pt x="0" y="29"/>
                      <a:pt x="3" y="18"/>
                      <a:pt x="10" y="11"/>
                    </a:cubicBezTo>
                    <a:cubicBezTo>
                      <a:pt x="16" y="3"/>
                      <a:pt x="26" y="0"/>
                      <a:pt x="38" y="0"/>
                    </a:cubicBezTo>
                    <a:cubicBezTo>
                      <a:pt x="49" y="0"/>
                      <a:pt x="57" y="4"/>
                      <a:pt x="65" y="11"/>
                    </a:cubicBezTo>
                    <a:cubicBezTo>
                      <a:pt x="71" y="19"/>
                      <a:pt x="75" y="28"/>
                      <a:pt x="75" y="40"/>
                    </a:cubicBezTo>
                    <a:cubicBezTo>
                      <a:pt x="75" y="53"/>
                      <a:pt x="71" y="63"/>
                      <a:pt x="65" y="71"/>
                    </a:cubicBezTo>
                    <a:cubicBezTo>
                      <a:pt x="58" y="78"/>
                      <a:pt x="49" y="82"/>
                      <a:pt x="37" y="82"/>
                    </a:cubicBezTo>
                    <a:cubicBezTo>
                      <a:pt x="26" y="82"/>
                      <a:pt x="17" y="78"/>
                      <a:pt x="10" y="71"/>
                    </a:cubicBezTo>
                    <a:cubicBezTo>
                      <a:pt x="4" y="63"/>
                      <a:pt x="0" y="53"/>
                      <a:pt x="0" y="42"/>
                    </a:cubicBezTo>
                    <a:close/>
                    <a:moveTo>
                      <a:pt x="11" y="41"/>
                    </a:moveTo>
                    <a:cubicBezTo>
                      <a:pt x="11" y="50"/>
                      <a:pt x="13" y="58"/>
                      <a:pt x="18" y="64"/>
                    </a:cubicBezTo>
                    <a:cubicBezTo>
                      <a:pt x="22" y="69"/>
                      <a:pt x="30" y="73"/>
                      <a:pt x="38" y="73"/>
                    </a:cubicBezTo>
                    <a:cubicBezTo>
                      <a:pt x="46" y="73"/>
                      <a:pt x="52" y="69"/>
                      <a:pt x="57" y="64"/>
                    </a:cubicBezTo>
                    <a:cubicBezTo>
                      <a:pt x="61" y="58"/>
                      <a:pt x="65" y="51"/>
                      <a:pt x="65" y="41"/>
                    </a:cubicBezTo>
                    <a:cubicBezTo>
                      <a:pt x="65" y="31"/>
                      <a:pt x="61" y="23"/>
                      <a:pt x="57" y="18"/>
                    </a:cubicBezTo>
                    <a:cubicBezTo>
                      <a:pt x="52" y="12"/>
                      <a:pt x="46" y="9"/>
                      <a:pt x="38" y="9"/>
                    </a:cubicBezTo>
                    <a:cubicBezTo>
                      <a:pt x="30" y="9"/>
                      <a:pt x="23" y="12"/>
                      <a:pt x="18" y="18"/>
                    </a:cubicBezTo>
                    <a:cubicBezTo>
                      <a:pt x="13" y="23"/>
                      <a:pt x="11" y="32"/>
                      <a:pt x="11" y="4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29" name="任意多边形 128"/>
              <p:cNvSpPr/>
              <p:nvPr/>
            </p:nvSpPr>
            <p:spPr>
              <a:xfrm>
                <a:off x="11015" y="9798"/>
                <a:ext cx="35" cy="45"/>
              </a:xfrm>
              <a:custGeom>
                <a:avLst/>
                <a:gdLst/>
                <a:ahLst/>
                <a:cxnLst/>
                <a:rect l="0" t="0" r="0" b="0"/>
                <a:pathLst>
                  <a:path w="61" h="80">
                    <a:moveTo>
                      <a:pt x="60" y="79"/>
                    </a:moveTo>
                    <a:lnTo>
                      <a:pt x="50" y="79"/>
                    </a:lnTo>
                    <a:lnTo>
                      <a:pt x="50" y="44"/>
                    </a:lnTo>
                    <a:lnTo>
                      <a:pt x="10" y="44"/>
                    </a:lnTo>
                    <a:lnTo>
                      <a:pt x="10" y="79"/>
                    </a:lnTo>
                    <a:lnTo>
                      <a:pt x="0" y="79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34"/>
                    </a:lnTo>
                    <a:lnTo>
                      <a:pt x="50" y="34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60" y="79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任意多边形 129"/>
              <p:cNvSpPr/>
              <p:nvPr/>
            </p:nvSpPr>
            <p:spPr>
              <a:xfrm>
                <a:off x="11058" y="9798"/>
                <a:ext cx="42" cy="47"/>
              </a:xfrm>
              <a:custGeom>
                <a:avLst/>
                <a:gdLst/>
                <a:ahLst/>
                <a:cxnLst/>
                <a:rect l="0" t="0" r="0" b="0"/>
                <a:pathLst>
                  <a:path w="77" h="83">
                    <a:moveTo>
                      <a:pt x="0" y="42"/>
                    </a:moveTo>
                    <a:cubicBezTo>
                      <a:pt x="0" y="29"/>
                      <a:pt x="4" y="18"/>
                      <a:pt x="11" y="11"/>
                    </a:cubicBezTo>
                    <a:cubicBezTo>
                      <a:pt x="17" y="3"/>
                      <a:pt x="26" y="0"/>
                      <a:pt x="38" y="0"/>
                    </a:cubicBezTo>
                    <a:cubicBezTo>
                      <a:pt x="50" y="0"/>
                      <a:pt x="58" y="4"/>
                      <a:pt x="65" y="11"/>
                    </a:cubicBezTo>
                    <a:cubicBezTo>
                      <a:pt x="72" y="19"/>
                      <a:pt x="76" y="28"/>
                      <a:pt x="76" y="40"/>
                    </a:cubicBezTo>
                    <a:cubicBezTo>
                      <a:pt x="76" y="53"/>
                      <a:pt x="71" y="63"/>
                      <a:pt x="65" y="71"/>
                    </a:cubicBezTo>
                    <a:cubicBezTo>
                      <a:pt x="58" y="78"/>
                      <a:pt x="50" y="82"/>
                      <a:pt x="38" y="82"/>
                    </a:cubicBezTo>
                    <a:cubicBezTo>
                      <a:pt x="26" y="82"/>
                      <a:pt x="17" y="78"/>
                      <a:pt x="11" y="71"/>
                    </a:cubicBezTo>
                    <a:cubicBezTo>
                      <a:pt x="4" y="63"/>
                      <a:pt x="0" y="53"/>
                      <a:pt x="0" y="42"/>
                    </a:cubicBezTo>
                    <a:close/>
                    <a:moveTo>
                      <a:pt x="11" y="41"/>
                    </a:moveTo>
                    <a:cubicBezTo>
                      <a:pt x="11" y="50"/>
                      <a:pt x="14" y="58"/>
                      <a:pt x="19" y="64"/>
                    </a:cubicBezTo>
                    <a:cubicBezTo>
                      <a:pt x="24" y="69"/>
                      <a:pt x="29" y="73"/>
                      <a:pt x="38" y="73"/>
                    </a:cubicBezTo>
                    <a:cubicBezTo>
                      <a:pt x="46" y="73"/>
                      <a:pt x="53" y="69"/>
                      <a:pt x="58" y="64"/>
                    </a:cubicBezTo>
                    <a:cubicBezTo>
                      <a:pt x="63" y="58"/>
                      <a:pt x="65" y="51"/>
                      <a:pt x="65" y="41"/>
                    </a:cubicBezTo>
                    <a:cubicBezTo>
                      <a:pt x="65" y="31"/>
                      <a:pt x="63" y="23"/>
                      <a:pt x="58" y="18"/>
                    </a:cubicBezTo>
                    <a:cubicBezTo>
                      <a:pt x="53" y="12"/>
                      <a:pt x="46" y="9"/>
                      <a:pt x="38" y="9"/>
                    </a:cubicBezTo>
                    <a:cubicBezTo>
                      <a:pt x="29" y="9"/>
                      <a:pt x="24" y="12"/>
                      <a:pt x="19" y="18"/>
                    </a:cubicBezTo>
                    <a:cubicBezTo>
                      <a:pt x="14" y="23"/>
                      <a:pt x="11" y="32"/>
                      <a:pt x="11" y="41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1" name="组合 772"/>
            <p:cNvGrpSpPr/>
            <p:nvPr/>
          </p:nvGrpSpPr>
          <p:grpSpPr>
            <a:xfrm>
              <a:off x="9239177" y="5549942"/>
              <a:ext cx="263703" cy="246386"/>
              <a:chOff x="3005138" y="3687763"/>
              <a:chExt cx="754063" cy="706438"/>
            </a:xfrm>
            <a:solidFill>
              <a:srgbClr val="666666"/>
            </a:solidFill>
          </p:grpSpPr>
          <p:sp>
            <p:nvSpPr>
              <p:cNvPr id="132" name="Freeform 681"/>
              <p:cNvSpPr/>
              <p:nvPr/>
            </p:nvSpPr>
            <p:spPr bwMode="auto">
              <a:xfrm>
                <a:off x="3365500" y="3922713"/>
                <a:ext cx="223838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495" y="1124"/>
                    </a:moveTo>
                    <a:lnTo>
                      <a:pt x="495" y="1124"/>
                    </a:lnTo>
                    <a:cubicBezTo>
                      <a:pt x="482" y="1124"/>
                      <a:pt x="469" y="1116"/>
                      <a:pt x="464" y="1104"/>
                    </a:cubicBezTo>
                    <a:lnTo>
                      <a:pt x="8" y="51"/>
                    </a:lnTo>
                    <a:cubicBezTo>
                      <a:pt x="0" y="34"/>
                      <a:pt x="8" y="15"/>
                      <a:pt x="25" y="7"/>
                    </a:cubicBezTo>
                    <a:cubicBezTo>
                      <a:pt x="42" y="0"/>
                      <a:pt x="61" y="8"/>
                      <a:pt x="69" y="25"/>
                    </a:cubicBezTo>
                    <a:lnTo>
                      <a:pt x="525" y="1077"/>
                    </a:lnTo>
                    <a:cubicBezTo>
                      <a:pt x="532" y="1094"/>
                      <a:pt x="525" y="1114"/>
                      <a:pt x="508" y="1121"/>
                    </a:cubicBezTo>
                    <a:cubicBezTo>
                      <a:pt x="504" y="1123"/>
                      <a:pt x="499" y="1124"/>
                      <a:pt x="495" y="1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Freeform 682"/>
              <p:cNvSpPr/>
              <p:nvPr/>
            </p:nvSpPr>
            <p:spPr bwMode="auto">
              <a:xfrm>
                <a:off x="3175000" y="3922713"/>
                <a:ext cx="222250" cy="471488"/>
              </a:xfrm>
              <a:custGeom>
                <a:avLst/>
                <a:gdLst>
                  <a:gd name="T0" fmla="*/ 2147483647 w 532"/>
                  <a:gd name="T1" fmla="*/ 2147483647 h 1124"/>
                  <a:gd name="T2" fmla="*/ 2147483647 w 532"/>
                  <a:gd name="T3" fmla="*/ 2147483647 h 1124"/>
                  <a:gd name="T4" fmla="*/ 2147483647 w 532"/>
                  <a:gd name="T5" fmla="*/ 2147483647 h 1124"/>
                  <a:gd name="T6" fmla="*/ 2147483647 w 532"/>
                  <a:gd name="T7" fmla="*/ 2147483647 h 1124"/>
                  <a:gd name="T8" fmla="*/ 2147483647 w 532"/>
                  <a:gd name="T9" fmla="*/ 2147483647 h 1124"/>
                  <a:gd name="T10" fmla="*/ 2147483647 w 532"/>
                  <a:gd name="T11" fmla="*/ 2147483647 h 1124"/>
                  <a:gd name="T12" fmla="*/ 2147483647 w 532"/>
                  <a:gd name="T13" fmla="*/ 2147483647 h 1124"/>
                  <a:gd name="T14" fmla="*/ 2147483647 w 532"/>
                  <a:gd name="T15" fmla="*/ 2147483647 h 1124"/>
                  <a:gd name="T16" fmla="*/ 2147483647 w 532"/>
                  <a:gd name="T17" fmla="*/ 2147483647 h 112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32"/>
                  <a:gd name="T28" fmla="*/ 0 h 1124"/>
                  <a:gd name="T29" fmla="*/ 532 w 532"/>
                  <a:gd name="T30" fmla="*/ 1124 h 112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32" h="1124">
                    <a:moveTo>
                      <a:pt x="38" y="1124"/>
                    </a:moveTo>
                    <a:lnTo>
                      <a:pt x="38" y="1124"/>
                    </a:lnTo>
                    <a:cubicBezTo>
                      <a:pt x="33" y="1124"/>
                      <a:pt x="29" y="1123"/>
                      <a:pt x="25" y="1121"/>
                    </a:cubicBezTo>
                    <a:cubicBezTo>
                      <a:pt x="8" y="1114"/>
                      <a:pt x="0" y="1094"/>
                      <a:pt x="7" y="1077"/>
                    </a:cubicBezTo>
                    <a:lnTo>
                      <a:pt x="464" y="25"/>
                    </a:lnTo>
                    <a:cubicBezTo>
                      <a:pt x="471" y="8"/>
                      <a:pt x="491" y="0"/>
                      <a:pt x="507" y="7"/>
                    </a:cubicBezTo>
                    <a:cubicBezTo>
                      <a:pt x="524" y="15"/>
                      <a:pt x="532" y="34"/>
                      <a:pt x="525" y="51"/>
                    </a:cubicBezTo>
                    <a:lnTo>
                      <a:pt x="68" y="1104"/>
                    </a:lnTo>
                    <a:cubicBezTo>
                      <a:pt x="63" y="1116"/>
                      <a:pt x="51" y="1124"/>
                      <a:pt x="38" y="1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Freeform 683"/>
              <p:cNvSpPr/>
              <p:nvPr/>
            </p:nvSpPr>
            <p:spPr bwMode="auto">
              <a:xfrm>
                <a:off x="3005138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0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232" y="949"/>
                    </a:moveTo>
                    <a:lnTo>
                      <a:pt x="232" y="949"/>
                    </a:lnTo>
                    <a:cubicBezTo>
                      <a:pt x="224" y="949"/>
                      <a:pt x="216" y="947"/>
                      <a:pt x="210" y="941"/>
                    </a:cubicBezTo>
                    <a:cubicBezTo>
                      <a:pt x="77" y="826"/>
                      <a:pt x="0" y="657"/>
                      <a:pt x="0" y="476"/>
                    </a:cubicBezTo>
                    <a:cubicBezTo>
                      <a:pt x="0" y="296"/>
                      <a:pt x="77" y="127"/>
                      <a:pt x="210" y="12"/>
                    </a:cubicBezTo>
                    <a:cubicBezTo>
                      <a:pt x="224" y="0"/>
                      <a:pt x="245" y="1"/>
                      <a:pt x="257" y="15"/>
                    </a:cubicBezTo>
                    <a:cubicBezTo>
                      <a:pt x="269" y="29"/>
                      <a:pt x="267" y="50"/>
                      <a:pt x="254" y="62"/>
                    </a:cubicBezTo>
                    <a:cubicBezTo>
                      <a:pt x="135" y="164"/>
                      <a:pt x="67" y="315"/>
                      <a:pt x="67" y="476"/>
                    </a:cubicBezTo>
                    <a:cubicBezTo>
                      <a:pt x="67" y="637"/>
                      <a:pt x="135" y="788"/>
                      <a:pt x="254" y="891"/>
                    </a:cubicBezTo>
                    <a:cubicBezTo>
                      <a:pt x="267" y="903"/>
                      <a:pt x="269" y="924"/>
                      <a:pt x="257" y="938"/>
                    </a:cubicBezTo>
                    <a:cubicBezTo>
                      <a:pt x="250" y="945"/>
                      <a:pt x="241" y="949"/>
                      <a:pt x="232" y="9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5" name="Freeform 684"/>
              <p:cNvSpPr/>
              <p:nvPr/>
            </p:nvSpPr>
            <p:spPr bwMode="auto">
              <a:xfrm>
                <a:off x="3103563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0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175" y="703"/>
                    </a:moveTo>
                    <a:lnTo>
                      <a:pt x="175" y="703"/>
                    </a:lnTo>
                    <a:cubicBezTo>
                      <a:pt x="168" y="703"/>
                      <a:pt x="160" y="700"/>
                      <a:pt x="154" y="695"/>
                    </a:cubicBezTo>
                    <a:cubicBezTo>
                      <a:pt x="56" y="610"/>
                      <a:pt x="0" y="486"/>
                      <a:pt x="0" y="353"/>
                    </a:cubicBezTo>
                    <a:cubicBezTo>
                      <a:pt x="0" y="221"/>
                      <a:pt x="56" y="96"/>
                      <a:pt x="154" y="12"/>
                    </a:cubicBezTo>
                    <a:cubicBezTo>
                      <a:pt x="168" y="0"/>
                      <a:pt x="189" y="2"/>
                      <a:pt x="201" y="15"/>
                    </a:cubicBezTo>
                    <a:cubicBezTo>
                      <a:pt x="213" y="29"/>
                      <a:pt x="211" y="50"/>
                      <a:pt x="197" y="62"/>
                    </a:cubicBezTo>
                    <a:cubicBezTo>
                      <a:pt x="114" y="134"/>
                      <a:pt x="66" y="240"/>
                      <a:pt x="66" y="353"/>
                    </a:cubicBezTo>
                    <a:cubicBezTo>
                      <a:pt x="66" y="466"/>
                      <a:pt x="114" y="572"/>
                      <a:pt x="197" y="644"/>
                    </a:cubicBezTo>
                    <a:cubicBezTo>
                      <a:pt x="211" y="656"/>
                      <a:pt x="213" y="677"/>
                      <a:pt x="201" y="691"/>
                    </a:cubicBezTo>
                    <a:cubicBezTo>
                      <a:pt x="194" y="699"/>
                      <a:pt x="185" y="703"/>
                      <a:pt x="175" y="7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6" name="Freeform 685"/>
              <p:cNvSpPr/>
              <p:nvPr/>
            </p:nvSpPr>
            <p:spPr bwMode="auto">
              <a:xfrm>
                <a:off x="3200400" y="3787775"/>
                <a:ext cx="73025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0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139" y="472"/>
                    </a:moveTo>
                    <a:lnTo>
                      <a:pt x="139" y="472"/>
                    </a:lnTo>
                    <a:cubicBezTo>
                      <a:pt x="133" y="472"/>
                      <a:pt x="126" y="470"/>
                      <a:pt x="121" y="466"/>
                    </a:cubicBezTo>
                    <a:cubicBezTo>
                      <a:pt x="45" y="417"/>
                      <a:pt x="0" y="331"/>
                      <a:pt x="0" y="238"/>
                    </a:cubicBezTo>
                    <a:cubicBezTo>
                      <a:pt x="0" y="145"/>
                      <a:pt x="45" y="60"/>
                      <a:pt x="121" y="10"/>
                    </a:cubicBezTo>
                    <a:cubicBezTo>
                      <a:pt x="136" y="0"/>
                      <a:pt x="157" y="4"/>
                      <a:pt x="167" y="20"/>
                    </a:cubicBezTo>
                    <a:cubicBezTo>
                      <a:pt x="177" y="35"/>
                      <a:pt x="173" y="56"/>
                      <a:pt x="157" y="66"/>
                    </a:cubicBezTo>
                    <a:cubicBezTo>
                      <a:pt x="101" y="103"/>
                      <a:pt x="67" y="168"/>
                      <a:pt x="67" y="238"/>
                    </a:cubicBezTo>
                    <a:cubicBezTo>
                      <a:pt x="67" y="309"/>
                      <a:pt x="101" y="373"/>
                      <a:pt x="158" y="411"/>
                    </a:cubicBezTo>
                    <a:cubicBezTo>
                      <a:pt x="173" y="421"/>
                      <a:pt x="177" y="442"/>
                      <a:pt x="167" y="457"/>
                    </a:cubicBezTo>
                    <a:cubicBezTo>
                      <a:pt x="161" y="467"/>
                      <a:pt x="150" y="472"/>
                      <a:pt x="139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7" name="Freeform 686"/>
              <p:cNvSpPr/>
              <p:nvPr/>
            </p:nvSpPr>
            <p:spPr bwMode="auto">
              <a:xfrm>
                <a:off x="3646488" y="3687763"/>
                <a:ext cx="112713" cy="398463"/>
              </a:xfrm>
              <a:custGeom>
                <a:avLst/>
                <a:gdLst>
                  <a:gd name="T0" fmla="*/ 2147483647 w 269"/>
                  <a:gd name="T1" fmla="*/ 2147483647 h 949"/>
                  <a:gd name="T2" fmla="*/ 2147483647 w 269"/>
                  <a:gd name="T3" fmla="*/ 2147483647 h 949"/>
                  <a:gd name="T4" fmla="*/ 2147483647 w 269"/>
                  <a:gd name="T5" fmla="*/ 2147483647 h 949"/>
                  <a:gd name="T6" fmla="*/ 2147483647 w 269"/>
                  <a:gd name="T7" fmla="*/ 2147483647 h 949"/>
                  <a:gd name="T8" fmla="*/ 2147483647 w 269"/>
                  <a:gd name="T9" fmla="*/ 2147483647 h 949"/>
                  <a:gd name="T10" fmla="*/ 2147483647 w 269"/>
                  <a:gd name="T11" fmla="*/ 2147483647 h 949"/>
                  <a:gd name="T12" fmla="*/ 2147483647 w 269"/>
                  <a:gd name="T13" fmla="*/ 2147483647 h 949"/>
                  <a:gd name="T14" fmla="*/ 2147483647 w 269"/>
                  <a:gd name="T15" fmla="*/ 2147483647 h 949"/>
                  <a:gd name="T16" fmla="*/ 2147483647 w 269"/>
                  <a:gd name="T17" fmla="*/ 2147483647 h 949"/>
                  <a:gd name="T18" fmla="*/ 2147483647 w 269"/>
                  <a:gd name="T19" fmla="*/ 2147483647 h 949"/>
                  <a:gd name="T20" fmla="*/ 2147483647 w 269"/>
                  <a:gd name="T21" fmla="*/ 2147483647 h 9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69"/>
                  <a:gd name="T34" fmla="*/ 0 h 949"/>
                  <a:gd name="T35" fmla="*/ 269 w 269"/>
                  <a:gd name="T36" fmla="*/ 949 h 949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69" h="949">
                    <a:moveTo>
                      <a:pt x="37" y="949"/>
                    </a:moveTo>
                    <a:lnTo>
                      <a:pt x="37" y="949"/>
                    </a:lnTo>
                    <a:cubicBezTo>
                      <a:pt x="28" y="949"/>
                      <a:pt x="19" y="945"/>
                      <a:pt x="12" y="938"/>
                    </a:cubicBezTo>
                    <a:cubicBezTo>
                      <a:pt x="0" y="924"/>
                      <a:pt x="1" y="903"/>
                      <a:pt x="15" y="891"/>
                    </a:cubicBezTo>
                    <a:cubicBezTo>
                      <a:pt x="134" y="788"/>
                      <a:pt x="202" y="637"/>
                      <a:pt x="202" y="476"/>
                    </a:cubicBezTo>
                    <a:cubicBezTo>
                      <a:pt x="202" y="315"/>
                      <a:pt x="134" y="164"/>
                      <a:pt x="15" y="62"/>
                    </a:cubicBezTo>
                    <a:cubicBezTo>
                      <a:pt x="1" y="50"/>
                      <a:pt x="0" y="29"/>
                      <a:pt x="12" y="15"/>
                    </a:cubicBezTo>
                    <a:cubicBezTo>
                      <a:pt x="24" y="1"/>
                      <a:pt x="45" y="0"/>
                      <a:pt x="59" y="12"/>
                    </a:cubicBezTo>
                    <a:cubicBezTo>
                      <a:pt x="192" y="127"/>
                      <a:pt x="269" y="296"/>
                      <a:pt x="269" y="476"/>
                    </a:cubicBezTo>
                    <a:cubicBezTo>
                      <a:pt x="269" y="657"/>
                      <a:pt x="192" y="826"/>
                      <a:pt x="59" y="941"/>
                    </a:cubicBezTo>
                    <a:cubicBezTo>
                      <a:pt x="53" y="946"/>
                      <a:pt x="45" y="949"/>
                      <a:pt x="37" y="9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8" name="Freeform 687"/>
              <p:cNvSpPr/>
              <p:nvPr/>
            </p:nvSpPr>
            <p:spPr bwMode="auto">
              <a:xfrm>
                <a:off x="3571875" y="3740150"/>
                <a:ext cx="88900" cy="295275"/>
              </a:xfrm>
              <a:custGeom>
                <a:avLst/>
                <a:gdLst>
                  <a:gd name="T0" fmla="*/ 2147483647 w 213"/>
                  <a:gd name="T1" fmla="*/ 2147483647 h 703"/>
                  <a:gd name="T2" fmla="*/ 2147483647 w 213"/>
                  <a:gd name="T3" fmla="*/ 2147483647 h 703"/>
                  <a:gd name="T4" fmla="*/ 2147483647 w 213"/>
                  <a:gd name="T5" fmla="*/ 2147483647 h 703"/>
                  <a:gd name="T6" fmla="*/ 2147483647 w 213"/>
                  <a:gd name="T7" fmla="*/ 2147483647 h 703"/>
                  <a:gd name="T8" fmla="*/ 2147483647 w 213"/>
                  <a:gd name="T9" fmla="*/ 2147483647 h 703"/>
                  <a:gd name="T10" fmla="*/ 2147483647 w 213"/>
                  <a:gd name="T11" fmla="*/ 2147483647 h 703"/>
                  <a:gd name="T12" fmla="*/ 2147483647 w 213"/>
                  <a:gd name="T13" fmla="*/ 2147483647 h 703"/>
                  <a:gd name="T14" fmla="*/ 2147483647 w 213"/>
                  <a:gd name="T15" fmla="*/ 2147483647 h 703"/>
                  <a:gd name="T16" fmla="*/ 2147483647 w 213"/>
                  <a:gd name="T17" fmla="*/ 2147483647 h 703"/>
                  <a:gd name="T18" fmla="*/ 2147483647 w 213"/>
                  <a:gd name="T19" fmla="*/ 2147483647 h 703"/>
                  <a:gd name="T20" fmla="*/ 2147483647 w 213"/>
                  <a:gd name="T21" fmla="*/ 2147483647 h 70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213"/>
                  <a:gd name="T34" fmla="*/ 0 h 703"/>
                  <a:gd name="T35" fmla="*/ 213 w 213"/>
                  <a:gd name="T36" fmla="*/ 703 h 703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213" h="703">
                    <a:moveTo>
                      <a:pt x="37" y="703"/>
                    </a:moveTo>
                    <a:lnTo>
                      <a:pt x="37" y="703"/>
                    </a:lnTo>
                    <a:cubicBezTo>
                      <a:pt x="28" y="703"/>
                      <a:pt x="19" y="699"/>
                      <a:pt x="12" y="691"/>
                    </a:cubicBezTo>
                    <a:cubicBezTo>
                      <a:pt x="0" y="677"/>
                      <a:pt x="2" y="656"/>
                      <a:pt x="16" y="644"/>
                    </a:cubicBezTo>
                    <a:cubicBezTo>
                      <a:pt x="99" y="572"/>
                      <a:pt x="147" y="466"/>
                      <a:pt x="147" y="353"/>
                    </a:cubicBezTo>
                    <a:cubicBezTo>
                      <a:pt x="147" y="240"/>
                      <a:pt x="99" y="134"/>
                      <a:pt x="16" y="62"/>
                    </a:cubicBezTo>
                    <a:cubicBezTo>
                      <a:pt x="2" y="50"/>
                      <a:pt x="0" y="29"/>
                      <a:pt x="12" y="15"/>
                    </a:cubicBezTo>
                    <a:cubicBezTo>
                      <a:pt x="24" y="2"/>
                      <a:pt x="45" y="0"/>
                      <a:pt x="59" y="12"/>
                    </a:cubicBezTo>
                    <a:cubicBezTo>
                      <a:pt x="157" y="96"/>
                      <a:pt x="213" y="221"/>
                      <a:pt x="213" y="353"/>
                    </a:cubicBezTo>
                    <a:cubicBezTo>
                      <a:pt x="213" y="486"/>
                      <a:pt x="157" y="610"/>
                      <a:pt x="59" y="695"/>
                    </a:cubicBezTo>
                    <a:cubicBezTo>
                      <a:pt x="53" y="700"/>
                      <a:pt x="45" y="703"/>
                      <a:pt x="37" y="7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Freeform 688"/>
              <p:cNvSpPr/>
              <p:nvPr/>
            </p:nvSpPr>
            <p:spPr bwMode="auto">
              <a:xfrm>
                <a:off x="3490913" y="3787775"/>
                <a:ext cx="73025" cy="198438"/>
              </a:xfrm>
              <a:custGeom>
                <a:avLst/>
                <a:gdLst>
                  <a:gd name="T0" fmla="*/ 2147483647 w 177"/>
                  <a:gd name="T1" fmla="*/ 2147483647 h 472"/>
                  <a:gd name="T2" fmla="*/ 2147483647 w 177"/>
                  <a:gd name="T3" fmla="*/ 2147483647 h 472"/>
                  <a:gd name="T4" fmla="*/ 2147483647 w 177"/>
                  <a:gd name="T5" fmla="*/ 2147483647 h 472"/>
                  <a:gd name="T6" fmla="*/ 2147483647 w 177"/>
                  <a:gd name="T7" fmla="*/ 2147483647 h 472"/>
                  <a:gd name="T8" fmla="*/ 2147483647 w 177"/>
                  <a:gd name="T9" fmla="*/ 2147483647 h 472"/>
                  <a:gd name="T10" fmla="*/ 2147483647 w 177"/>
                  <a:gd name="T11" fmla="*/ 2147483647 h 472"/>
                  <a:gd name="T12" fmla="*/ 2147483647 w 177"/>
                  <a:gd name="T13" fmla="*/ 2147483647 h 472"/>
                  <a:gd name="T14" fmla="*/ 2147483647 w 177"/>
                  <a:gd name="T15" fmla="*/ 2147483647 h 472"/>
                  <a:gd name="T16" fmla="*/ 2147483647 w 177"/>
                  <a:gd name="T17" fmla="*/ 2147483647 h 472"/>
                  <a:gd name="T18" fmla="*/ 2147483647 w 177"/>
                  <a:gd name="T19" fmla="*/ 2147483647 h 472"/>
                  <a:gd name="T20" fmla="*/ 2147483647 w 177"/>
                  <a:gd name="T21" fmla="*/ 2147483647 h 472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77"/>
                  <a:gd name="T34" fmla="*/ 0 h 472"/>
                  <a:gd name="T35" fmla="*/ 177 w 177"/>
                  <a:gd name="T36" fmla="*/ 472 h 472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77" h="472">
                    <a:moveTo>
                      <a:pt x="38" y="472"/>
                    </a:moveTo>
                    <a:lnTo>
                      <a:pt x="38" y="472"/>
                    </a:lnTo>
                    <a:cubicBezTo>
                      <a:pt x="27" y="472"/>
                      <a:pt x="16" y="467"/>
                      <a:pt x="10" y="457"/>
                    </a:cubicBezTo>
                    <a:cubicBezTo>
                      <a:pt x="0" y="442"/>
                      <a:pt x="4" y="421"/>
                      <a:pt x="19" y="411"/>
                    </a:cubicBezTo>
                    <a:cubicBezTo>
                      <a:pt x="76" y="373"/>
                      <a:pt x="110" y="309"/>
                      <a:pt x="110" y="238"/>
                    </a:cubicBezTo>
                    <a:cubicBezTo>
                      <a:pt x="110" y="168"/>
                      <a:pt x="76" y="103"/>
                      <a:pt x="19" y="66"/>
                    </a:cubicBezTo>
                    <a:cubicBezTo>
                      <a:pt x="4" y="56"/>
                      <a:pt x="0" y="35"/>
                      <a:pt x="10" y="20"/>
                    </a:cubicBezTo>
                    <a:cubicBezTo>
                      <a:pt x="20" y="4"/>
                      <a:pt x="41" y="0"/>
                      <a:pt x="56" y="10"/>
                    </a:cubicBezTo>
                    <a:cubicBezTo>
                      <a:pt x="132" y="60"/>
                      <a:pt x="177" y="145"/>
                      <a:pt x="177" y="238"/>
                    </a:cubicBezTo>
                    <a:cubicBezTo>
                      <a:pt x="177" y="331"/>
                      <a:pt x="132" y="417"/>
                      <a:pt x="56" y="466"/>
                    </a:cubicBezTo>
                    <a:cubicBezTo>
                      <a:pt x="50" y="470"/>
                      <a:pt x="44" y="472"/>
                      <a:pt x="38" y="4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0" name="Freeform 689"/>
              <p:cNvSpPr/>
              <p:nvPr/>
            </p:nvSpPr>
            <p:spPr bwMode="auto">
              <a:xfrm>
                <a:off x="3286125" y="4116388"/>
                <a:ext cx="192088" cy="26988"/>
              </a:xfrm>
              <a:custGeom>
                <a:avLst/>
                <a:gdLst>
                  <a:gd name="T0" fmla="*/ 2147483647 w 461"/>
                  <a:gd name="T1" fmla="*/ 2147483647 h 66"/>
                  <a:gd name="T2" fmla="*/ 2147483647 w 461"/>
                  <a:gd name="T3" fmla="*/ 2147483647 h 66"/>
                  <a:gd name="T4" fmla="*/ 2147483647 w 461"/>
                  <a:gd name="T5" fmla="*/ 2147483647 h 66"/>
                  <a:gd name="T6" fmla="*/ 0 w 461"/>
                  <a:gd name="T7" fmla="*/ 2147483647 h 66"/>
                  <a:gd name="T8" fmla="*/ 2147483647 w 461"/>
                  <a:gd name="T9" fmla="*/ 0 h 66"/>
                  <a:gd name="T10" fmla="*/ 2147483647 w 461"/>
                  <a:gd name="T11" fmla="*/ 0 h 66"/>
                  <a:gd name="T12" fmla="*/ 2147483647 w 461"/>
                  <a:gd name="T13" fmla="*/ 2147483647 h 66"/>
                  <a:gd name="T14" fmla="*/ 2147483647 w 461"/>
                  <a:gd name="T15" fmla="*/ 2147483647 h 6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61"/>
                  <a:gd name="T25" fmla="*/ 0 h 66"/>
                  <a:gd name="T26" fmla="*/ 461 w 461"/>
                  <a:gd name="T27" fmla="*/ 66 h 6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61" h="66">
                    <a:moveTo>
                      <a:pt x="427" y="66"/>
                    </a:moveTo>
                    <a:lnTo>
                      <a:pt x="427" y="66"/>
                    </a:lnTo>
                    <a:lnTo>
                      <a:pt x="33" y="66"/>
                    </a:lnTo>
                    <a:cubicBezTo>
                      <a:pt x="14" y="66"/>
                      <a:pt x="0" y="51"/>
                      <a:pt x="0" y="33"/>
                    </a:cubicBezTo>
                    <a:cubicBezTo>
                      <a:pt x="0" y="15"/>
                      <a:pt x="14" y="0"/>
                      <a:pt x="33" y="0"/>
                    </a:cubicBezTo>
                    <a:lnTo>
                      <a:pt x="427" y="0"/>
                    </a:lnTo>
                    <a:cubicBezTo>
                      <a:pt x="446" y="0"/>
                      <a:pt x="461" y="15"/>
                      <a:pt x="461" y="33"/>
                    </a:cubicBezTo>
                    <a:cubicBezTo>
                      <a:pt x="461" y="51"/>
                      <a:pt x="446" y="66"/>
                      <a:pt x="427" y="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Freeform 690"/>
              <p:cNvSpPr/>
              <p:nvPr/>
            </p:nvSpPr>
            <p:spPr bwMode="auto">
              <a:xfrm>
                <a:off x="3427413" y="4283075"/>
                <a:ext cx="123825" cy="28575"/>
              </a:xfrm>
              <a:custGeom>
                <a:avLst/>
                <a:gdLst>
                  <a:gd name="T0" fmla="*/ 2147483647 w 296"/>
                  <a:gd name="T1" fmla="*/ 2147483647 h 67"/>
                  <a:gd name="T2" fmla="*/ 2147483647 w 296"/>
                  <a:gd name="T3" fmla="*/ 2147483647 h 67"/>
                  <a:gd name="T4" fmla="*/ 2147483647 w 296"/>
                  <a:gd name="T5" fmla="*/ 2147483647 h 67"/>
                  <a:gd name="T6" fmla="*/ 0 w 296"/>
                  <a:gd name="T7" fmla="*/ 2147483647 h 67"/>
                  <a:gd name="T8" fmla="*/ 2147483647 w 296"/>
                  <a:gd name="T9" fmla="*/ 0 h 67"/>
                  <a:gd name="T10" fmla="*/ 2147483647 w 296"/>
                  <a:gd name="T11" fmla="*/ 0 h 67"/>
                  <a:gd name="T12" fmla="*/ 2147483647 w 296"/>
                  <a:gd name="T13" fmla="*/ 2147483647 h 67"/>
                  <a:gd name="T14" fmla="*/ 2147483647 w 296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96"/>
                  <a:gd name="T25" fmla="*/ 0 h 67"/>
                  <a:gd name="T26" fmla="*/ 296 w 296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96" h="67">
                    <a:moveTo>
                      <a:pt x="262" y="67"/>
                    </a:moveTo>
                    <a:lnTo>
                      <a:pt x="262" y="67"/>
                    </a:lnTo>
                    <a:lnTo>
                      <a:pt x="34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262" y="0"/>
                    </a:lnTo>
                    <a:cubicBezTo>
                      <a:pt x="281" y="0"/>
                      <a:pt x="296" y="15"/>
                      <a:pt x="296" y="34"/>
                    </a:cubicBezTo>
                    <a:cubicBezTo>
                      <a:pt x="296" y="52"/>
                      <a:pt x="281" y="67"/>
                      <a:pt x="262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2" name="Freeform 691"/>
              <p:cNvSpPr/>
              <p:nvPr/>
            </p:nvSpPr>
            <p:spPr bwMode="auto">
              <a:xfrm>
                <a:off x="3213100" y="4283075"/>
                <a:ext cx="134938" cy="28575"/>
              </a:xfrm>
              <a:custGeom>
                <a:avLst/>
                <a:gdLst>
                  <a:gd name="T0" fmla="*/ 2147483647 w 325"/>
                  <a:gd name="T1" fmla="*/ 2147483647 h 67"/>
                  <a:gd name="T2" fmla="*/ 2147483647 w 325"/>
                  <a:gd name="T3" fmla="*/ 2147483647 h 67"/>
                  <a:gd name="T4" fmla="*/ 2147483647 w 325"/>
                  <a:gd name="T5" fmla="*/ 2147483647 h 67"/>
                  <a:gd name="T6" fmla="*/ 0 w 325"/>
                  <a:gd name="T7" fmla="*/ 2147483647 h 67"/>
                  <a:gd name="T8" fmla="*/ 2147483647 w 325"/>
                  <a:gd name="T9" fmla="*/ 0 h 67"/>
                  <a:gd name="T10" fmla="*/ 2147483647 w 325"/>
                  <a:gd name="T11" fmla="*/ 0 h 67"/>
                  <a:gd name="T12" fmla="*/ 2147483647 w 325"/>
                  <a:gd name="T13" fmla="*/ 2147483647 h 67"/>
                  <a:gd name="T14" fmla="*/ 2147483647 w 325"/>
                  <a:gd name="T15" fmla="*/ 2147483647 h 6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5"/>
                  <a:gd name="T25" fmla="*/ 0 h 67"/>
                  <a:gd name="T26" fmla="*/ 325 w 325"/>
                  <a:gd name="T27" fmla="*/ 67 h 6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5" h="67">
                    <a:moveTo>
                      <a:pt x="292" y="67"/>
                    </a:moveTo>
                    <a:lnTo>
                      <a:pt x="292" y="67"/>
                    </a:lnTo>
                    <a:lnTo>
                      <a:pt x="34" y="67"/>
                    </a:lnTo>
                    <a:cubicBezTo>
                      <a:pt x="15" y="67"/>
                      <a:pt x="0" y="52"/>
                      <a:pt x="0" y="34"/>
                    </a:cubicBezTo>
                    <a:cubicBezTo>
                      <a:pt x="0" y="15"/>
                      <a:pt x="15" y="0"/>
                      <a:pt x="34" y="0"/>
                    </a:cubicBezTo>
                    <a:lnTo>
                      <a:pt x="292" y="0"/>
                    </a:lnTo>
                    <a:cubicBezTo>
                      <a:pt x="310" y="0"/>
                      <a:pt x="325" y="15"/>
                      <a:pt x="325" y="34"/>
                    </a:cubicBezTo>
                    <a:cubicBezTo>
                      <a:pt x="325" y="52"/>
                      <a:pt x="310" y="67"/>
                      <a:pt x="292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3" name="Freeform 692"/>
              <p:cNvSpPr/>
              <p:nvPr/>
            </p:nvSpPr>
            <p:spPr bwMode="auto">
              <a:xfrm>
                <a:off x="3316288" y="4268788"/>
                <a:ext cx="58738" cy="57150"/>
              </a:xfrm>
              <a:custGeom>
                <a:avLst/>
                <a:gdLst>
                  <a:gd name="T0" fmla="*/ 2147483647 w 139"/>
                  <a:gd name="T1" fmla="*/ 2147483647 h 138"/>
                  <a:gd name="T2" fmla="*/ 2147483647 w 139"/>
                  <a:gd name="T3" fmla="*/ 2147483647 h 138"/>
                  <a:gd name="T4" fmla="*/ 0 w 139"/>
                  <a:gd name="T5" fmla="*/ 2147483647 h 138"/>
                  <a:gd name="T6" fmla="*/ 2147483647 w 139"/>
                  <a:gd name="T7" fmla="*/ 0 h 138"/>
                  <a:gd name="T8" fmla="*/ 2147483647 w 139"/>
                  <a:gd name="T9" fmla="*/ 2147483647 h 138"/>
                  <a:gd name="T10" fmla="*/ 2147483647 w 139"/>
                  <a:gd name="T11" fmla="*/ 2147483647 h 13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8"/>
                  <a:gd name="T20" fmla="*/ 139 w 139"/>
                  <a:gd name="T21" fmla="*/ 138 h 13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8">
                    <a:moveTo>
                      <a:pt x="69" y="138"/>
                    </a:moveTo>
                    <a:lnTo>
                      <a:pt x="69" y="138"/>
                    </a:lnTo>
                    <a:cubicBezTo>
                      <a:pt x="31" y="138"/>
                      <a:pt x="0" y="107"/>
                      <a:pt x="0" y="69"/>
                    </a:cubicBezTo>
                    <a:cubicBezTo>
                      <a:pt x="0" y="31"/>
                      <a:pt x="31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8"/>
                      <a:pt x="69" y="1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4" name="Freeform 693"/>
              <p:cNvSpPr/>
              <p:nvPr/>
            </p:nvSpPr>
            <p:spPr bwMode="auto">
              <a:xfrm>
                <a:off x="3406775" y="4267200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5" name="Freeform 694"/>
              <p:cNvSpPr>
                <a:spLocks noEditPoints="1"/>
              </p:cNvSpPr>
              <p:nvPr/>
            </p:nvSpPr>
            <p:spPr bwMode="auto">
              <a:xfrm>
                <a:off x="3338513" y="3795713"/>
                <a:ext cx="87313" cy="157163"/>
              </a:xfrm>
              <a:custGeom>
                <a:avLst/>
                <a:gdLst>
                  <a:gd name="T0" fmla="*/ 2147483647 w 209"/>
                  <a:gd name="T1" fmla="*/ 2147483647 h 373"/>
                  <a:gd name="T2" fmla="*/ 2147483647 w 209"/>
                  <a:gd name="T3" fmla="*/ 2147483647 h 373"/>
                  <a:gd name="T4" fmla="*/ 2147483647 w 209"/>
                  <a:gd name="T5" fmla="*/ 2147483647 h 373"/>
                  <a:gd name="T6" fmla="*/ 2147483647 w 209"/>
                  <a:gd name="T7" fmla="*/ 2147483647 h 373"/>
                  <a:gd name="T8" fmla="*/ 2147483647 w 209"/>
                  <a:gd name="T9" fmla="*/ 2147483647 h 373"/>
                  <a:gd name="T10" fmla="*/ 2147483647 w 209"/>
                  <a:gd name="T11" fmla="*/ 2147483647 h 373"/>
                  <a:gd name="T12" fmla="*/ 2147483647 w 209"/>
                  <a:gd name="T13" fmla="*/ 2147483647 h 373"/>
                  <a:gd name="T14" fmla="*/ 2147483647 w 209"/>
                  <a:gd name="T15" fmla="*/ 2147483647 h 373"/>
                  <a:gd name="T16" fmla="*/ 2147483647 w 209"/>
                  <a:gd name="T17" fmla="*/ 2147483647 h 373"/>
                  <a:gd name="T18" fmla="*/ 0 w 209"/>
                  <a:gd name="T19" fmla="*/ 2147483647 h 373"/>
                  <a:gd name="T20" fmla="*/ 0 w 209"/>
                  <a:gd name="T21" fmla="*/ 2147483647 h 373"/>
                  <a:gd name="T22" fmla="*/ 2147483647 w 209"/>
                  <a:gd name="T23" fmla="*/ 0 h 373"/>
                  <a:gd name="T24" fmla="*/ 2147483647 w 209"/>
                  <a:gd name="T25" fmla="*/ 0 h 373"/>
                  <a:gd name="T26" fmla="*/ 2147483647 w 209"/>
                  <a:gd name="T27" fmla="*/ 2147483647 h 373"/>
                  <a:gd name="T28" fmla="*/ 2147483647 w 209"/>
                  <a:gd name="T29" fmla="*/ 2147483647 h 373"/>
                  <a:gd name="T30" fmla="*/ 2147483647 w 209"/>
                  <a:gd name="T31" fmla="*/ 2147483647 h 37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9"/>
                  <a:gd name="T49" fmla="*/ 0 h 373"/>
                  <a:gd name="T50" fmla="*/ 209 w 209"/>
                  <a:gd name="T51" fmla="*/ 373 h 373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9" h="373">
                    <a:moveTo>
                      <a:pt x="66" y="307"/>
                    </a:moveTo>
                    <a:lnTo>
                      <a:pt x="66" y="307"/>
                    </a:lnTo>
                    <a:lnTo>
                      <a:pt x="143" y="307"/>
                    </a:lnTo>
                    <a:lnTo>
                      <a:pt x="143" y="67"/>
                    </a:lnTo>
                    <a:lnTo>
                      <a:pt x="66" y="67"/>
                    </a:lnTo>
                    <a:lnTo>
                      <a:pt x="66" y="307"/>
                    </a:lnTo>
                    <a:close/>
                    <a:moveTo>
                      <a:pt x="176" y="373"/>
                    </a:moveTo>
                    <a:lnTo>
                      <a:pt x="176" y="373"/>
                    </a:lnTo>
                    <a:lnTo>
                      <a:pt x="33" y="373"/>
                    </a:lnTo>
                    <a:cubicBezTo>
                      <a:pt x="15" y="373"/>
                      <a:pt x="0" y="358"/>
                      <a:pt x="0" y="340"/>
                    </a:cubicBezTo>
                    <a:lnTo>
                      <a:pt x="0" y="33"/>
                    </a:lnTo>
                    <a:cubicBezTo>
                      <a:pt x="0" y="15"/>
                      <a:pt x="15" y="0"/>
                      <a:pt x="33" y="0"/>
                    </a:cubicBezTo>
                    <a:lnTo>
                      <a:pt x="176" y="0"/>
                    </a:lnTo>
                    <a:cubicBezTo>
                      <a:pt x="194" y="0"/>
                      <a:pt x="209" y="15"/>
                      <a:pt x="209" y="33"/>
                    </a:cubicBezTo>
                    <a:lnTo>
                      <a:pt x="209" y="340"/>
                    </a:lnTo>
                    <a:cubicBezTo>
                      <a:pt x="209" y="358"/>
                      <a:pt x="194" y="373"/>
                      <a:pt x="176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Freeform 695"/>
              <p:cNvSpPr>
                <a:spLocks noEditPoints="1"/>
              </p:cNvSpPr>
              <p:nvPr/>
            </p:nvSpPr>
            <p:spPr bwMode="auto">
              <a:xfrm>
                <a:off x="3398838" y="3830638"/>
                <a:ext cx="87313" cy="122238"/>
              </a:xfrm>
              <a:custGeom>
                <a:avLst/>
                <a:gdLst>
                  <a:gd name="T0" fmla="*/ 2147483647 w 209"/>
                  <a:gd name="T1" fmla="*/ 2147483647 h 292"/>
                  <a:gd name="T2" fmla="*/ 2147483647 w 209"/>
                  <a:gd name="T3" fmla="*/ 2147483647 h 292"/>
                  <a:gd name="T4" fmla="*/ 2147483647 w 209"/>
                  <a:gd name="T5" fmla="*/ 2147483647 h 292"/>
                  <a:gd name="T6" fmla="*/ 2147483647 w 209"/>
                  <a:gd name="T7" fmla="*/ 2147483647 h 292"/>
                  <a:gd name="T8" fmla="*/ 2147483647 w 209"/>
                  <a:gd name="T9" fmla="*/ 2147483647 h 292"/>
                  <a:gd name="T10" fmla="*/ 2147483647 w 209"/>
                  <a:gd name="T11" fmla="*/ 2147483647 h 292"/>
                  <a:gd name="T12" fmla="*/ 2147483647 w 209"/>
                  <a:gd name="T13" fmla="*/ 2147483647 h 292"/>
                  <a:gd name="T14" fmla="*/ 2147483647 w 209"/>
                  <a:gd name="T15" fmla="*/ 2147483647 h 292"/>
                  <a:gd name="T16" fmla="*/ 2147483647 w 209"/>
                  <a:gd name="T17" fmla="*/ 2147483647 h 292"/>
                  <a:gd name="T18" fmla="*/ 0 w 209"/>
                  <a:gd name="T19" fmla="*/ 2147483647 h 292"/>
                  <a:gd name="T20" fmla="*/ 0 w 209"/>
                  <a:gd name="T21" fmla="*/ 2147483647 h 292"/>
                  <a:gd name="T22" fmla="*/ 2147483647 w 209"/>
                  <a:gd name="T23" fmla="*/ 0 h 292"/>
                  <a:gd name="T24" fmla="*/ 2147483647 w 209"/>
                  <a:gd name="T25" fmla="*/ 0 h 292"/>
                  <a:gd name="T26" fmla="*/ 2147483647 w 209"/>
                  <a:gd name="T27" fmla="*/ 2147483647 h 292"/>
                  <a:gd name="T28" fmla="*/ 2147483647 w 209"/>
                  <a:gd name="T29" fmla="*/ 2147483647 h 292"/>
                  <a:gd name="T30" fmla="*/ 2147483647 w 209"/>
                  <a:gd name="T31" fmla="*/ 2147483647 h 2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9"/>
                  <a:gd name="T49" fmla="*/ 0 h 292"/>
                  <a:gd name="T50" fmla="*/ 209 w 209"/>
                  <a:gd name="T51" fmla="*/ 292 h 2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9" h="292">
                    <a:moveTo>
                      <a:pt x="66" y="226"/>
                    </a:moveTo>
                    <a:lnTo>
                      <a:pt x="66" y="226"/>
                    </a:lnTo>
                    <a:lnTo>
                      <a:pt x="142" y="226"/>
                    </a:lnTo>
                    <a:lnTo>
                      <a:pt x="142" y="67"/>
                    </a:lnTo>
                    <a:lnTo>
                      <a:pt x="66" y="67"/>
                    </a:lnTo>
                    <a:lnTo>
                      <a:pt x="66" y="226"/>
                    </a:lnTo>
                    <a:close/>
                    <a:moveTo>
                      <a:pt x="176" y="292"/>
                    </a:moveTo>
                    <a:lnTo>
                      <a:pt x="176" y="292"/>
                    </a:lnTo>
                    <a:lnTo>
                      <a:pt x="33" y="292"/>
                    </a:lnTo>
                    <a:cubicBezTo>
                      <a:pt x="14" y="292"/>
                      <a:pt x="0" y="277"/>
                      <a:pt x="0" y="259"/>
                    </a:cubicBezTo>
                    <a:lnTo>
                      <a:pt x="0" y="33"/>
                    </a:lnTo>
                    <a:cubicBezTo>
                      <a:pt x="0" y="15"/>
                      <a:pt x="14" y="0"/>
                      <a:pt x="33" y="0"/>
                    </a:cubicBezTo>
                    <a:lnTo>
                      <a:pt x="176" y="0"/>
                    </a:lnTo>
                    <a:cubicBezTo>
                      <a:pt x="194" y="0"/>
                      <a:pt x="209" y="15"/>
                      <a:pt x="209" y="33"/>
                    </a:cubicBezTo>
                    <a:lnTo>
                      <a:pt x="209" y="259"/>
                    </a:lnTo>
                    <a:cubicBezTo>
                      <a:pt x="209" y="277"/>
                      <a:pt x="194" y="292"/>
                      <a:pt x="176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Freeform 696"/>
              <p:cNvSpPr>
                <a:spLocks noEditPoints="1"/>
              </p:cNvSpPr>
              <p:nvPr/>
            </p:nvSpPr>
            <p:spPr bwMode="auto">
              <a:xfrm>
                <a:off x="3278188" y="3830638"/>
                <a:ext cx="87313" cy="122238"/>
              </a:xfrm>
              <a:custGeom>
                <a:avLst/>
                <a:gdLst>
                  <a:gd name="T0" fmla="*/ 2147483647 w 209"/>
                  <a:gd name="T1" fmla="*/ 2147483647 h 292"/>
                  <a:gd name="T2" fmla="*/ 2147483647 w 209"/>
                  <a:gd name="T3" fmla="*/ 2147483647 h 292"/>
                  <a:gd name="T4" fmla="*/ 2147483647 w 209"/>
                  <a:gd name="T5" fmla="*/ 2147483647 h 292"/>
                  <a:gd name="T6" fmla="*/ 2147483647 w 209"/>
                  <a:gd name="T7" fmla="*/ 2147483647 h 292"/>
                  <a:gd name="T8" fmla="*/ 2147483647 w 209"/>
                  <a:gd name="T9" fmla="*/ 2147483647 h 292"/>
                  <a:gd name="T10" fmla="*/ 2147483647 w 209"/>
                  <a:gd name="T11" fmla="*/ 2147483647 h 292"/>
                  <a:gd name="T12" fmla="*/ 2147483647 w 209"/>
                  <a:gd name="T13" fmla="*/ 2147483647 h 292"/>
                  <a:gd name="T14" fmla="*/ 2147483647 w 209"/>
                  <a:gd name="T15" fmla="*/ 2147483647 h 292"/>
                  <a:gd name="T16" fmla="*/ 2147483647 w 209"/>
                  <a:gd name="T17" fmla="*/ 2147483647 h 292"/>
                  <a:gd name="T18" fmla="*/ 0 w 209"/>
                  <a:gd name="T19" fmla="*/ 2147483647 h 292"/>
                  <a:gd name="T20" fmla="*/ 0 w 209"/>
                  <a:gd name="T21" fmla="*/ 2147483647 h 292"/>
                  <a:gd name="T22" fmla="*/ 2147483647 w 209"/>
                  <a:gd name="T23" fmla="*/ 0 h 292"/>
                  <a:gd name="T24" fmla="*/ 2147483647 w 209"/>
                  <a:gd name="T25" fmla="*/ 0 h 292"/>
                  <a:gd name="T26" fmla="*/ 2147483647 w 209"/>
                  <a:gd name="T27" fmla="*/ 2147483647 h 292"/>
                  <a:gd name="T28" fmla="*/ 2147483647 w 209"/>
                  <a:gd name="T29" fmla="*/ 2147483647 h 292"/>
                  <a:gd name="T30" fmla="*/ 2147483647 w 209"/>
                  <a:gd name="T31" fmla="*/ 2147483647 h 292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209"/>
                  <a:gd name="T49" fmla="*/ 0 h 292"/>
                  <a:gd name="T50" fmla="*/ 209 w 209"/>
                  <a:gd name="T51" fmla="*/ 292 h 292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209" h="292">
                    <a:moveTo>
                      <a:pt x="67" y="226"/>
                    </a:moveTo>
                    <a:lnTo>
                      <a:pt x="67" y="226"/>
                    </a:lnTo>
                    <a:lnTo>
                      <a:pt x="143" y="226"/>
                    </a:lnTo>
                    <a:lnTo>
                      <a:pt x="143" y="67"/>
                    </a:lnTo>
                    <a:lnTo>
                      <a:pt x="67" y="67"/>
                    </a:lnTo>
                    <a:lnTo>
                      <a:pt x="67" y="226"/>
                    </a:lnTo>
                    <a:close/>
                    <a:moveTo>
                      <a:pt x="176" y="292"/>
                    </a:moveTo>
                    <a:lnTo>
                      <a:pt x="176" y="292"/>
                    </a:lnTo>
                    <a:lnTo>
                      <a:pt x="33" y="292"/>
                    </a:lnTo>
                    <a:cubicBezTo>
                      <a:pt x="15" y="292"/>
                      <a:pt x="0" y="277"/>
                      <a:pt x="0" y="259"/>
                    </a:cubicBezTo>
                    <a:lnTo>
                      <a:pt x="0" y="33"/>
                    </a:lnTo>
                    <a:cubicBezTo>
                      <a:pt x="0" y="15"/>
                      <a:pt x="15" y="0"/>
                      <a:pt x="33" y="0"/>
                    </a:cubicBezTo>
                    <a:lnTo>
                      <a:pt x="176" y="0"/>
                    </a:lnTo>
                    <a:cubicBezTo>
                      <a:pt x="194" y="0"/>
                      <a:pt x="209" y="15"/>
                      <a:pt x="209" y="33"/>
                    </a:cubicBezTo>
                    <a:lnTo>
                      <a:pt x="209" y="259"/>
                    </a:lnTo>
                    <a:cubicBezTo>
                      <a:pt x="209" y="277"/>
                      <a:pt x="194" y="292"/>
                      <a:pt x="176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8" name="组合 316"/>
            <p:cNvGrpSpPr/>
            <p:nvPr/>
          </p:nvGrpSpPr>
          <p:grpSpPr>
            <a:xfrm>
              <a:off x="10720475" y="5598785"/>
              <a:ext cx="237920" cy="148700"/>
              <a:chOff x="4137025" y="1038226"/>
              <a:chExt cx="735013" cy="461963"/>
            </a:xfrm>
            <a:solidFill>
              <a:srgbClr val="666666"/>
            </a:solidFill>
          </p:grpSpPr>
          <p:sp>
            <p:nvSpPr>
              <p:cNvPr id="149" name="Freeform 136"/>
              <p:cNvSpPr>
                <a:spLocks noChangeArrowheads="1"/>
              </p:cNvSpPr>
              <p:nvPr/>
            </p:nvSpPr>
            <p:spPr bwMode="auto">
              <a:xfrm>
                <a:off x="4137025" y="1038226"/>
                <a:ext cx="735013" cy="446088"/>
              </a:xfrm>
              <a:custGeom>
                <a:avLst/>
                <a:gdLst>
                  <a:gd name="T0" fmla="*/ 2147483646 w 1754"/>
                  <a:gd name="T1" fmla="*/ 2147483646 h 1065"/>
                  <a:gd name="T2" fmla="*/ 2147483646 w 1754"/>
                  <a:gd name="T3" fmla="*/ 2147483646 h 1065"/>
                  <a:gd name="T4" fmla="*/ 2147483646 w 1754"/>
                  <a:gd name="T5" fmla="*/ 2147483646 h 1065"/>
                  <a:gd name="T6" fmla="*/ 2147483646 w 1754"/>
                  <a:gd name="T7" fmla="*/ 2147483646 h 1065"/>
                  <a:gd name="T8" fmla="*/ 2147483646 w 1754"/>
                  <a:gd name="T9" fmla="*/ 2147483646 h 1065"/>
                  <a:gd name="T10" fmla="*/ 2147483646 w 1754"/>
                  <a:gd name="T11" fmla="*/ 2147483646 h 1065"/>
                  <a:gd name="T12" fmla="*/ 2147483646 w 1754"/>
                  <a:gd name="T13" fmla="*/ 2147483646 h 1065"/>
                  <a:gd name="T14" fmla="*/ 2147483646 w 1754"/>
                  <a:gd name="T15" fmla="*/ 2147483646 h 1065"/>
                  <a:gd name="T16" fmla="*/ 2147483646 w 1754"/>
                  <a:gd name="T17" fmla="*/ 2147483646 h 1065"/>
                  <a:gd name="T18" fmla="*/ 2147483646 w 1754"/>
                  <a:gd name="T19" fmla="*/ 2147483646 h 1065"/>
                  <a:gd name="T20" fmla="*/ 2147483646 w 1754"/>
                  <a:gd name="T21" fmla="*/ 2147483646 h 1065"/>
                  <a:gd name="T22" fmla="*/ 2147483646 w 1754"/>
                  <a:gd name="T23" fmla="*/ 2147483646 h 1065"/>
                  <a:gd name="T24" fmla="*/ 2147483646 w 1754"/>
                  <a:gd name="T25" fmla="*/ 2147483646 h 1065"/>
                  <a:gd name="T26" fmla="*/ 2147483646 w 1754"/>
                  <a:gd name="T27" fmla="*/ 2147483646 h 1065"/>
                  <a:gd name="T28" fmla="*/ 2147483646 w 1754"/>
                  <a:gd name="T29" fmla="*/ 2147483646 h 1065"/>
                  <a:gd name="T30" fmla="*/ 2147483646 w 1754"/>
                  <a:gd name="T31" fmla="*/ 2147483646 h 1065"/>
                  <a:gd name="T32" fmla="*/ 2147483646 w 1754"/>
                  <a:gd name="T33" fmla="*/ 2147483646 h 1065"/>
                  <a:gd name="T34" fmla="*/ 0 w 1754"/>
                  <a:gd name="T35" fmla="*/ 2147483646 h 1065"/>
                  <a:gd name="T36" fmla="*/ 2147483646 w 1754"/>
                  <a:gd name="T37" fmla="*/ 2147483646 h 1065"/>
                  <a:gd name="T38" fmla="*/ 2147483646 w 1754"/>
                  <a:gd name="T39" fmla="*/ 0 h 1065"/>
                  <a:gd name="T40" fmla="*/ 2147483646 w 1754"/>
                  <a:gd name="T41" fmla="*/ 2147483646 h 1065"/>
                  <a:gd name="T42" fmla="*/ 2147483646 w 1754"/>
                  <a:gd name="T43" fmla="*/ 2147483646 h 1065"/>
                  <a:gd name="T44" fmla="*/ 2147483646 w 1754"/>
                  <a:gd name="T45" fmla="*/ 2147483646 h 1065"/>
                  <a:gd name="T46" fmla="*/ 2147483646 w 1754"/>
                  <a:gd name="T47" fmla="*/ 2147483646 h 1065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754" h="1065">
                    <a:moveTo>
                      <a:pt x="1493" y="1065"/>
                    </a:moveTo>
                    <a:lnTo>
                      <a:pt x="1493" y="1065"/>
                    </a:lnTo>
                    <a:lnTo>
                      <a:pt x="1388" y="1065"/>
                    </a:lnTo>
                    <a:lnTo>
                      <a:pt x="1388" y="999"/>
                    </a:lnTo>
                    <a:lnTo>
                      <a:pt x="1493" y="999"/>
                    </a:lnTo>
                    <a:cubicBezTo>
                      <a:pt x="1519" y="999"/>
                      <a:pt x="1541" y="992"/>
                      <a:pt x="1554" y="981"/>
                    </a:cubicBezTo>
                    <a:cubicBezTo>
                      <a:pt x="1639" y="912"/>
                      <a:pt x="1687" y="813"/>
                      <a:pt x="1687" y="710"/>
                    </a:cubicBezTo>
                    <a:cubicBezTo>
                      <a:pt x="1687" y="522"/>
                      <a:pt x="1535" y="368"/>
                      <a:pt x="1347" y="366"/>
                    </a:cubicBezTo>
                    <a:cubicBezTo>
                      <a:pt x="1335" y="366"/>
                      <a:pt x="1324" y="359"/>
                      <a:pt x="1318" y="349"/>
                    </a:cubicBezTo>
                    <a:cubicBezTo>
                      <a:pt x="1221" y="175"/>
                      <a:pt x="1037" y="66"/>
                      <a:pt x="838" y="66"/>
                    </a:cubicBezTo>
                    <a:cubicBezTo>
                      <a:pt x="588" y="66"/>
                      <a:pt x="370" y="235"/>
                      <a:pt x="307" y="478"/>
                    </a:cubicBezTo>
                    <a:cubicBezTo>
                      <a:pt x="304" y="490"/>
                      <a:pt x="293" y="500"/>
                      <a:pt x="280" y="502"/>
                    </a:cubicBezTo>
                    <a:cubicBezTo>
                      <a:pt x="158" y="520"/>
                      <a:pt x="67" y="626"/>
                      <a:pt x="67" y="749"/>
                    </a:cubicBezTo>
                    <a:cubicBezTo>
                      <a:pt x="67" y="887"/>
                      <a:pt x="179" y="999"/>
                      <a:pt x="316" y="999"/>
                    </a:cubicBezTo>
                    <a:lnTo>
                      <a:pt x="1183" y="999"/>
                    </a:lnTo>
                    <a:lnTo>
                      <a:pt x="1183" y="1065"/>
                    </a:lnTo>
                    <a:lnTo>
                      <a:pt x="316" y="1065"/>
                    </a:lnTo>
                    <a:cubicBezTo>
                      <a:pt x="142" y="1065"/>
                      <a:pt x="0" y="923"/>
                      <a:pt x="0" y="749"/>
                    </a:cubicBezTo>
                    <a:cubicBezTo>
                      <a:pt x="0" y="601"/>
                      <a:pt x="105" y="472"/>
                      <a:pt x="248" y="440"/>
                    </a:cubicBezTo>
                    <a:cubicBezTo>
                      <a:pt x="325" y="180"/>
                      <a:pt x="565" y="0"/>
                      <a:pt x="838" y="0"/>
                    </a:cubicBezTo>
                    <a:cubicBezTo>
                      <a:pt x="1055" y="0"/>
                      <a:pt x="1256" y="114"/>
                      <a:pt x="1367" y="300"/>
                    </a:cubicBezTo>
                    <a:cubicBezTo>
                      <a:pt x="1582" y="313"/>
                      <a:pt x="1754" y="492"/>
                      <a:pt x="1754" y="710"/>
                    </a:cubicBezTo>
                    <a:cubicBezTo>
                      <a:pt x="1754" y="834"/>
                      <a:pt x="1697" y="951"/>
                      <a:pt x="1596" y="1033"/>
                    </a:cubicBezTo>
                    <a:cubicBezTo>
                      <a:pt x="1570" y="1054"/>
                      <a:pt x="1535" y="1065"/>
                      <a:pt x="1493" y="10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Freeform 137"/>
              <p:cNvSpPr>
                <a:spLocks noChangeArrowheads="1"/>
              </p:cNvSpPr>
              <p:nvPr/>
            </p:nvSpPr>
            <p:spPr bwMode="auto">
              <a:xfrm>
                <a:off x="4613275" y="1441451"/>
                <a:ext cx="58738" cy="58738"/>
              </a:xfrm>
              <a:custGeom>
                <a:avLst/>
                <a:gdLst>
                  <a:gd name="T0" fmla="*/ 2147483646 w 139"/>
                  <a:gd name="T1" fmla="*/ 2147483646 h 139"/>
                  <a:gd name="T2" fmla="*/ 2147483646 w 139"/>
                  <a:gd name="T3" fmla="*/ 2147483646 h 139"/>
                  <a:gd name="T4" fmla="*/ 0 w 139"/>
                  <a:gd name="T5" fmla="*/ 2147483646 h 139"/>
                  <a:gd name="T6" fmla="*/ 2147483646 w 139"/>
                  <a:gd name="T7" fmla="*/ 0 h 139"/>
                  <a:gd name="T8" fmla="*/ 2147483646 w 139"/>
                  <a:gd name="T9" fmla="*/ 2147483646 h 139"/>
                  <a:gd name="T10" fmla="*/ 2147483646 w 139"/>
                  <a:gd name="T11" fmla="*/ 2147483646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ubicBezTo>
                      <a:pt x="108" y="0"/>
                      <a:pt x="139" y="32"/>
                      <a:pt x="139" y="70"/>
                    </a:cubicBezTo>
                    <a:cubicBezTo>
                      <a:pt x="139" y="108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Freeform 138"/>
              <p:cNvSpPr>
                <a:spLocks noChangeArrowheads="1"/>
              </p:cNvSpPr>
              <p:nvPr/>
            </p:nvSpPr>
            <p:spPr bwMode="auto">
              <a:xfrm>
                <a:off x="4702175" y="1441451"/>
                <a:ext cx="58738" cy="58738"/>
              </a:xfrm>
              <a:custGeom>
                <a:avLst/>
                <a:gdLst>
                  <a:gd name="T0" fmla="*/ 2147483646 w 139"/>
                  <a:gd name="T1" fmla="*/ 2147483646 h 139"/>
                  <a:gd name="T2" fmla="*/ 2147483646 w 139"/>
                  <a:gd name="T3" fmla="*/ 2147483646 h 139"/>
                  <a:gd name="T4" fmla="*/ 0 w 139"/>
                  <a:gd name="T5" fmla="*/ 2147483646 h 139"/>
                  <a:gd name="T6" fmla="*/ 2147483646 w 139"/>
                  <a:gd name="T7" fmla="*/ 0 h 139"/>
                  <a:gd name="T8" fmla="*/ 2147483646 w 139"/>
                  <a:gd name="T9" fmla="*/ 2147483646 h 139"/>
                  <a:gd name="T10" fmla="*/ 2147483646 w 139"/>
                  <a:gd name="T11" fmla="*/ 2147483646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1" y="139"/>
                      <a:pt x="0" y="108"/>
                      <a:pt x="0" y="70"/>
                    </a:cubicBezTo>
                    <a:cubicBezTo>
                      <a:pt x="0" y="32"/>
                      <a:pt x="31" y="0"/>
                      <a:pt x="69" y="0"/>
                    </a:cubicBezTo>
                    <a:cubicBezTo>
                      <a:pt x="108" y="0"/>
                      <a:pt x="139" y="32"/>
                      <a:pt x="139" y="70"/>
                    </a:cubicBezTo>
                    <a:cubicBezTo>
                      <a:pt x="139" y="108"/>
                      <a:pt x="108" y="139"/>
                      <a:pt x="69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2" name="Freeform 139"/>
              <p:cNvSpPr>
                <a:spLocks noEditPoints="1" noChangeArrowheads="1"/>
              </p:cNvSpPr>
              <p:nvPr/>
            </p:nvSpPr>
            <p:spPr bwMode="auto">
              <a:xfrm>
                <a:off x="4411663" y="1219201"/>
                <a:ext cx="95250" cy="95250"/>
              </a:xfrm>
              <a:custGeom>
                <a:avLst/>
                <a:gdLst>
                  <a:gd name="T0" fmla="*/ 2147483646 w 227"/>
                  <a:gd name="T1" fmla="*/ 2147483646 h 227"/>
                  <a:gd name="T2" fmla="*/ 2147483646 w 227"/>
                  <a:gd name="T3" fmla="*/ 2147483646 h 227"/>
                  <a:gd name="T4" fmla="*/ 2147483646 w 227"/>
                  <a:gd name="T5" fmla="*/ 2147483646 h 227"/>
                  <a:gd name="T6" fmla="*/ 2147483646 w 227"/>
                  <a:gd name="T7" fmla="*/ 2147483646 h 227"/>
                  <a:gd name="T8" fmla="*/ 2147483646 w 227"/>
                  <a:gd name="T9" fmla="*/ 2147483646 h 227"/>
                  <a:gd name="T10" fmla="*/ 2147483646 w 227"/>
                  <a:gd name="T11" fmla="*/ 2147483646 h 227"/>
                  <a:gd name="T12" fmla="*/ 2147483646 w 227"/>
                  <a:gd name="T13" fmla="*/ 2147483646 h 227"/>
                  <a:gd name="T14" fmla="*/ 2147483646 w 227"/>
                  <a:gd name="T15" fmla="*/ 2147483646 h 227"/>
                  <a:gd name="T16" fmla="*/ 0 w 227"/>
                  <a:gd name="T17" fmla="*/ 2147483646 h 227"/>
                  <a:gd name="T18" fmla="*/ 2147483646 w 227"/>
                  <a:gd name="T19" fmla="*/ 0 h 227"/>
                  <a:gd name="T20" fmla="*/ 2147483646 w 227"/>
                  <a:gd name="T21" fmla="*/ 2147483646 h 227"/>
                  <a:gd name="T22" fmla="*/ 2147483646 w 227"/>
                  <a:gd name="T23" fmla="*/ 2147483646 h 22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26" h="226">
                    <a:moveTo>
                      <a:pt x="113" y="53"/>
                    </a:moveTo>
                    <a:lnTo>
                      <a:pt x="113" y="53"/>
                    </a:lnTo>
                    <a:cubicBezTo>
                      <a:pt x="80" y="53"/>
                      <a:pt x="53" y="80"/>
                      <a:pt x="53" y="114"/>
                    </a:cubicBezTo>
                    <a:cubicBezTo>
                      <a:pt x="53" y="147"/>
                      <a:pt x="80" y="174"/>
                      <a:pt x="113" y="174"/>
                    </a:cubicBezTo>
                    <a:cubicBezTo>
                      <a:pt x="146" y="174"/>
                      <a:pt x="173" y="147"/>
                      <a:pt x="173" y="114"/>
                    </a:cubicBezTo>
                    <a:cubicBezTo>
                      <a:pt x="173" y="80"/>
                      <a:pt x="146" y="53"/>
                      <a:pt x="113" y="53"/>
                    </a:cubicBezTo>
                    <a:close/>
                    <a:moveTo>
                      <a:pt x="113" y="227"/>
                    </a:moveTo>
                    <a:lnTo>
                      <a:pt x="113" y="227"/>
                    </a:lnTo>
                    <a:cubicBezTo>
                      <a:pt x="51" y="227"/>
                      <a:pt x="0" y="176"/>
                      <a:pt x="0" y="114"/>
                    </a:cubicBezTo>
                    <a:cubicBezTo>
                      <a:pt x="0" y="51"/>
                      <a:pt x="51" y="0"/>
                      <a:pt x="113" y="0"/>
                    </a:cubicBezTo>
                    <a:cubicBezTo>
                      <a:pt x="176" y="0"/>
                      <a:pt x="227" y="51"/>
                      <a:pt x="227" y="114"/>
                    </a:cubicBezTo>
                    <a:cubicBezTo>
                      <a:pt x="227" y="176"/>
                      <a:pt x="176" y="227"/>
                      <a:pt x="113" y="2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3" name="Freeform 140"/>
              <p:cNvSpPr>
                <a:spLocks noEditPoints="1" noChangeArrowheads="1"/>
              </p:cNvSpPr>
              <p:nvPr/>
            </p:nvSpPr>
            <p:spPr bwMode="auto">
              <a:xfrm>
                <a:off x="4530725" y="1120776"/>
                <a:ext cx="74613" cy="73025"/>
              </a:xfrm>
              <a:custGeom>
                <a:avLst/>
                <a:gdLst>
                  <a:gd name="T0" fmla="*/ 2147483646 w 176"/>
                  <a:gd name="T1" fmla="*/ 2147483646 h 176"/>
                  <a:gd name="T2" fmla="*/ 2147483646 w 176"/>
                  <a:gd name="T3" fmla="*/ 2147483646 h 176"/>
                  <a:gd name="T4" fmla="*/ 2147483646 w 176"/>
                  <a:gd name="T5" fmla="*/ 2147483646 h 176"/>
                  <a:gd name="T6" fmla="*/ 2147483646 w 176"/>
                  <a:gd name="T7" fmla="*/ 2147483646 h 176"/>
                  <a:gd name="T8" fmla="*/ 2147483646 w 176"/>
                  <a:gd name="T9" fmla="*/ 2147483646 h 176"/>
                  <a:gd name="T10" fmla="*/ 2147483646 w 176"/>
                  <a:gd name="T11" fmla="*/ 2147483646 h 176"/>
                  <a:gd name="T12" fmla="*/ 2147483646 w 176"/>
                  <a:gd name="T13" fmla="*/ 2147483646 h 176"/>
                  <a:gd name="T14" fmla="*/ 2147483646 w 176"/>
                  <a:gd name="T15" fmla="*/ 2147483646 h 176"/>
                  <a:gd name="T16" fmla="*/ 0 w 176"/>
                  <a:gd name="T17" fmla="*/ 2147483646 h 176"/>
                  <a:gd name="T18" fmla="*/ 2147483646 w 176"/>
                  <a:gd name="T19" fmla="*/ 0 h 176"/>
                  <a:gd name="T20" fmla="*/ 2147483646 w 176"/>
                  <a:gd name="T21" fmla="*/ 2147483646 h 176"/>
                  <a:gd name="T22" fmla="*/ 2147483646 w 176"/>
                  <a:gd name="T23" fmla="*/ 2147483646 h 1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6" h="176">
                    <a:moveTo>
                      <a:pt x="88" y="54"/>
                    </a:moveTo>
                    <a:lnTo>
                      <a:pt x="88" y="54"/>
                    </a:lnTo>
                    <a:cubicBezTo>
                      <a:pt x="69" y="54"/>
                      <a:pt x="53" y="69"/>
                      <a:pt x="53" y="88"/>
                    </a:cubicBezTo>
                    <a:cubicBezTo>
                      <a:pt x="53" y="107"/>
                      <a:pt x="69" y="123"/>
                      <a:pt x="88" y="123"/>
                    </a:cubicBezTo>
                    <a:cubicBezTo>
                      <a:pt x="107" y="123"/>
                      <a:pt x="122" y="107"/>
                      <a:pt x="122" y="88"/>
                    </a:cubicBezTo>
                    <a:cubicBezTo>
                      <a:pt x="122" y="69"/>
                      <a:pt x="107" y="54"/>
                      <a:pt x="88" y="54"/>
                    </a:cubicBezTo>
                    <a:close/>
                    <a:moveTo>
                      <a:pt x="88" y="176"/>
                    </a:moveTo>
                    <a:lnTo>
                      <a:pt x="88" y="176"/>
                    </a:lnTo>
                    <a:cubicBezTo>
                      <a:pt x="39" y="176"/>
                      <a:pt x="0" y="137"/>
                      <a:pt x="0" y="88"/>
                    </a:cubicBezTo>
                    <a:cubicBezTo>
                      <a:pt x="0" y="40"/>
                      <a:pt x="39" y="0"/>
                      <a:pt x="88" y="0"/>
                    </a:cubicBezTo>
                    <a:cubicBezTo>
                      <a:pt x="136" y="0"/>
                      <a:pt x="176" y="40"/>
                      <a:pt x="176" y="88"/>
                    </a:cubicBezTo>
                    <a:cubicBezTo>
                      <a:pt x="176" y="137"/>
                      <a:pt x="136" y="176"/>
                      <a:pt x="88" y="1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4" name="Freeform 141"/>
              <p:cNvSpPr>
                <a:spLocks noEditPoints="1" noChangeArrowheads="1"/>
              </p:cNvSpPr>
              <p:nvPr/>
            </p:nvSpPr>
            <p:spPr bwMode="auto">
              <a:xfrm>
                <a:off x="4457700" y="1355726"/>
                <a:ext cx="73025" cy="74613"/>
              </a:xfrm>
              <a:custGeom>
                <a:avLst/>
                <a:gdLst>
                  <a:gd name="T0" fmla="*/ 2147483646 w 176"/>
                  <a:gd name="T1" fmla="*/ 2147483646 h 176"/>
                  <a:gd name="T2" fmla="*/ 2147483646 w 176"/>
                  <a:gd name="T3" fmla="*/ 2147483646 h 176"/>
                  <a:gd name="T4" fmla="*/ 2147483646 w 176"/>
                  <a:gd name="T5" fmla="*/ 2147483646 h 176"/>
                  <a:gd name="T6" fmla="*/ 2147483646 w 176"/>
                  <a:gd name="T7" fmla="*/ 2147483646 h 176"/>
                  <a:gd name="T8" fmla="*/ 2147483646 w 176"/>
                  <a:gd name="T9" fmla="*/ 2147483646 h 176"/>
                  <a:gd name="T10" fmla="*/ 2147483646 w 176"/>
                  <a:gd name="T11" fmla="*/ 2147483646 h 176"/>
                  <a:gd name="T12" fmla="*/ 2147483646 w 176"/>
                  <a:gd name="T13" fmla="*/ 2147483646 h 176"/>
                  <a:gd name="T14" fmla="*/ 2147483646 w 176"/>
                  <a:gd name="T15" fmla="*/ 2147483646 h 176"/>
                  <a:gd name="T16" fmla="*/ 0 w 176"/>
                  <a:gd name="T17" fmla="*/ 2147483646 h 176"/>
                  <a:gd name="T18" fmla="*/ 2147483646 w 176"/>
                  <a:gd name="T19" fmla="*/ 0 h 176"/>
                  <a:gd name="T20" fmla="*/ 2147483646 w 176"/>
                  <a:gd name="T21" fmla="*/ 2147483646 h 176"/>
                  <a:gd name="T22" fmla="*/ 2147483646 w 176"/>
                  <a:gd name="T23" fmla="*/ 2147483646 h 17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76" h="176">
                    <a:moveTo>
                      <a:pt x="88" y="53"/>
                    </a:moveTo>
                    <a:lnTo>
                      <a:pt x="88" y="53"/>
                    </a:lnTo>
                    <a:cubicBezTo>
                      <a:pt x="69" y="53"/>
                      <a:pt x="54" y="69"/>
                      <a:pt x="54" y="88"/>
                    </a:cubicBezTo>
                    <a:cubicBezTo>
                      <a:pt x="54" y="107"/>
                      <a:pt x="69" y="123"/>
                      <a:pt x="88" y="123"/>
                    </a:cubicBezTo>
                    <a:cubicBezTo>
                      <a:pt x="108" y="123"/>
                      <a:pt x="123" y="107"/>
                      <a:pt x="123" y="88"/>
                    </a:cubicBezTo>
                    <a:cubicBezTo>
                      <a:pt x="123" y="69"/>
                      <a:pt x="108" y="53"/>
                      <a:pt x="88" y="53"/>
                    </a:cubicBezTo>
                    <a:close/>
                    <a:moveTo>
                      <a:pt x="88" y="176"/>
                    </a:moveTo>
                    <a:lnTo>
                      <a:pt x="88" y="176"/>
                    </a:lnTo>
                    <a:cubicBezTo>
                      <a:pt x="40" y="176"/>
                      <a:pt x="0" y="137"/>
                      <a:pt x="0" y="88"/>
                    </a:cubicBezTo>
                    <a:cubicBezTo>
                      <a:pt x="0" y="40"/>
                      <a:pt x="40" y="0"/>
                      <a:pt x="88" y="0"/>
                    </a:cubicBezTo>
                    <a:cubicBezTo>
                      <a:pt x="137" y="0"/>
                      <a:pt x="176" y="40"/>
                      <a:pt x="176" y="88"/>
                    </a:cubicBezTo>
                    <a:cubicBezTo>
                      <a:pt x="176" y="137"/>
                      <a:pt x="137" y="176"/>
                      <a:pt x="88" y="1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5" name="Freeform 142"/>
              <p:cNvSpPr>
                <a:spLocks noChangeArrowheads="1"/>
              </p:cNvSpPr>
              <p:nvPr/>
            </p:nvSpPr>
            <p:spPr bwMode="auto">
              <a:xfrm>
                <a:off x="4371975" y="1127126"/>
                <a:ext cx="47625" cy="47625"/>
              </a:xfrm>
              <a:custGeom>
                <a:avLst/>
                <a:gdLst>
                  <a:gd name="T0" fmla="*/ 2147483646 w 113"/>
                  <a:gd name="T1" fmla="*/ 2147483646 h 114"/>
                  <a:gd name="T2" fmla="*/ 2147483646 w 113"/>
                  <a:gd name="T3" fmla="*/ 2147483646 h 114"/>
                  <a:gd name="T4" fmla="*/ 2147483646 w 113"/>
                  <a:gd name="T5" fmla="*/ 2147483646 h 114"/>
                  <a:gd name="T6" fmla="*/ 0 w 113"/>
                  <a:gd name="T7" fmla="*/ 2147483646 h 114"/>
                  <a:gd name="T8" fmla="*/ 2147483646 w 113"/>
                  <a:gd name="T9" fmla="*/ 0 h 114"/>
                  <a:gd name="T10" fmla="*/ 2147483646 w 113"/>
                  <a:gd name="T11" fmla="*/ 2147483646 h 11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3" h="114">
                    <a:moveTo>
                      <a:pt x="113" y="57"/>
                    </a:moveTo>
                    <a:lnTo>
                      <a:pt x="113" y="57"/>
                    </a:lnTo>
                    <a:cubicBezTo>
                      <a:pt x="113" y="88"/>
                      <a:pt x="88" y="114"/>
                      <a:pt x="56" y="114"/>
                    </a:cubicBezTo>
                    <a:cubicBezTo>
                      <a:pt x="25" y="114"/>
                      <a:pt x="0" y="88"/>
                      <a:pt x="0" y="57"/>
                    </a:cubicBezTo>
                    <a:cubicBezTo>
                      <a:pt x="0" y="26"/>
                      <a:pt x="25" y="0"/>
                      <a:pt x="56" y="0"/>
                    </a:cubicBezTo>
                    <a:cubicBezTo>
                      <a:pt x="88" y="0"/>
                      <a:pt x="113" y="26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6" name="Freeform 143"/>
              <p:cNvSpPr>
                <a:spLocks noChangeArrowheads="1"/>
              </p:cNvSpPr>
              <p:nvPr/>
            </p:nvSpPr>
            <p:spPr bwMode="auto">
              <a:xfrm>
                <a:off x="4344988" y="1301751"/>
                <a:ext cx="47625" cy="47625"/>
              </a:xfrm>
              <a:custGeom>
                <a:avLst/>
                <a:gdLst>
                  <a:gd name="T0" fmla="*/ 2147483646 w 113"/>
                  <a:gd name="T1" fmla="*/ 2147483646 h 113"/>
                  <a:gd name="T2" fmla="*/ 2147483646 w 113"/>
                  <a:gd name="T3" fmla="*/ 2147483646 h 113"/>
                  <a:gd name="T4" fmla="*/ 2147483646 w 113"/>
                  <a:gd name="T5" fmla="*/ 2147483646 h 113"/>
                  <a:gd name="T6" fmla="*/ 0 w 113"/>
                  <a:gd name="T7" fmla="*/ 2147483646 h 113"/>
                  <a:gd name="T8" fmla="*/ 2147483646 w 113"/>
                  <a:gd name="T9" fmla="*/ 0 h 113"/>
                  <a:gd name="T10" fmla="*/ 2147483646 w 113"/>
                  <a:gd name="T11" fmla="*/ 2147483646 h 1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3" h="113">
                    <a:moveTo>
                      <a:pt x="113" y="57"/>
                    </a:moveTo>
                    <a:lnTo>
                      <a:pt x="113" y="57"/>
                    </a:lnTo>
                    <a:cubicBezTo>
                      <a:pt x="113" y="88"/>
                      <a:pt x="88" y="113"/>
                      <a:pt x="56" y="113"/>
                    </a:cubicBezTo>
                    <a:cubicBezTo>
                      <a:pt x="25" y="113"/>
                      <a:pt x="0" y="88"/>
                      <a:pt x="0" y="57"/>
                    </a:cubicBezTo>
                    <a:cubicBezTo>
                      <a:pt x="0" y="25"/>
                      <a:pt x="25" y="0"/>
                      <a:pt x="56" y="0"/>
                    </a:cubicBezTo>
                    <a:cubicBezTo>
                      <a:pt x="88" y="0"/>
                      <a:pt x="113" y="25"/>
                      <a:pt x="11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7" name="Freeform 144"/>
              <p:cNvSpPr>
                <a:spLocks noChangeArrowheads="1"/>
              </p:cNvSpPr>
              <p:nvPr/>
            </p:nvSpPr>
            <p:spPr bwMode="auto">
              <a:xfrm>
                <a:off x="4564063" y="1322388"/>
                <a:ext cx="47625" cy="47625"/>
              </a:xfrm>
              <a:custGeom>
                <a:avLst/>
                <a:gdLst>
                  <a:gd name="T0" fmla="*/ 2147483646 w 114"/>
                  <a:gd name="T1" fmla="*/ 2147483646 h 113"/>
                  <a:gd name="T2" fmla="*/ 2147483646 w 114"/>
                  <a:gd name="T3" fmla="*/ 2147483646 h 113"/>
                  <a:gd name="T4" fmla="*/ 2147483646 w 114"/>
                  <a:gd name="T5" fmla="*/ 2147483646 h 113"/>
                  <a:gd name="T6" fmla="*/ 0 w 114"/>
                  <a:gd name="T7" fmla="*/ 2147483646 h 113"/>
                  <a:gd name="T8" fmla="*/ 2147483646 w 114"/>
                  <a:gd name="T9" fmla="*/ 0 h 113"/>
                  <a:gd name="T10" fmla="*/ 2147483646 w 114"/>
                  <a:gd name="T11" fmla="*/ 2147483646 h 11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14" h="113">
                    <a:moveTo>
                      <a:pt x="114" y="56"/>
                    </a:moveTo>
                    <a:lnTo>
                      <a:pt x="114" y="56"/>
                    </a:lnTo>
                    <a:cubicBezTo>
                      <a:pt x="114" y="88"/>
                      <a:pt x="89" y="113"/>
                      <a:pt x="57" y="113"/>
                    </a:cubicBezTo>
                    <a:cubicBezTo>
                      <a:pt x="26" y="113"/>
                      <a:pt x="0" y="88"/>
                      <a:pt x="0" y="56"/>
                    </a:cubicBezTo>
                    <a:cubicBezTo>
                      <a:pt x="0" y="25"/>
                      <a:pt x="26" y="0"/>
                      <a:pt x="57" y="0"/>
                    </a:cubicBezTo>
                    <a:cubicBezTo>
                      <a:pt x="89" y="0"/>
                      <a:pt x="114" y="25"/>
                      <a:pt x="114" y="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Freeform 145"/>
              <p:cNvSpPr>
                <a:spLocks noChangeArrowheads="1"/>
              </p:cNvSpPr>
              <p:nvPr/>
            </p:nvSpPr>
            <p:spPr bwMode="auto">
              <a:xfrm>
                <a:off x="4479925" y="1169988"/>
                <a:ext cx="76200" cy="79375"/>
              </a:xfrm>
              <a:custGeom>
                <a:avLst/>
                <a:gdLst>
                  <a:gd name="T0" fmla="*/ 2147483646 w 181"/>
                  <a:gd name="T1" fmla="*/ 2147483646 h 189"/>
                  <a:gd name="T2" fmla="*/ 2147483646 w 181"/>
                  <a:gd name="T3" fmla="*/ 2147483646 h 189"/>
                  <a:gd name="T4" fmla="*/ 0 w 181"/>
                  <a:gd name="T5" fmla="*/ 2147483646 h 189"/>
                  <a:gd name="T6" fmla="*/ 2147483646 w 181"/>
                  <a:gd name="T7" fmla="*/ 0 h 189"/>
                  <a:gd name="T8" fmla="*/ 2147483646 w 181"/>
                  <a:gd name="T9" fmla="*/ 2147483646 h 189"/>
                  <a:gd name="T10" fmla="*/ 2147483646 w 181"/>
                  <a:gd name="T11" fmla="*/ 2147483646 h 18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81" h="189">
                    <a:moveTo>
                      <a:pt x="29" y="189"/>
                    </a:moveTo>
                    <a:lnTo>
                      <a:pt x="29" y="189"/>
                    </a:lnTo>
                    <a:lnTo>
                      <a:pt x="0" y="162"/>
                    </a:lnTo>
                    <a:lnTo>
                      <a:pt x="152" y="0"/>
                    </a:lnTo>
                    <a:lnTo>
                      <a:pt x="181" y="27"/>
                    </a:lnTo>
                    <a:lnTo>
                      <a:pt x="29" y="1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59" name="Freeform 146"/>
              <p:cNvSpPr>
                <a:spLocks noChangeArrowheads="1"/>
              </p:cNvSpPr>
              <p:nvPr/>
            </p:nvSpPr>
            <p:spPr bwMode="auto">
              <a:xfrm>
                <a:off x="4460875" y="1300163"/>
                <a:ext cx="33338" cy="68263"/>
              </a:xfrm>
              <a:custGeom>
                <a:avLst/>
                <a:gdLst>
                  <a:gd name="T0" fmla="*/ 2147483646 w 81"/>
                  <a:gd name="T1" fmla="*/ 2147483646 h 163"/>
                  <a:gd name="T2" fmla="*/ 2147483646 w 81"/>
                  <a:gd name="T3" fmla="*/ 2147483646 h 163"/>
                  <a:gd name="T4" fmla="*/ 0 w 81"/>
                  <a:gd name="T5" fmla="*/ 2147483646 h 163"/>
                  <a:gd name="T6" fmla="*/ 2147483646 w 81"/>
                  <a:gd name="T7" fmla="*/ 0 h 163"/>
                  <a:gd name="T8" fmla="*/ 2147483646 w 81"/>
                  <a:gd name="T9" fmla="*/ 2147483646 h 163"/>
                  <a:gd name="T10" fmla="*/ 2147483646 w 81"/>
                  <a:gd name="T11" fmla="*/ 2147483646 h 16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1" h="163">
                    <a:moveTo>
                      <a:pt x="42" y="163"/>
                    </a:moveTo>
                    <a:lnTo>
                      <a:pt x="42" y="163"/>
                    </a:lnTo>
                    <a:lnTo>
                      <a:pt x="0" y="11"/>
                    </a:lnTo>
                    <a:lnTo>
                      <a:pt x="38" y="0"/>
                    </a:lnTo>
                    <a:lnTo>
                      <a:pt x="81" y="152"/>
                    </a:lnTo>
                    <a:lnTo>
                      <a:pt x="42" y="1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0" name="Freeform 147"/>
              <p:cNvSpPr>
                <a:spLocks noChangeArrowheads="1"/>
              </p:cNvSpPr>
              <p:nvPr/>
            </p:nvSpPr>
            <p:spPr bwMode="auto">
              <a:xfrm>
                <a:off x="4395788" y="1158876"/>
                <a:ext cx="23813" cy="28575"/>
              </a:xfrm>
              <a:custGeom>
                <a:avLst/>
                <a:gdLst>
                  <a:gd name="T0" fmla="*/ 2147483646 w 58"/>
                  <a:gd name="T1" fmla="*/ 2147483646 h 67"/>
                  <a:gd name="T2" fmla="*/ 2147483646 w 58"/>
                  <a:gd name="T3" fmla="*/ 2147483646 h 67"/>
                  <a:gd name="T4" fmla="*/ 2147483646 w 58"/>
                  <a:gd name="T5" fmla="*/ 2147483646 h 67"/>
                  <a:gd name="T6" fmla="*/ 2147483646 w 58"/>
                  <a:gd name="T7" fmla="*/ 2147483646 h 67"/>
                  <a:gd name="T8" fmla="*/ 2147483646 w 58"/>
                  <a:gd name="T9" fmla="*/ 2147483646 h 67"/>
                  <a:gd name="T10" fmla="*/ 2147483646 w 58"/>
                  <a:gd name="T11" fmla="*/ 2147483646 h 67"/>
                  <a:gd name="T12" fmla="*/ 2147483646 w 58"/>
                  <a:gd name="T13" fmla="*/ 2147483646 h 67"/>
                  <a:gd name="T14" fmla="*/ 2147483646 w 58"/>
                  <a:gd name="T15" fmla="*/ 2147483646 h 67"/>
                  <a:gd name="T16" fmla="*/ 2147483646 w 58"/>
                  <a:gd name="T17" fmla="*/ 2147483646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67">
                    <a:moveTo>
                      <a:pt x="35" y="67"/>
                    </a:moveTo>
                    <a:lnTo>
                      <a:pt x="35" y="67"/>
                    </a:lnTo>
                    <a:cubicBezTo>
                      <a:pt x="28" y="67"/>
                      <a:pt x="21" y="63"/>
                      <a:pt x="18" y="56"/>
                    </a:cubicBezTo>
                    <a:lnTo>
                      <a:pt x="5" y="33"/>
                    </a:lnTo>
                    <a:cubicBezTo>
                      <a:pt x="0" y="23"/>
                      <a:pt x="3" y="11"/>
                      <a:pt x="13" y="6"/>
                    </a:cubicBezTo>
                    <a:cubicBezTo>
                      <a:pt x="23" y="0"/>
                      <a:pt x="35" y="4"/>
                      <a:pt x="40" y="14"/>
                    </a:cubicBezTo>
                    <a:lnTo>
                      <a:pt x="53" y="37"/>
                    </a:lnTo>
                    <a:cubicBezTo>
                      <a:pt x="58" y="47"/>
                      <a:pt x="54" y="59"/>
                      <a:pt x="45" y="64"/>
                    </a:cubicBezTo>
                    <a:cubicBezTo>
                      <a:pt x="42" y="66"/>
                      <a:pt x="38" y="67"/>
                      <a:pt x="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1" name="Freeform 148"/>
              <p:cNvSpPr>
                <a:spLocks noChangeArrowheads="1"/>
              </p:cNvSpPr>
              <p:nvPr/>
            </p:nvSpPr>
            <p:spPr bwMode="auto">
              <a:xfrm>
                <a:off x="4408488" y="1184276"/>
                <a:ext cx="28575" cy="34925"/>
              </a:xfrm>
              <a:custGeom>
                <a:avLst/>
                <a:gdLst>
                  <a:gd name="T0" fmla="*/ 2147483646 w 66"/>
                  <a:gd name="T1" fmla="*/ 2147483646 h 81"/>
                  <a:gd name="T2" fmla="*/ 2147483646 w 66"/>
                  <a:gd name="T3" fmla="*/ 2147483646 h 81"/>
                  <a:gd name="T4" fmla="*/ 2147483646 w 66"/>
                  <a:gd name="T5" fmla="*/ 2147483646 h 81"/>
                  <a:gd name="T6" fmla="*/ 2147483646 w 66"/>
                  <a:gd name="T7" fmla="*/ 2147483646 h 81"/>
                  <a:gd name="T8" fmla="*/ 2147483646 w 66"/>
                  <a:gd name="T9" fmla="*/ 2147483646 h 81"/>
                  <a:gd name="T10" fmla="*/ 2147483646 w 66"/>
                  <a:gd name="T11" fmla="*/ 2147483646 h 81"/>
                  <a:gd name="T12" fmla="*/ 2147483646 w 66"/>
                  <a:gd name="T13" fmla="*/ 2147483646 h 81"/>
                  <a:gd name="T14" fmla="*/ 2147483646 w 66"/>
                  <a:gd name="T15" fmla="*/ 2147483646 h 81"/>
                  <a:gd name="T16" fmla="*/ 2147483646 w 66"/>
                  <a:gd name="T17" fmla="*/ 2147483646 h 8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6" h="81">
                    <a:moveTo>
                      <a:pt x="43" y="81"/>
                    </a:moveTo>
                    <a:lnTo>
                      <a:pt x="43" y="81"/>
                    </a:lnTo>
                    <a:cubicBezTo>
                      <a:pt x="36" y="81"/>
                      <a:pt x="29" y="77"/>
                      <a:pt x="25" y="70"/>
                    </a:cubicBezTo>
                    <a:lnTo>
                      <a:pt x="5" y="33"/>
                    </a:lnTo>
                    <a:cubicBezTo>
                      <a:pt x="0" y="23"/>
                      <a:pt x="3" y="11"/>
                      <a:pt x="13" y="6"/>
                    </a:cubicBezTo>
                    <a:cubicBezTo>
                      <a:pt x="23" y="0"/>
                      <a:pt x="35" y="4"/>
                      <a:pt x="40" y="14"/>
                    </a:cubicBezTo>
                    <a:lnTo>
                      <a:pt x="61" y="51"/>
                    </a:lnTo>
                    <a:cubicBezTo>
                      <a:pt x="66" y="61"/>
                      <a:pt x="62" y="73"/>
                      <a:pt x="53" y="78"/>
                    </a:cubicBezTo>
                    <a:cubicBezTo>
                      <a:pt x="50" y="80"/>
                      <a:pt x="46" y="81"/>
                      <a:pt x="43" y="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2" name="Freeform 149"/>
              <p:cNvSpPr>
                <a:spLocks noChangeArrowheads="1"/>
              </p:cNvSpPr>
              <p:nvPr/>
            </p:nvSpPr>
            <p:spPr bwMode="auto">
              <a:xfrm>
                <a:off x="4425950" y="1216026"/>
                <a:ext cx="25400" cy="28575"/>
              </a:xfrm>
              <a:custGeom>
                <a:avLst/>
                <a:gdLst>
                  <a:gd name="T0" fmla="*/ 2147483646 w 58"/>
                  <a:gd name="T1" fmla="*/ 2147483646 h 67"/>
                  <a:gd name="T2" fmla="*/ 2147483646 w 58"/>
                  <a:gd name="T3" fmla="*/ 2147483646 h 67"/>
                  <a:gd name="T4" fmla="*/ 2147483646 w 58"/>
                  <a:gd name="T5" fmla="*/ 2147483646 h 67"/>
                  <a:gd name="T6" fmla="*/ 2147483646 w 58"/>
                  <a:gd name="T7" fmla="*/ 2147483646 h 67"/>
                  <a:gd name="T8" fmla="*/ 2147483646 w 58"/>
                  <a:gd name="T9" fmla="*/ 2147483646 h 67"/>
                  <a:gd name="T10" fmla="*/ 2147483646 w 58"/>
                  <a:gd name="T11" fmla="*/ 2147483646 h 67"/>
                  <a:gd name="T12" fmla="*/ 2147483646 w 58"/>
                  <a:gd name="T13" fmla="*/ 2147483646 h 67"/>
                  <a:gd name="T14" fmla="*/ 2147483646 w 58"/>
                  <a:gd name="T15" fmla="*/ 2147483646 h 67"/>
                  <a:gd name="T16" fmla="*/ 2147483646 w 58"/>
                  <a:gd name="T17" fmla="*/ 2147483646 h 6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57" h="67">
                    <a:moveTo>
                      <a:pt x="35" y="67"/>
                    </a:moveTo>
                    <a:lnTo>
                      <a:pt x="35" y="67"/>
                    </a:lnTo>
                    <a:cubicBezTo>
                      <a:pt x="28" y="67"/>
                      <a:pt x="21" y="63"/>
                      <a:pt x="18" y="56"/>
                    </a:cubicBezTo>
                    <a:lnTo>
                      <a:pt x="5" y="33"/>
                    </a:lnTo>
                    <a:cubicBezTo>
                      <a:pt x="0" y="23"/>
                      <a:pt x="3" y="11"/>
                      <a:pt x="13" y="6"/>
                    </a:cubicBezTo>
                    <a:cubicBezTo>
                      <a:pt x="23" y="0"/>
                      <a:pt x="35" y="4"/>
                      <a:pt x="40" y="14"/>
                    </a:cubicBezTo>
                    <a:lnTo>
                      <a:pt x="53" y="37"/>
                    </a:lnTo>
                    <a:cubicBezTo>
                      <a:pt x="58" y="47"/>
                      <a:pt x="55" y="59"/>
                      <a:pt x="45" y="64"/>
                    </a:cubicBezTo>
                    <a:cubicBezTo>
                      <a:pt x="42" y="66"/>
                      <a:pt x="39" y="67"/>
                      <a:pt x="35" y="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3" name="Freeform 150"/>
              <p:cNvSpPr>
                <a:spLocks noChangeArrowheads="1"/>
              </p:cNvSpPr>
              <p:nvPr/>
            </p:nvSpPr>
            <p:spPr bwMode="auto">
              <a:xfrm>
                <a:off x="4376738" y="1296988"/>
                <a:ext cx="28575" cy="23813"/>
              </a:xfrm>
              <a:custGeom>
                <a:avLst/>
                <a:gdLst>
                  <a:gd name="T0" fmla="*/ 2147483646 w 68"/>
                  <a:gd name="T1" fmla="*/ 2147483646 h 57"/>
                  <a:gd name="T2" fmla="*/ 2147483646 w 68"/>
                  <a:gd name="T3" fmla="*/ 2147483646 h 57"/>
                  <a:gd name="T4" fmla="*/ 2147483646 w 68"/>
                  <a:gd name="T5" fmla="*/ 2147483646 h 57"/>
                  <a:gd name="T6" fmla="*/ 2147483646 w 68"/>
                  <a:gd name="T7" fmla="*/ 2147483646 h 57"/>
                  <a:gd name="T8" fmla="*/ 2147483646 w 68"/>
                  <a:gd name="T9" fmla="*/ 2147483646 h 57"/>
                  <a:gd name="T10" fmla="*/ 2147483646 w 68"/>
                  <a:gd name="T11" fmla="*/ 2147483646 h 57"/>
                  <a:gd name="T12" fmla="*/ 2147483646 w 68"/>
                  <a:gd name="T13" fmla="*/ 2147483646 h 57"/>
                  <a:gd name="T14" fmla="*/ 2147483646 w 68"/>
                  <a:gd name="T15" fmla="*/ 2147483646 h 57"/>
                  <a:gd name="T16" fmla="*/ 2147483646 w 68"/>
                  <a:gd name="T17" fmla="*/ 2147483646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8" h="57">
                    <a:moveTo>
                      <a:pt x="23" y="57"/>
                    </a:moveTo>
                    <a:lnTo>
                      <a:pt x="23" y="57"/>
                    </a:lnTo>
                    <a:cubicBezTo>
                      <a:pt x="16" y="57"/>
                      <a:pt x="10" y="54"/>
                      <a:pt x="6" y="47"/>
                    </a:cubicBezTo>
                    <a:cubicBezTo>
                      <a:pt x="0" y="38"/>
                      <a:pt x="3" y="26"/>
                      <a:pt x="12" y="20"/>
                    </a:cubicBezTo>
                    <a:lnTo>
                      <a:pt x="35" y="6"/>
                    </a:lnTo>
                    <a:cubicBezTo>
                      <a:pt x="45" y="0"/>
                      <a:pt x="57" y="3"/>
                      <a:pt x="63" y="13"/>
                    </a:cubicBezTo>
                    <a:cubicBezTo>
                      <a:pt x="68" y="22"/>
                      <a:pt x="65" y="34"/>
                      <a:pt x="56" y="40"/>
                    </a:cubicBezTo>
                    <a:lnTo>
                      <a:pt x="33" y="54"/>
                    </a:lnTo>
                    <a:cubicBezTo>
                      <a:pt x="30" y="56"/>
                      <a:pt x="26" y="57"/>
                      <a:pt x="2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4" name="Freeform 151"/>
              <p:cNvSpPr>
                <a:spLocks noChangeArrowheads="1"/>
              </p:cNvSpPr>
              <p:nvPr/>
            </p:nvSpPr>
            <p:spPr bwMode="auto">
              <a:xfrm>
                <a:off x="4408488" y="1276351"/>
                <a:ext cx="28575" cy="23813"/>
              </a:xfrm>
              <a:custGeom>
                <a:avLst/>
                <a:gdLst>
                  <a:gd name="T0" fmla="*/ 2147483646 w 68"/>
                  <a:gd name="T1" fmla="*/ 2147483646 h 57"/>
                  <a:gd name="T2" fmla="*/ 2147483646 w 68"/>
                  <a:gd name="T3" fmla="*/ 2147483646 h 57"/>
                  <a:gd name="T4" fmla="*/ 2147483646 w 68"/>
                  <a:gd name="T5" fmla="*/ 2147483646 h 57"/>
                  <a:gd name="T6" fmla="*/ 2147483646 w 68"/>
                  <a:gd name="T7" fmla="*/ 2147483646 h 57"/>
                  <a:gd name="T8" fmla="*/ 2147483646 w 68"/>
                  <a:gd name="T9" fmla="*/ 2147483646 h 57"/>
                  <a:gd name="T10" fmla="*/ 2147483646 w 68"/>
                  <a:gd name="T11" fmla="*/ 2147483646 h 57"/>
                  <a:gd name="T12" fmla="*/ 2147483646 w 68"/>
                  <a:gd name="T13" fmla="*/ 2147483646 h 57"/>
                  <a:gd name="T14" fmla="*/ 2147483646 w 68"/>
                  <a:gd name="T15" fmla="*/ 2147483646 h 57"/>
                  <a:gd name="T16" fmla="*/ 2147483646 w 68"/>
                  <a:gd name="T17" fmla="*/ 2147483646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8" h="57">
                    <a:moveTo>
                      <a:pt x="23" y="57"/>
                    </a:moveTo>
                    <a:lnTo>
                      <a:pt x="23" y="57"/>
                    </a:lnTo>
                    <a:cubicBezTo>
                      <a:pt x="16" y="57"/>
                      <a:pt x="9" y="54"/>
                      <a:pt x="6" y="48"/>
                    </a:cubicBezTo>
                    <a:cubicBezTo>
                      <a:pt x="0" y="38"/>
                      <a:pt x="3" y="26"/>
                      <a:pt x="12" y="20"/>
                    </a:cubicBezTo>
                    <a:lnTo>
                      <a:pt x="35" y="6"/>
                    </a:lnTo>
                    <a:cubicBezTo>
                      <a:pt x="44" y="0"/>
                      <a:pt x="57" y="3"/>
                      <a:pt x="62" y="13"/>
                    </a:cubicBezTo>
                    <a:cubicBezTo>
                      <a:pt x="68" y="22"/>
                      <a:pt x="65" y="34"/>
                      <a:pt x="56" y="40"/>
                    </a:cubicBezTo>
                    <a:lnTo>
                      <a:pt x="33" y="54"/>
                    </a:lnTo>
                    <a:cubicBezTo>
                      <a:pt x="30" y="56"/>
                      <a:pt x="26" y="57"/>
                      <a:pt x="23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5" name="Freeform 152"/>
              <p:cNvSpPr>
                <a:spLocks noChangeArrowheads="1"/>
              </p:cNvSpPr>
              <p:nvPr/>
            </p:nvSpPr>
            <p:spPr bwMode="auto">
              <a:xfrm>
                <a:off x="4479925" y="1276351"/>
                <a:ext cx="28575" cy="23813"/>
              </a:xfrm>
              <a:custGeom>
                <a:avLst/>
                <a:gdLst>
                  <a:gd name="T0" fmla="*/ 2147483646 w 69"/>
                  <a:gd name="T1" fmla="*/ 2147483646 h 57"/>
                  <a:gd name="T2" fmla="*/ 2147483646 w 69"/>
                  <a:gd name="T3" fmla="*/ 2147483646 h 57"/>
                  <a:gd name="T4" fmla="*/ 2147483646 w 69"/>
                  <a:gd name="T5" fmla="*/ 2147483646 h 57"/>
                  <a:gd name="T6" fmla="*/ 2147483646 w 69"/>
                  <a:gd name="T7" fmla="*/ 2147483646 h 57"/>
                  <a:gd name="T8" fmla="*/ 2147483646 w 69"/>
                  <a:gd name="T9" fmla="*/ 2147483646 h 57"/>
                  <a:gd name="T10" fmla="*/ 2147483646 w 69"/>
                  <a:gd name="T11" fmla="*/ 2147483646 h 57"/>
                  <a:gd name="T12" fmla="*/ 2147483646 w 69"/>
                  <a:gd name="T13" fmla="*/ 2147483646 h 57"/>
                  <a:gd name="T14" fmla="*/ 2147483646 w 69"/>
                  <a:gd name="T15" fmla="*/ 2147483646 h 57"/>
                  <a:gd name="T16" fmla="*/ 2147483646 w 69"/>
                  <a:gd name="T17" fmla="*/ 2147483646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9" h="57">
                    <a:moveTo>
                      <a:pt x="46" y="57"/>
                    </a:moveTo>
                    <a:lnTo>
                      <a:pt x="46" y="57"/>
                    </a:lnTo>
                    <a:cubicBezTo>
                      <a:pt x="43" y="57"/>
                      <a:pt x="39" y="56"/>
                      <a:pt x="36" y="54"/>
                    </a:cubicBezTo>
                    <a:lnTo>
                      <a:pt x="13" y="40"/>
                    </a:lnTo>
                    <a:cubicBezTo>
                      <a:pt x="3" y="35"/>
                      <a:pt x="0" y="23"/>
                      <a:pt x="6" y="13"/>
                    </a:cubicBezTo>
                    <a:cubicBezTo>
                      <a:pt x="11" y="4"/>
                      <a:pt x="24" y="0"/>
                      <a:pt x="33" y="6"/>
                    </a:cubicBezTo>
                    <a:lnTo>
                      <a:pt x="56" y="19"/>
                    </a:lnTo>
                    <a:cubicBezTo>
                      <a:pt x="66" y="25"/>
                      <a:pt x="69" y="37"/>
                      <a:pt x="63" y="47"/>
                    </a:cubicBezTo>
                    <a:cubicBezTo>
                      <a:pt x="60" y="53"/>
                      <a:pt x="53" y="57"/>
                      <a:pt x="4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Freeform 153"/>
              <p:cNvSpPr>
                <a:spLocks noChangeArrowheads="1"/>
              </p:cNvSpPr>
              <p:nvPr/>
            </p:nvSpPr>
            <p:spPr bwMode="auto">
              <a:xfrm>
                <a:off x="4510088" y="1295401"/>
                <a:ext cx="41275" cy="30163"/>
              </a:xfrm>
              <a:custGeom>
                <a:avLst/>
                <a:gdLst>
                  <a:gd name="T0" fmla="*/ 2147483646 w 95"/>
                  <a:gd name="T1" fmla="*/ 2147483646 h 72"/>
                  <a:gd name="T2" fmla="*/ 2147483646 w 95"/>
                  <a:gd name="T3" fmla="*/ 2147483646 h 72"/>
                  <a:gd name="T4" fmla="*/ 2147483646 w 95"/>
                  <a:gd name="T5" fmla="*/ 2147483646 h 72"/>
                  <a:gd name="T6" fmla="*/ 2147483646 w 95"/>
                  <a:gd name="T7" fmla="*/ 2147483646 h 72"/>
                  <a:gd name="T8" fmla="*/ 2147483646 w 95"/>
                  <a:gd name="T9" fmla="*/ 2147483646 h 72"/>
                  <a:gd name="T10" fmla="*/ 2147483646 w 95"/>
                  <a:gd name="T11" fmla="*/ 2147483646 h 72"/>
                  <a:gd name="T12" fmla="*/ 2147483646 w 95"/>
                  <a:gd name="T13" fmla="*/ 2147483646 h 72"/>
                  <a:gd name="T14" fmla="*/ 2147483646 w 95"/>
                  <a:gd name="T15" fmla="*/ 2147483646 h 72"/>
                  <a:gd name="T16" fmla="*/ 2147483646 w 95"/>
                  <a:gd name="T17" fmla="*/ 2147483646 h 7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95" h="72">
                    <a:moveTo>
                      <a:pt x="73" y="72"/>
                    </a:moveTo>
                    <a:lnTo>
                      <a:pt x="73" y="72"/>
                    </a:lnTo>
                    <a:cubicBezTo>
                      <a:pt x="69" y="72"/>
                      <a:pt x="66" y="71"/>
                      <a:pt x="62" y="69"/>
                    </a:cubicBezTo>
                    <a:lnTo>
                      <a:pt x="13" y="40"/>
                    </a:lnTo>
                    <a:cubicBezTo>
                      <a:pt x="3" y="35"/>
                      <a:pt x="0" y="22"/>
                      <a:pt x="6" y="13"/>
                    </a:cubicBezTo>
                    <a:cubicBezTo>
                      <a:pt x="11" y="3"/>
                      <a:pt x="23" y="0"/>
                      <a:pt x="33" y="6"/>
                    </a:cubicBezTo>
                    <a:lnTo>
                      <a:pt x="83" y="35"/>
                    </a:lnTo>
                    <a:cubicBezTo>
                      <a:pt x="92" y="40"/>
                      <a:pt x="95" y="52"/>
                      <a:pt x="90" y="62"/>
                    </a:cubicBezTo>
                    <a:cubicBezTo>
                      <a:pt x="86" y="68"/>
                      <a:pt x="79" y="72"/>
                      <a:pt x="73" y="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67" name="Freeform 154"/>
              <p:cNvSpPr>
                <a:spLocks noChangeArrowheads="1"/>
              </p:cNvSpPr>
              <p:nvPr/>
            </p:nvSpPr>
            <p:spPr bwMode="auto">
              <a:xfrm>
                <a:off x="4552950" y="1319213"/>
                <a:ext cx="28575" cy="23813"/>
              </a:xfrm>
              <a:custGeom>
                <a:avLst/>
                <a:gdLst>
                  <a:gd name="T0" fmla="*/ 2147483646 w 68"/>
                  <a:gd name="T1" fmla="*/ 2147483646 h 57"/>
                  <a:gd name="T2" fmla="*/ 2147483646 w 68"/>
                  <a:gd name="T3" fmla="*/ 2147483646 h 57"/>
                  <a:gd name="T4" fmla="*/ 2147483646 w 68"/>
                  <a:gd name="T5" fmla="*/ 2147483646 h 57"/>
                  <a:gd name="T6" fmla="*/ 2147483646 w 68"/>
                  <a:gd name="T7" fmla="*/ 2147483646 h 57"/>
                  <a:gd name="T8" fmla="*/ 2147483646 w 68"/>
                  <a:gd name="T9" fmla="*/ 2147483646 h 57"/>
                  <a:gd name="T10" fmla="*/ 2147483646 w 68"/>
                  <a:gd name="T11" fmla="*/ 2147483646 h 57"/>
                  <a:gd name="T12" fmla="*/ 2147483646 w 68"/>
                  <a:gd name="T13" fmla="*/ 2147483646 h 57"/>
                  <a:gd name="T14" fmla="*/ 2147483646 w 68"/>
                  <a:gd name="T15" fmla="*/ 2147483646 h 57"/>
                  <a:gd name="T16" fmla="*/ 2147483646 w 68"/>
                  <a:gd name="T17" fmla="*/ 2147483646 h 5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8" h="57">
                    <a:moveTo>
                      <a:pt x="45" y="57"/>
                    </a:moveTo>
                    <a:lnTo>
                      <a:pt x="45" y="57"/>
                    </a:lnTo>
                    <a:cubicBezTo>
                      <a:pt x="42" y="57"/>
                      <a:pt x="38" y="56"/>
                      <a:pt x="35" y="54"/>
                    </a:cubicBezTo>
                    <a:lnTo>
                      <a:pt x="12" y="40"/>
                    </a:lnTo>
                    <a:cubicBezTo>
                      <a:pt x="3" y="35"/>
                      <a:pt x="0" y="22"/>
                      <a:pt x="5" y="13"/>
                    </a:cubicBezTo>
                    <a:cubicBezTo>
                      <a:pt x="11" y="3"/>
                      <a:pt x="23" y="0"/>
                      <a:pt x="32" y="6"/>
                    </a:cubicBezTo>
                    <a:lnTo>
                      <a:pt x="55" y="19"/>
                    </a:lnTo>
                    <a:cubicBezTo>
                      <a:pt x="65" y="25"/>
                      <a:pt x="68" y="37"/>
                      <a:pt x="63" y="47"/>
                    </a:cubicBezTo>
                    <a:cubicBezTo>
                      <a:pt x="59" y="53"/>
                      <a:pt x="52" y="57"/>
                      <a:pt x="45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8" name="组合 14"/>
            <p:cNvGrpSpPr/>
            <p:nvPr/>
          </p:nvGrpSpPr>
          <p:grpSpPr>
            <a:xfrm>
              <a:off x="8883781" y="5591330"/>
              <a:ext cx="227388" cy="163608"/>
              <a:chOff x="2588" y="8800"/>
              <a:chExt cx="1231" cy="883"/>
            </a:xfrm>
            <a:solidFill>
              <a:srgbClr val="666666"/>
            </a:solidFill>
          </p:grpSpPr>
          <p:sp>
            <p:nvSpPr>
              <p:cNvPr id="169" name="任意多边形 3117"/>
              <p:cNvSpPr>
                <a:spLocks noChangeArrowheads="1"/>
              </p:cNvSpPr>
              <p:nvPr/>
            </p:nvSpPr>
            <p:spPr bwMode="auto">
              <a:xfrm>
                <a:off x="2595" y="8840"/>
                <a:ext cx="1183" cy="838"/>
              </a:xfrm>
              <a:custGeom>
                <a:avLst/>
                <a:gdLst>
                  <a:gd name="T0" fmla="*/ 208 w 2088"/>
                  <a:gd name="T1" fmla="*/ 96 h 1479"/>
                  <a:gd name="T2" fmla="*/ 201 w 2088"/>
                  <a:gd name="T3" fmla="*/ 120 h 1479"/>
                  <a:gd name="T4" fmla="*/ 209 w 2088"/>
                  <a:gd name="T5" fmla="*/ 120 h 1479"/>
                  <a:gd name="T6" fmla="*/ 215 w 2088"/>
                  <a:gd name="T7" fmla="*/ 96 h 1479"/>
                  <a:gd name="T8" fmla="*/ 167 w 2088"/>
                  <a:gd name="T9" fmla="*/ 46 h 1479"/>
                  <a:gd name="T10" fmla="*/ 161 w 2088"/>
                  <a:gd name="T11" fmla="*/ 47 h 1479"/>
                  <a:gd name="T12" fmla="*/ 160 w 2088"/>
                  <a:gd name="T13" fmla="*/ 47 h 1479"/>
                  <a:gd name="T14" fmla="*/ 160 w 2088"/>
                  <a:gd name="T15" fmla="*/ 45 h 1479"/>
                  <a:gd name="T16" fmla="*/ 108 w 2088"/>
                  <a:gd name="T17" fmla="*/ 0 h 1479"/>
                  <a:gd name="T18" fmla="*/ 55 w 2088"/>
                  <a:gd name="T19" fmla="*/ 45 h 1479"/>
                  <a:gd name="T20" fmla="*/ 55 w 2088"/>
                  <a:gd name="T21" fmla="*/ 47 h 1479"/>
                  <a:gd name="T22" fmla="*/ 54 w 2088"/>
                  <a:gd name="T23" fmla="*/ 47 h 1479"/>
                  <a:gd name="T24" fmla="*/ 49 w 2088"/>
                  <a:gd name="T25" fmla="*/ 46 h 1479"/>
                  <a:gd name="T26" fmla="*/ 0 w 2088"/>
                  <a:gd name="T27" fmla="*/ 96 h 1479"/>
                  <a:gd name="T28" fmla="*/ 0 w 2088"/>
                  <a:gd name="T29" fmla="*/ 96 h 1479"/>
                  <a:gd name="T30" fmla="*/ 37 w 2088"/>
                  <a:gd name="T31" fmla="*/ 144 h 1479"/>
                  <a:gd name="T32" fmla="*/ 47 w 2088"/>
                  <a:gd name="T33" fmla="*/ 152 h 1479"/>
                  <a:gd name="T34" fmla="*/ 56 w 2088"/>
                  <a:gd name="T35" fmla="*/ 143 h 1479"/>
                  <a:gd name="T36" fmla="*/ 47 w 2088"/>
                  <a:gd name="T37" fmla="*/ 134 h 1479"/>
                  <a:gd name="T38" fmla="*/ 39 w 2088"/>
                  <a:gd name="T39" fmla="*/ 138 h 1479"/>
                  <a:gd name="T40" fmla="*/ 7 w 2088"/>
                  <a:gd name="T41" fmla="*/ 96 h 1479"/>
                  <a:gd name="T42" fmla="*/ 49 w 2088"/>
                  <a:gd name="T43" fmla="*/ 54 h 1479"/>
                  <a:gd name="T44" fmla="*/ 53 w 2088"/>
                  <a:gd name="T45" fmla="*/ 54 h 1479"/>
                  <a:gd name="T46" fmla="*/ 61 w 2088"/>
                  <a:gd name="T47" fmla="*/ 55 h 1479"/>
                  <a:gd name="T48" fmla="*/ 62 w 2088"/>
                  <a:gd name="T49" fmla="*/ 47 h 1479"/>
                  <a:gd name="T50" fmla="*/ 107 w 2088"/>
                  <a:gd name="T51" fmla="*/ 7 h 1479"/>
                  <a:gd name="T52" fmla="*/ 153 w 2088"/>
                  <a:gd name="T53" fmla="*/ 47 h 1479"/>
                  <a:gd name="T54" fmla="*/ 154 w 2088"/>
                  <a:gd name="T55" fmla="*/ 55 h 1479"/>
                  <a:gd name="T56" fmla="*/ 162 w 2088"/>
                  <a:gd name="T57" fmla="*/ 54 h 1479"/>
                  <a:gd name="T58" fmla="*/ 166 w 2088"/>
                  <a:gd name="T59" fmla="*/ 54 h 1479"/>
                  <a:gd name="T60" fmla="*/ 208 w 2088"/>
                  <a:gd name="T61" fmla="*/ 96 h 1479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2088" h="1479">
                    <a:moveTo>
                      <a:pt x="2017" y="932"/>
                    </a:moveTo>
                    <a:cubicBezTo>
                      <a:pt x="2017" y="1017"/>
                      <a:pt x="1993" y="1094"/>
                      <a:pt x="1951" y="1160"/>
                    </a:cubicBezTo>
                    <a:lnTo>
                      <a:pt x="2032" y="1160"/>
                    </a:lnTo>
                    <a:cubicBezTo>
                      <a:pt x="2067" y="1093"/>
                      <a:pt x="2087" y="1015"/>
                      <a:pt x="2087" y="932"/>
                    </a:cubicBezTo>
                    <a:cubicBezTo>
                      <a:pt x="2087" y="667"/>
                      <a:pt x="1876" y="451"/>
                      <a:pt x="1616" y="451"/>
                    </a:cubicBezTo>
                    <a:cubicBezTo>
                      <a:pt x="1599" y="451"/>
                      <a:pt x="1584" y="452"/>
                      <a:pt x="1567" y="453"/>
                    </a:cubicBezTo>
                    <a:lnTo>
                      <a:pt x="1554" y="455"/>
                    </a:lnTo>
                    <a:lnTo>
                      <a:pt x="1551" y="442"/>
                    </a:lnTo>
                    <a:cubicBezTo>
                      <a:pt x="1511" y="185"/>
                      <a:pt x="1297" y="0"/>
                      <a:pt x="1044" y="0"/>
                    </a:cubicBezTo>
                    <a:cubicBezTo>
                      <a:pt x="790" y="0"/>
                      <a:pt x="576" y="185"/>
                      <a:pt x="536" y="442"/>
                    </a:cubicBezTo>
                    <a:lnTo>
                      <a:pt x="533" y="455"/>
                    </a:lnTo>
                    <a:lnTo>
                      <a:pt x="521" y="453"/>
                    </a:lnTo>
                    <a:cubicBezTo>
                      <a:pt x="505" y="452"/>
                      <a:pt x="488" y="451"/>
                      <a:pt x="471" y="451"/>
                    </a:cubicBezTo>
                    <a:cubicBezTo>
                      <a:pt x="212" y="451"/>
                      <a:pt x="0" y="667"/>
                      <a:pt x="0" y="932"/>
                    </a:cubicBezTo>
                    <a:cubicBezTo>
                      <a:pt x="0" y="1162"/>
                      <a:pt x="153" y="1353"/>
                      <a:pt x="365" y="1402"/>
                    </a:cubicBezTo>
                    <a:cubicBezTo>
                      <a:pt x="373" y="1445"/>
                      <a:pt x="409" y="1478"/>
                      <a:pt x="454" y="1478"/>
                    </a:cubicBezTo>
                    <a:cubicBezTo>
                      <a:pt x="505" y="1478"/>
                      <a:pt x="545" y="1438"/>
                      <a:pt x="545" y="1387"/>
                    </a:cubicBezTo>
                    <a:cubicBezTo>
                      <a:pt x="545" y="1337"/>
                      <a:pt x="505" y="1296"/>
                      <a:pt x="454" y="1296"/>
                    </a:cubicBezTo>
                    <a:cubicBezTo>
                      <a:pt x="423" y="1296"/>
                      <a:pt x="396" y="1312"/>
                      <a:pt x="379" y="1335"/>
                    </a:cubicBezTo>
                    <a:cubicBezTo>
                      <a:pt x="199" y="1292"/>
                      <a:pt x="69" y="1129"/>
                      <a:pt x="69" y="934"/>
                    </a:cubicBezTo>
                    <a:cubicBezTo>
                      <a:pt x="69" y="706"/>
                      <a:pt x="249" y="521"/>
                      <a:pt x="470" y="521"/>
                    </a:cubicBezTo>
                    <a:cubicBezTo>
                      <a:pt x="484" y="521"/>
                      <a:pt x="498" y="522"/>
                      <a:pt x="511" y="523"/>
                    </a:cubicBezTo>
                    <a:lnTo>
                      <a:pt x="589" y="531"/>
                    </a:lnTo>
                    <a:lnTo>
                      <a:pt x="602" y="453"/>
                    </a:lnTo>
                    <a:cubicBezTo>
                      <a:pt x="637" y="231"/>
                      <a:pt x="821" y="70"/>
                      <a:pt x="1042" y="70"/>
                    </a:cubicBezTo>
                    <a:cubicBezTo>
                      <a:pt x="1262" y="70"/>
                      <a:pt x="1448" y="232"/>
                      <a:pt x="1483" y="453"/>
                    </a:cubicBezTo>
                    <a:lnTo>
                      <a:pt x="1496" y="531"/>
                    </a:lnTo>
                    <a:lnTo>
                      <a:pt x="1573" y="523"/>
                    </a:lnTo>
                    <a:cubicBezTo>
                      <a:pt x="1586" y="522"/>
                      <a:pt x="1600" y="521"/>
                      <a:pt x="1615" y="521"/>
                    </a:cubicBezTo>
                    <a:cubicBezTo>
                      <a:pt x="1836" y="519"/>
                      <a:pt x="2017" y="705"/>
                      <a:pt x="2017" y="9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任意多边形 3118"/>
              <p:cNvSpPr>
                <a:spLocks noChangeArrowheads="1"/>
              </p:cNvSpPr>
              <p:nvPr/>
            </p:nvSpPr>
            <p:spPr bwMode="auto">
              <a:xfrm>
                <a:off x="2588" y="8835"/>
                <a:ext cx="1195" cy="848"/>
              </a:xfrm>
              <a:custGeom>
                <a:avLst/>
                <a:gdLst>
                  <a:gd name="T0" fmla="*/ 38 w 2106"/>
                  <a:gd name="T1" fmla="*/ 147 h 1495"/>
                  <a:gd name="T2" fmla="*/ 49 w 2106"/>
                  <a:gd name="T3" fmla="*/ 47 h 1495"/>
                  <a:gd name="T4" fmla="*/ 56 w 2106"/>
                  <a:gd name="T5" fmla="*/ 47 h 1495"/>
                  <a:gd name="T6" fmla="*/ 109 w 2106"/>
                  <a:gd name="T7" fmla="*/ 0 h 1495"/>
                  <a:gd name="T8" fmla="*/ 163 w 2106"/>
                  <a:gd name="T9" fmla="*/ 47 h 1495"/>
                  <a:gd name="T10" fmla="*/ 169 w 2106"/>
                  <a:gd name="T11" fmla="*/ 47 h 1495"/>
                  <a:gd name="T12" fmla="*/ 212 w 2106"/>
                  <a:gd name="T13" fmla="*/ 121 h 1495"/>
                  <a:gd name="T14" fmla="*/ 201 w 2106"/>
                  <a:gd name="T15" fmla="*/ 122 h 1495"/>
                  <a:gd name="T16" fmla="*/ 209 w 2106"/>
                  <a:gd name="T17" fmla="*/ 98 h 1495"/>
                  <a:gd name="T18" fmla="*/ 164 w 2106"/>
                  <a:gd name="T19" fmla="*/ 56 h 1495"/>
                  <a:gd name="T20" fmla="*/ 154 w 2106"/>
                  <a:gd name="T21" fmla="*/ 48 h 1495"/>
                  <a:gd name="T22" fmla="*/ 64 w 2106"/>
                  <a:gd name="T23" fmla="*/ 48 h 1495"/>
                  <a:gd name="T24" fmla="*/ 54 w 2106"/>
                  <a:gd name="T25" fmla="*/ 56 h 1495"/>
                  <a:gd name="T26" fmla="*/ 9 w 2106"/>
                  <a:gd name="T27" fmla="*/ 98 h 1495"/>
                  <a:gd name="T28" fmla="*/ 48 w 2106"/>
                  <a:gd name="T29" fmla="*/ 134 h 1495"/>
                  <a:gd name="T30" fmla="*/ 48 w 2106"/>
                  <a:gd name="T31" fmla="*/ 154 h 1495"/>
                  <a:gd name="T32" fmla="*/ 2 w 2106"/>
                  <a:gd name="T33" fmla="*/ 98 h 1495"/>
                  <a:gd name="T34" fmla="*/ 40 w 2106"/>
                  <a:gd name="T35" fmla="*/ 145 h 1495"/>
                  <a:gd name="T36" fmla="*/ 48 w 2106"/>
                  <a:gd name="T37" fmla="*/ 153 h 1495"/>
                  <a:gd name="T38" fmla="*/ 48 w 2106"/>
                  <a:gd name="T39" fmla="*/ 136 h 1495"/>
                  <a:gd name="T40" fmla="*/ 41 w 2106"/>
                  <a:gd name="T41" fmla="*/ 140 h 1495"/>
                  <a:gd name="T42" fmla="*/ 7 w 2106"/>
                  <a:gd name="T43" fmla="*/ 98 h 1495"/>
                  <a:gd name="T44" fmla="*/ 54 w 2106"/>
                  <a:gd name="T45" fmla="*/ 54 h 1495"/>
                  <a:gd name="T46" fmla="*/ 63 w 2106"/>
                  <a:gd name="T47" fmla="*/ 48 h 1495"/>
                  <a:gd name="T48" fmla="*/ 156 w 2106"/>
                  <a:gd name="T49" fmla="*/ 48 h 1495"/>
                  <a:gd name="T50" fmla="*/ 164 w 2106"/>
                  <a:gd name="T51" fmla="*/ 54 h 1495"/>
                  <a:gd name="T52" fmla="*/ 211 w 2106"/>
                  <a:gd name="T53" fmla="*/ 98 h 1495"/>
                  <a:gd name="T54" fmla="*/ 211 w 2106"/>
                  <a:gd name="T55" fmla="*/ 120 h 1495"/>
                  <a:gd name="T56" fmla="*/ 169 w 2106"/>
                  <a:gd name="T57" fmla="*/ 49 h 1495"/>
                  <a:gd name="T58" fmla="*/ 161 w 2106"/>
                  <a:gd name="T59" fmla="*/ 49 h 1495"/>
                  <a:gd name="T60" fmla="*/ 109 w 2106"/>
                  <a:gd name="T61" fmla="*/ 2 h 1495"/>
                  <a:gd name="T62" fmla="*/ 57 w 2106"/>
                  <a:gd name="T63" fmla="*/ 49 h 1495"/>
                  <a:gd name="T64" fmla="*/ 49 w 2106"/>
                  <a:gd name="T65" fmla="*/ 49 h 14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06" h="1495">
                    <a:moveTo>
                      <a:pt x="463" y="1494"/>
                    </a:moveTo>
                    <a:cubicBezTo>
                      <a:pt x="417" y="1494"/>
                      <a:pt x="378" y="1463"/>
                      <a:pt x="366" y="1418"/>
                    </a:cubicBezTo>
                    <a:cubicBezTo>
                      <a:pt x="150" y="1365"/>
                      <a:pt x="0" y="1169"/>
                      <a:pt x="0" y="941"/>
                    </a:cubicBezTo>
                    <a:cubicBezTo>
                      <a:pt x="0" y="671"/>
                      <a:pt x="215" y="451"/>
                      <a:pt x="480" y="451"/>
                    </a:cubicBezTo>
                    <a:cubicBezTo>
                      <a:pt x="498" y="451"/>
                      <a:pt x="514" y="452"/>
                      <a:pt x="531" y="453"/>
                    </a:cubicBezTo>
                    <a:lnTo>
                      <a:pt x="534" y="453"/>
                    </a:lnTo>
                    <a:lnTo>
                      <a:pt x="536" y="449"/>
                    </a:lnTo>
                    <a:cubicBezTo>
                      <a:pt x="577" y="189"/>
                      <a:pt x="794" y="0"/>
                      <a:pt x="1052" y="0"/>
                    </a:cubicBezTo>
                    <a:cubicBezTo>
                      <a:pt x="1309" y="0"/>
                      <a:pt x="1528" y="189"/>
                      <a:pt x="1569" y="449"/>
                    </a:cubicBezTo>
                    <a:lnTo>
                      <a:pt x="1570" y="453"/>
                    </a:lnTo>
                    <a:lnTo>
                      <a:pt x="1574" y="453"/>
                    </a:lnTo>
                    <a:cubicBezTo>
                      <a:pt x="1591" y="452"/>
                      <a:pt x="1608" y="451"/>
                      <a:pt x="1625" y="451"/>
                    </a:cubicBezTo>
                    <a:cubicBezTo>
                      <a:pt x="1889" y="451"/>
                      <a:pt x="2105" y="671"/>
                      <a:pt x="2105" y="941"/>
                    </a:cubicBezTo>
                    <a:cubicBezTo>
                      <a:pt x="2105" y="1022"/>
                      <a:pt x="2086" y="1102"/>
                      <a:pt x="2048" y="1173"/>
                    </a:cubicBezTo>
                    <a:lnTo>
                      <a:pt x="2046" y="1178"/>
                    </a:lnTo>
                    <a:lnTo>
                      <a:pt x="1943" y="1178"/>
                    </a:lnTo>
                    <a:lnTo>
                      <a:pt x="1952" y="1164"/>
                    </a:lnTo>
                    <a:cubicBezTo>
                      <a:pt x="1995" y="1098"/>
                      <a:pt x="2017" y="1020"/>
                      <a:pt x="2017" y="941"/>
                    </a:cubicBezTo>
                    <a:cubicBezTo>
                      <a:pt x="2017" y="719"/>
                      <a:pt x="1841" y="537"/>
                      <a:pt x="1625" y="537"/>
                    </a:cubicBezTo>
                    <a:cubicBezTo>
                      <a:pt x="1610" y="537"/>
                      <a:pt x="1598" y="539"/>
                      <a:pt x="1583" y="540"/>
                    </a:cubicBezTo>
                    <a:lnTo>
                      <a:pt x="1497" y="549"/>
                    </a:lnTo>
                    <a:lnTo>
                      <a:pt x="1482" y="464"/>
                    </a:lnTo>
                    <a:cubicBezTo>
                      <a:pt x="1447" y="246"/>
                      <a:pt x="1266" y="88"/>
                      <a:pt x="1051" y="88"/>
                    </a:cubicBezTo>
                    <a:cubicBezTo>
                      <a:pt x="836" y="88"/>
                      <a:pt x="655" y="246"/>
                      <a:pt x="620" y="464"/>
                    </a:cubicBezTo>
                    <a:lnTo>
                      <a:pt x="606" y="549"/>
                    </a:lnTo>
                    <a:lnTo>
                      <a:pt x="519" y="540"/>
                    </a:lnTo>
                    <a:cubicBezTo>
                      <a:pt x="502" y="539"/>
                      <a:pt x="489" y="537"/>
                      <a:pt x="477" y="537"/>
                    </a:cubicBezTo>
                    <a:cubicBezTo>
                      <a:pt x="261" y="537"/>
                      <a:pt x="84" y="719"/>
                      <a:pt x="84" y="941"/>
                    </a:cubicBezTo>
                    <a:cubicBezTo>
                      <a:pt x="84" y="1129"/>
                      <a:pt x="205" y="1288"/>
                      <a:pt x="382" y="1334"/>
                    </a:cubicBezTo>
                    <a:cubicBezTo>
                      <a:pt x="401" y="1309"/>
                      <a:pt x="430" y="1296"/>
                      <a:pt x="461" y="1296"/>
                    </a:cubicBezTo>
                    <a:cubicBezTo>
                      <a:pt x="516" y="1296"/>
                      <a:pt x="560" y="1342"/>
                      <a:pt x="560" y="1396"/>
                    </a:cubicBezTo>
                    <a:cubicBezTo>
                      <a:pt x="564" y="1450"/>
                      <a:pt x="519" y="1494"/>
                      <a:pt x="463" y="1494"/>
                    </a:cubicBezTo>
                    <a:close/>
                    <a:moveTo>
                      <a:pt x="480" y="469"/>
                    </a:moveTo>
                    <a:cubicBezTo>
                      <a:pt x="225" y="469"/>
                      <a:pt x="18" y="681"/>
                      <a:pt x="18" y="941"/>
                    </a:cubicBezTo>
                    <a:cubicBezTo>
                      <a:pt x="18" y="1164"/>
                      <a:pt x="165" y="1353"/>
                      <a:pt x="376" y="1402"/>
                    </a:cubicBezTo>
                    <a:lnTo>
                      <a:pt x="383" y="1404"/>
                    </a:lnTo>
                    <a:lnTo>
                      <a:pt x="384" y="1410"/>
                    </a:lnTo>
                    <a:cubicBezTo>
                      <a:pt x="391" y="1449"/>
                      <a:pt x="426" y="1478"/>
                      <a:pt x="464" y="1478"/>
                    </a:cubicBezTo>
                    <a:cubicBezTo>
                      <a:pt x="510" y="1478"/>
                      <a:pt x="546" y="1441"/>
                      <a:pt x="546" y="1396"/>
                    </a:cubicBezTo>
                    <a:cubicBezTo>
                      <a:pt x="546" y="1351"/>
                      <a:pt x="510" y="1314"/>
                      <a:pt x="464" y="1314"/>
                    </a:cubicBezTo>
                    <a:cubicBezTo>
                      <a:pt x="437" y="1314"/>
                      <a:pt x="413" y="1327"/>
                      <a:pt x="397" y="1349"/>
                    </a:cubicBezTo>
                    <a:lnTo>
                      <a:pt x="393" y="1354"/>
                    </a:lnTo>
                    <a:lnTo>
                      <a:pt x="387" y="1353"/>
                    </a:lnTo>
                    <a:cubicBezTo>
                      <a:pt x="199" y="1309"/>
                      <a:pt x="70" y="1141"/>
                      <a:pt x="70" y="943"/>
                    </a:cubicBezTo>
                    <a:cubicBezTo>
                      <a:pt x="70" y="710"/>
                      <a:pt x="253" y="521"/>
                      <a:pt x="480" y="521"/>
                    </a:cubicBezTo>
                    <a:cubicBezTo>
                      <a:pt x="493" y="521"/>
                      <a:pt x="506" y="521"/>
                      <a:pt x="523" y="523"/>
                    </a:cubicBezTo>
                    <a:lnTo>
                      <a:pt x="593" y="531"/>
                    </a:lnTo>
                    <a:lnTo>
                      <a:pt x="604" y="462"/>
                    </a:lnTo>
                    <a:cubicBezTo>
                      <a:pt x="641" y="236"/>
                      <a:pt x="830" y="71"/>
                      <a:pt x="1054" y="71"/>
                    </a:cubicBezTo>
                    <a:cubicBezTo>
                      <a:pt x="1278" y="71"/>
                      <a:pt x="1467" y="236"/>
                      <a:pt x="1503" y="462"/>
                    </a:cubicBezTo>
                    <a:lnTo>
                      <a:pt x="1515" y="531"/>
                    </a:lnTo>
                    <a:lnTo>
                      <a:pt x="1585" y="523"/>
                    </a:lnTo>
                    <a:cubicBezTo>
                      <a:pt x="1599" y="522"/>
                      <a:pt x="1613" y="521"/>
                      <a:pt x="1627" y="521"/>
                    </a:cubicBezTo>
                    <a:cubicBezTo>
                      <a:pt x="1854" y="521"/>
                      <a:pt x="2038" y="710"/>
                      <a:pt x="2038" y="943"/>
                    </a:cubicBezTo>
                    <a:cubicBezTo>
                      <a:pt x="2038" y="1020"/>
                      <a:pt x="2017" y="1096"/>
                      <a:pt x="1978" y="1162"/>
                    </a:cubicBezTo>
                    <a:lnTo>
                      <a:pt x="2037" y="1162"/>
                    </a:lnTo>
                    <a:cubicBezTo>
                      <a:pt x="2071" y="1094"/>
                      <a:pt x="2088" y="1020"/>
                      <a:pt x="2088" y="943"/>
                    </a:cubicBezTo>
                    <a:cubicBezTo>
                      <a:pt x="2088" y="682"/>
                      <a:pt x="1881" y="470"/>
                      <a:pt x="1626" y="470"/>
                    </a:cubicBezTo>
                    <a:cubicBezTo>
                      <a:pt x="1610" y="470"/>
                      <a:pt x="1594" y="471"/>
                      <a:pt x="1578" y="473"/>
                    </a:cubicBezTo>
                    <a:lnTo>
                      <a:pt x="1556" y="475"/>
                    </a:lnTo>
                    <a:lnTo>
                      <a:pt x="1552" y="455"/>
                    </a:lnTo>
                    <a:cubicBezTo>
                      <a:pt x="1512" y="203"/>
                      <a:pt x="1302" y="21"/>
                      <a:pt x="1054" y="21"/>
                    </a:cubicBezTo>
                    <a:cubicBezTo>
                      <a:pt x="805" y="21"/>
                      <a:pt x="594" y="203"/>
                      <a:pt x="555" y="455"/>
                    </a:cubicBezTo>
                    <a:lnTo>
                      <a:pt x="551" y="477"/>
                    </a:lnTo>
                    <a:lnTo>
                      <a:pt x="529" y="474"/>
                    </a:lnTo>
                    <a:cubicBezTo>
                      <a:pt x="512" y="470"/>
                      <a:pt x="497" y="469"/>
                      <a:pt x="480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任意多边形 3119"/>
              <p:cNvSpPr>
                <a:spLocks noChangeArrowheads="1"/>
              </p:cNvSpPr>
              <p:nvPr/>
            </p:nvSpPr>
            <p:spPr bwMode="auto">
              <a:xfrm>
                <a:off x="3535" y="8918"/>
                <a:ext cx="175" cy="127"/>
              </a:xfrm>
              <a:custGeom>
                <a:avLst/>
                <a:gdLst>
                  <a:gd name="T0" fmla="*/ 5 w 308"/>
                  <a:gd name="T1" fmla="*/ 9 h 224"/>
                  <a:gd name="T2" fmla="*/ 9 w 308"/>
                  <a:gd name="T3" fmla="*/ 8 h 224"/>
                  <a:gd name="T4" fmla="*/ 17 w 308"/>
                  <a:gd name="T5" fmla="*/ 10 h 224"/>
                  <a:gd name="T6" fmla="*/ 25 w 308"/>
                  <a:gd name="T7" fmla="*/ 20 h 224"/>
                  <a:gd name="T8" fmla="*/ 30 w 308"/>
                  <a:gd name="T9" fmla="*/ 23 h 224"/>
                  <a:gd name="T10" fmla="*/ 32 w 308"/>
                  <a:gd name="T11" fmla="*/ 21 h 224"/>
                  <a:gd name="T12" fmla="*/ 32 w 308"/>
                  <a:gd name="T13" fmla="*/ 18 h 224"/>
                  <a:gd name="T14" fmla="*/ 21 w 308"/>
                  <a:gd name="T15" fmla="*/ 4 h 224"/>
                  <a:gd name="T16" fmla="*/ 3 w 308"/>
                  <a:gd name="T17" fmla="*/ 2 h 224"/>
                  <a:gd name="T18" fmla="*/ 1 w 308"/>
                  <a:gd name="T19" fmla="*/ 5 h 224"/>
                  <a:gd name="T20" fmla="*/ 1 w 308"/>
                  <a:gd name="T21" fmla="*/ 8 h 224"/>
                  <a:gd name="T22" fmla="*/ 5 w 308"/>
                  <a:gd name="T23" fmla="*/ 9 h 22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08" h="224">
                    <a:moveTo>
                      <a:pt x="44" y="82"/>
                    </a:moveTo>
                    <a:cubicBezTo>
                      <a:pt x="57" y="78"/>
                      <a:pt x="72" y="77"/>
                      <a:pt x="86" y="77"/>
                    </a:cubicBezTo>
                    <a:cubicBezTo>
                      <a:pt x="113" y="77"/>
                      <a:pt x="140" y="85"/>
                      <a:pt x="165" y="98"/>
                    </a:cubicBezTo>
                    <a:cubicBezTo>
                      <a:pt x="201" y="118"/>
                      <a:pt x="227" y="153"/>
                      <a:pt x="239" y="193"/>
                    </a:cubicBezTo>
                    <a:cubicBezTo>
                      <a:pt x="244" y="211"/>
                      <a:pt x="262" y="223"/>
                      <a:pt x="281" y="218"/>
                    </a:cubicBezTo>
                    <a:cubicBezTo>
                      <a:pt x="290" y="215"/>
                      <a:pt x="298" y="210"/>
                      <a:pt x="302" y="202"/>
                    </a:cubicBezTo>
                    <a:cubicBezTo>
                      <a:pt x="307" y="195"/>
                      <a:pt x="307" y="186"/>
                      <a:pt x="306" y="177"/>
                    </a:cubicBezTo>
                    <a:cubicBezTo>
                      <a:pt x="290" y="118"/>
                      <a:pt x="253" y="69"/>
                      <a:pt x="200" y="39"/>
                    </a:cubicBezTo>
                    <a:cubicBezTo>
                      <a:pt x="148" y="9"/>
                      <a:pt x="86" y="0"/>
                      <a:pt x="28" y="17"/>
                    </a:cubicBezTo>
                    <a:cubicBezTo>
                      <a:pt x="16" y="20"/>
                      <a:pt x="7" y="30"/>
                      <a:pt x="3" y="42"/>
                    </a:cubicBezTo>
                    <a:cubicBezTo>
                      <a:pt x="0" y="54"/>
                      <a:pt x="3" y="66"/>
                      <a:pt x="12" y="76"/>
                    </a:cubicBezTo>
                    <a:cubicBezTo>
                      <a:pt x="20" y="81"/>
                      <a:pt x="33" y="85"/>
                      <a:pt x="44" y="8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2" name="任意多边形 3120"/>
              <p:cNvSpPr>
                <a:spLocks noChangeArrowheads="1"/>
              </p:cNvSpPr>
              <p:nvPr/>
            </p:nvSpPr>
            <p:spPr bwMode="auto">
              <a:xfrm>
                <a:off x="3530" y="8913"/>
                <a:ext cx="185" cy="135"/>
              </a:xfrm>
              <a:custGeom>
                <a:avLst/>
                <a:gdLst>
                  <a:gd name="T0" fmla="*/ 29 w 327"/>
                  <a:gd name="T1" fmla="*/ 24 h 239"/>
                  <a:gd name="T2" fmla="*/ 27 w 327"/>
                  <a:gd name="T3" fmla="*/ 24 h 239"/>
                  <a:gd name="T4" fmla="*/ 24 w 327"/>
                  <a:gd name="T5" fmla="*/ 21 h 239"/>
                  <a:gd name="T6" fmla="*/ 18 w 327"/>
                  <a:gd name="T7" fmla="*/ 12 h 239"/>
                  <a:gd name="T8" fmla="*/ 6 w 327"/>
                  <a:gd name="T9" fmla="*/ 10 h 239"/>
                  <a:gd name="T10" fmla="*/ 2 w 327"/>
                  <a:gd name="T11" fmla="*/ 9 h 239"/>
                  <a:gd name="T12" fmla="*/ 1 w 327"/>
                  <a:gd name="T13" fmla="*/ 5 h 239"/>
                  <a:gd name="T14" fmla="*/ 3 w 327"/>
                  <a:gd name="T15" fmla="*/ 2 h 239"/>
                  <a:gd name="T16" fmla="*/ 21 w 327"/>
                  <a:gd name="T17" fmla="*/ 4 h 239"/>
                  <a:gd name="T18" fmla="*/ 33 w 327"/>
                  <a:gd name="T19" fmla="*/ 19 h 239"/>
                  <a:gd name="T20" fmla="*/ 33 w 327"/>
                  <a:gd name="T21" fmla="*/ 22 h 239"/>
                  <a:gd name="T22" fmla="*/ 30 w 327"/>
                  <a:gd name="T23" fmla="*/ 24 h 239"/>
                  <a:gd name="T24" fmla="*/ 29 w 327"/>
                  <a:gd name="T25" fmla="*/ 24 h 239"/>
                  <a:gd name="T26" fmla="*/ 10 w 327"/>
                  <a:gd name="T27" fmla="*/ 8 h 239"/>
                  <a:gd name="T28" fmla="*/ 18 w 327"/>
                  <a:gd name="T29" fmla="*/ 10 h 239"/>
                  <a:gd name="T30" fmla="*/ 26 w 327"/>
                  <a:gd name="T31" fmla="*/ 20 h 239"/>
                  <a:gd name="T32" fmla="*/ 28 w 327"/>
                  <a:gd name="T33" fmla="*/ 21 h 239"/>
                  <a:gd name="T34" fmla="*/ 29 w 327"/>
                  <a:gd name="T35" fmla="*/ 22 h 239"/>
                  <a:gd name="T36" fmla="*/ 31 w 327"/>
                  <a:gd name="T37" fmla="*/ 21 h 239"/>
                  <a:gd name="T38" fmla="*/ 31 w 327"/>
                  <a:gd name="T39" fmla="*/ 19 h 239"/>
                  <a:gd name="T40" fmla="*/ 21 w 327"/>
                  <a:gd name="T41" fmla="*/ 6 h 239"/>
                  <a:gd name="T42" fmla="*/ 4 w 327"/>
                  <a:gd name="T43" fmla="*/ 3 h 239"/>
                  <a:gd name="T44" fmla="*/ 2 w 327"/>
                  <a:gd name="T45" fmla="*/ 5 h 239"/>
                  <a:gd name="T46" fmla="*/ 3 w 327"/>
                  <a:gd name="T47" fmla="*/ 8 h 239"/>
                  <a:gd name="T48" fmla="*/ 5 w 327"/>
                  <a:gd name="T49" fmla="*/ 8 h 239"/>
                  <a:gd name="T50" fmla="*/ 5 w 327"/>
                  <a:gd name="T51" fmla="*/ 8 h 239"/>
                  <a:gd name="T52" fmla="*/ 10 w 327"/>
                  <a:gd name="T53" fmla="*/ 8 h 23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327" h="239">
                    <a:moveTo>
                      <a:pt x="281" y="238"/>
                    </a:moveTo>
                    <a:cubicBezTo>
                      <a:pt x="273" y="238"/>
                      <a:pt x="265" y="236"/>
                      <a:pt x="259" y="232"/>
                    </a:cubicBezTo>
                    <a:cubicBezTo>
                      <a:pt x="249" y="227"/>
                      <a:pt x="242" y="216"/>
                      <a:pt x="238" y="206"/>
                    </a:cubicBezTo>
                    <a:cubicBezTo>
                      <a:pt x="228" y="167"/>
                      <a:pt x="203" y="136"/>
                      <a:pt x="170" y="115"/>
                    </a:cubicBezTo>
                    <a:cubicBezTo>
                      <a:pt x="136" y="96"/>
                      <a:pt x="95" y="91"/>
                      <a:pt x="57" y="101"/>
                    </a:cubicBezTo>
                    <a:cubicBezTo>
                      <a:pt x="41" y="105"/>
                      <a:pt x="26" y="101"/>
                      <a:pt x="16" y="89"/>
                    </a:cubicBezTo>
                    <a:cubicBezTo>
                      <a:pt x="5" y="79"/>
                      <a:pt x="0" y="62"/>
                      <a:pt x="4" y="48"/>
                    </a:cubicBezTo>
                    <a:cubicBezTo>
                      <a:pt x="8" y="32"/>
                      <a:pt x="19" y="21"/>
                      <a:pt x="35" y="17"/>
                    </a:cubicBezTo>
                    <a:cubicBezTo>
                      <a:pt x="96" y="0"/>
                      <a:pt x="159" y="9"/>
                      <a:pt x="214" y="40"/>
                    </a:cubicBezTo>
                    <a:cubicBezTo>
                      <a:pt x="268" y="71"/>
                      <a:pt x="307" y="123"/>
                      <a:pt x="324" y="184"/>
                    </a:cubicBezTo>
                    <a:cubicBezTo>
                      <a:pt x="326" y="196"/>
                      <a:pt x="325" y="207"/>
                      <a:pt x="320" y="216"/>
                    </a:cubicBezTo>
                    <a:cubicBezTo>
                      <a:pt x="315" y="227"/>
                      <a:pt x="304" y="233"/>
                      <a:pt x="294" y="237"/>
                    </a:cubicBezTo>
                    <a:cubicBezTo>
                      <a:pt x="289" y="237"/>
                      <a:pt x="285" y="238"/>
                      <a:pt x="281" y="238"/>
                    </a:cubicBezTo>
                    <a:close/>
                    <a:moveTo>
                      <a:pt x="96" y="76"/>
                    </a:moveTo>
                    <a:cubicBezTo>
                      <a:pt x="124" y="76"/>
                      <a:pt x="154" y="84"/>
                      <a:pt x="179" y="98"/>
                    </a:cubicBezTo>
                    <a:cubicBezTo>
                      <a:pt x="218" y="120"/>
                      <a:pt x="245" y="157"/>
                      <a:pt x="256" y="199"/>
                    </a:cubicBezTo>
                    <a:cubicBezTo>
                      <a:pt x="258" y="206"/>
                      <a:pt x="263" y="211"/>
                      <a:pt x="268" y="215"/>
                    </a:cubicBezTo>
                    <a:cubicBezTo>
                      <a:pt x="275" y="219"/>
                      <a:pt x="281" y="219"/>
                      <a:pt x="287" y="218"/>
                    </a:cubicBezTo>
                    <a:cubicBezTo>
                      <a:pt x="294" y="216"/>
                      <a:pt x="299" y="211"/>
                      <a:pt x="303" y="206"/>
                    </a:cubicBezTo>
                    <a:cubicBezTo>
                      <a:pt x="307" y="199"/>
                      <a:pt x="307" y="193"/>
                      <a:pt x="306" y="187"/>
                    </a:cubicBezTo>
                    <a:cubicBezTo>
                      <a:pt x="290" y="131"/>
                      <a:pt x="255" y="83"/>
                      <a:pt x="205" y="54"/>
                    </a:cubicBezTo>
                    <a:cubicBezTo>
                      <a:pt x="154" y="26"/>
                      <a:pt x="96" y="18"/>
                      <a:pt x="39" y="32"/>
                    </a:cubicBezTo>
                    <a:cubicBezTo>
                      <a:pt x="30" y="35"/>
                      <a:pt x="23" y="41"/>
                      <a:pt x="21" y="51"/>
                    </a:cubicBezTo>
                    <a:cubicBezTo>
                      <a:pt x="18" y="60"/>
                      <a:pt x="20" y="69"/>
                      <a:pt x="27" y="75"/>
                    </a:cubicBezTo>
                    <a:cubicBezTo>
                      <a:pt x="33" y="82"/>
                      <a:pt x="43" y="84"/>
                      <a:pt x="52" y="82"/>
                    </a:cubicBezTo>
                    <a:cubicBezTo>
                      <a:pt x="66" y="79"/>
                      <a:pt x="80" y="76"/>
                      <a:pt x="96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3" name="任意多边形 3121"/>
              <p:cNvSpPr>
                <a:spLocks noChangeArrowheads="1"/>
              </p:cNvSpPr>
              <p:nvPr/>
            </p:nvSpPr>
            <p:spPr bwMode="auto">
              <a:xfrm>
                <a:off x="3508" y="8805"/>
                <a:ext cx="307" cy="213"/>
              </a:xfrm>
              <a:custGeom>
                <a:avLst/>
                <a:gdLst>
                  <a:gd name="T0" fmla="*/ 56 w 542"/>
                  <a:gd name="T1" fmla="*/ 34 h 374"/>
                  <a:gd name="T2" fmla="*/ 35 w 542"/>
                  <a:gd name="T3" fmla="*/ 7 h 374"/>
                  <a:gd name="T4" fmla="*/ 3 w 542"/>
                  <a:gd name="T5" fmla="*/ 3 h 374"/>
                  <a:gd name="T6" fmla="*/ 1 w 542"/>
                  <a:gd name="T7" fmla="*/ 5 h 374"/>
                  <a:gd name="T8" fmla="*/ 1 w 542"/>
                  <a:gd name="T9" fmla="*/ 7 h 374"/>
                  <a:gd name="T10" fmla="*/ 5 w 542"/>
                  <a:gd name="T11" fmla="*/ 10 h 374"/>
                  <a:gd name="T12" fmla="*/ 14 w 542"/>
                  <a:gd name="T13" fmla="*/ 9 h 374"/>
                  <a:gd name="T14" fmla="*/ 32 w 542"/>
                  <a:gd name="T15" fmla="*/ 14 h 374"/>
                  <a:gd name="T16" fmla="*/ 49 w 542"/>
                  <a:gd name="T17" fmla="*/ 36 h 374"/>
                  <a:gd name="T18" fmla="*/ 53 w 542"/>
                  <a:gd name="T19" fmla="*/ 39 h 374"/>
                  <a:gd name="T20" fmla="*/ 55 w 542"/>
                  <a:gd name="T21" fmla="*/ 37 h 374"/>
                  <a:gd name="T22" fmla="*/ 56 w 542"/>
                  <a:gd name="T23" fmla="*/ 34 h 37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542" h="374">
                    <a:moveTo>
                      <a:pt x="539" y="325"/>
                    </a:moveTo>
                    <a:cubicBezTo>
                      <a:pt x="510" y="218"/>
                      <a:pt x="440" y="127"/>
                      <a:pt x="343" y="71"/>
                    </a:cubicBezTo>
                    <a:cubicBezTo>
                      <a:pt x="246" y="16"/>
                      <a:pt x="134" y="0"/>
                      <a:pt x="26" y="30"/>
                    </a:cubicBezTo>
                    <a:cubicBezTo>
                      <a:pt x="17" y="32"/>
                      <a:pt x="9" y="38"/>
                      <a:pt x="5" y="45"/>
                    </a:cubicBezTo>
                    <a:cubicBezTo>
                      <a:pt x="0" y="53"/>
                      <a:pt x="0" y="62"/>
                      <a:pt x="1" y="71"/>
                    </a:cubicBezTo>
                    <a:cubicBezTo>
                      <a:pt x="7" y="89"/>
                      <a:pt x="25" y="101"/>
                      <a:pt x="44" y="96"/>
                    </a:cubicBezTo>
                    <a:cubicBezTo>
                      <a:pt x="74" y="88"/>
                      <a:pt x="105" y="84"/>
                      <a:pt x="135" y="84"/>
                    </a:cubicBezTo>
                    <a:cubicBezTo>
                      <a:pt x="196" y="84"/>
                      <a:pt x="255" y="100"/>
                      <a:pt x="310" y="131"/>
                    </a:cubicBezTo>
                    <a:cubicBezTo>
                      <a:pt x="391" y="177"/>
                      <a:pt x="448" y="253"/>
                      <a:pt x="473" y="343"/>
                    </a:cubicBezTo>
                    <a:cubicBezTo>
                      <a:pt x="478" y="361"/>
                      <a:pt x="496" y="373"/>
                      <a:pt x="516" y="368"/>
                    </a:cubicBezTo>
                    <a:cubicBezTo>
                      <a:pt x="525" y="365"/>
                      <a:pt x="532" y="360"/>
                      <a:pt x="536" y="352"/>
                    </a:cubicBezTo>
                    <a:cubicBezTo>
                      <a:pt x="540" y="343"/>
                      <a:pt x="541" y="333"/>
                      <a:pt x="539" y="3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4" name="任意多边形 3122"/>
              <p:cNvSpPr>
                <a:spLocks noChangeArrowheads="1"/>
              </p:cNvSpPr>
              <p:nvPr/>
            </p:nvSpPr>
            <p:spPr bwMode="auto">
              <a:xfrm>
                <a:off x="3503" y="8800"/>
                <a:ext cx="317" cy="220"/>
              </a:xfrm>
              <a:custGeom>
                <a:avLst/>
                <a:gdLst>
                  <a:gd name="T0" fmla="*/ 53 w 561"/>
                  <a:gd name="T1" fmla="*/ 40 h 387"/>
                  <a:gd name="T2" fmla="*/ 50 w 561"/>
                  <a:gd name="T3" fmla="*/ 39 h 387"/>
                  <a:gd name="T4" fmla="*/ 48 w 561"/>
                  <a:gd name="T5" fmla="*/ 37 h 387"/>
                  <a:gd name="T6" fmla="*/ 32 w 561"/>
                  <a:gd name="T7" fmla="*/ 15 h 387"/>
                  <a:gd name="T8" fmla="*/ 6 w 561"/>
                  <a:gd name="T9" fmla="*/ 11 h 387"/>
                  <a:gd name="T10" fmla="*/ 3 w 561"/>
                  <a:gd name="T11" fmla="*/ 11 h 387"/>
                  <a:gd name="T12" fmla="*/ 1 w 561"/>
                  <a:gd name="T13" fmla="*/ 9 h 387"/>
                  <a:gd name="T14" fmla="*/ 1 w 561"/>
                  <a:gd name="T15" fmla="*/ 5 h 387"/>
                  <a:gd name="T16" fmla="*/ 3 w 561"/>
                  <a:gd name="T17" fmla="*/ 3 h 387"/>
                  <a:gd name="T18" fmla="*/ 36 w 561"/>
                  <a:gd name="T19" fmla="*/ 7 h 387"/>
                  <a:gd name="T20" fmla="*/ 57 w 561"/>
                  <a:gd name="T21" fmla="*/ 35 h 387"/>
                  <a:gd name="T22" fmla="*/ 56 w 561"/>
                  <a:gd name="T23" fmla="*/ 38 h 387"/>
                  <a:gd name="T24" fmla="*/ 54 w 561"/>
                  <a:gd name="T25" fmla="*/ 40 h 387"/>
                  <a:gd name="T26" fmla="*/ 53 w 561"/>
                  <a:gd name="T27" fmla="*/ 40 h 387"/>
                  <a:gd name="T28" fmla="*/ 15 w 561"/>
                  <a:gd name="T29" fmla="*/ 9 h 387"/>
                  <a:gd name="T30" fmla="*/ 33 w 561"/>
                  <a:gd name="T31" fmla="*/ 14 h 387"/>
                  <a:gd name="T32" fmla="*/ 50 w 561"/>
                  <a:gd name="T33" fmla="*/ 36 h 387"/>
                  <a:gd name="T34" fmla="*/ 51 w 561"/>
                  <a:gd name="T35" fmla="*/ 38 h 387"/>
                  <a:gd name="T36" fmla="*/ 53 w 561"/>
                  <a:gd name="T37" fmla="*/ 38 h 387"/>
                  <a:gd name="T38" fmla="*/ 55 w 561"/>
                  <a:gd name="T39" fmla="*/ 37 h 387"/>
                  <a:gd name="T40" fmla="*/ 55 w 561"/>
                  <a:gd name="T41" fmla="*/ 35 h 387"/>
                  <a:gd name="T42" fmla="*/ 55 w 561"/>
                  <a:gd name="T43" fmla="*/ 35 h 387"/>
                  <a:gd name="T44" fmla="*/ 36 w 561"/>
                  <a:gd name="T45" fmla="*/ 9 h 387"/>
                  <a:gd name="T46" fmla="*/ 4 w 561"/>
                  <a:gd name="T47" fmla="*/ 5 h 387"/>
                  <a:gd name="T48" fmla="*/ 3 w 561"/>
                  <a:gd name="T49" fmla="*/ 6 h 387"/>
                  <a:gd name="T50" fmla="*/ 2 w 561"/>
                  <a:gd name="T51" fmla="*/ 8 h 387"/>
                  <a:gd name="T52" fmla="*/ 3 w 561"/>
                  <a:gd name="T53" fmla="*/ 10 h 387"/>
                  <a:gd name="T54" fmla="*/ 6 w 561"/>
                  <a:gd name="T55" fmla="*/ 10 h 387"/>
                  <a:gd name="T56" fmla="*/ 15 w 561"/>
                  <a:gd name="T57" fmla="*/ 9 h 387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61" h="387">
                    <a:moveTo>
                      <a:pt x="517" y="386"/>
                    </a:moveTo>
                    <a:cubicBezTo>
                      <a:pt x="509" y="386"/>
                      <a:pt x="502" y="383"/>
                      <a:pt x="495" y="379"/>
                    </a:cubicBezTo>
                    <a:cubicBezTo>
                      <a:pt x="485" y="374"/>
                      <a:pt x="478" y="364"/>
                      <a:pt x="474" y="353"/>
                    </a:cubicBezTo>
                    <a:cubicBezTo>
                      <a:pt x="451" y="265"/>
                      <a:pt x="394" y="192"/>
                      <a:pt x="315" y="146"/>
                    </a:cubicBezTo>
                    <a:cubicBezTo>
                      <a:pt x="237" y="101"/>
                      <a:pt x="144" y="89"/>
                      <a:pt x="56" y="113"/>
                    </a:cubicBezTo>
                    <a:cubicBezTo>
                      <a:pt x="45" y="115"/>
                      <a:pt x="33" y="114"/>
                      <a:pt x="24" y="109"/>
                    </a:cubicBezTo>
                    <a:cubicBezTo>
                      <a:pt x="13" y="104"/>
                      <a:pt x="7" y="93"/>
                      <a:pt x="3" y="83"/>
                    </a:cubicBezTo>
                    <a:cubicBezTo>
                      <a:pt x="0" y="71"/>
                      <a:pt x="2" y="60"/>
                      <a:pt x="7" y="50"/>
                    </a:cubicBezTo>
                    <a:cubicBezTo>
                      <a:pt x="12" y="40"/>
                      <a:pt x="23" y="34"/>
                      <a:pt x="33" y="30"/>
                    </a:cubicBezTo>
                    <a:cubicBezTo>
                      <a:pt x="143" y="0"/>
                      <a:pt x="258" y="15"/>
                      <a:pt x="358" y="72"/>
                    </a:cubicBezTo>
                    <a:cubicBezTo>
                      <a:pt x="456" y="129"/>
                      <a:pt x="528" y="221"/>
                      <a:pt x="557" y="333"/>
                    </a:cubicBezTo>
                    <a:cubicBezTo>
                      <a:pt x="560" y="344"/>
                      <a:pt x="559" y="356"/>
                      <a:pt x="553" y="365"/>
                    </a:cubicBezTo>
                    <a:cubicBezTo>
                      <a:pt x="548" y="375"/>
                      <a:pt x="538" y="382"/>
                      <a:pt x="528" y="386"/>
                    </a:cubicBezTo>
                    <a:cubicBezTo>
                      <a:pt x="525" y="386"/>
                      <a:pt x="521" y="386"/>
                      <a:pt x="517" y="386"/>
                    </a:cubicBezTo>
                    <a:close/>
                    <a:moveTo>
                      <a:pt x="147" y="83"/>
                    </a:moveTo>
                    <a:cubicBezTo>
                      <a:pt x="209" y="83"/>
                      <a:pt x="271" y="100"/>
                      <a:pt x="326" y="131"/>
                    </a:cubicBezTo>
                    <a:cubicBezTo>
                      <a:pt x="408" y="179"/>
                      <a:pt x="468" y="256"/>
                      <a:pt x="493" y="348"/>
                    </a:cubicBezTo>
                    <a:cubicBezTo>
                      <a:pt x="494" y="355"/>
                      <a:pt x="499" y="360"/>
                      <a:pt x="504" y="364"/>
                    </a:cubicBezTo>
                    <a:cubicBezTo>
                      <a:pt x="511" y="368"/>
                      <a:pt x="517" y="368"/>
                      <a:pt x="524" y="366"/>
                    </a:cubicBezTo>
                    <a:cubicBezTo>
                      <a:pt x="530" y="365"/>
                      <a:pt x="535" y="360"/>
                      <a:pt x="539" y="355"/>
                    </a:cubicBezTo>
                    <a:cubicBezTo>
                      <a:pt x="543" y="348"/>
                      <a:pt x="543" y="342"/>
                      <a:pt x="542" y="335"/>
                    </a:cubicBezTo>
                    <a:cubicBezTo>
                      <a:pt x="513" y="229"/>
                      <a:pt x="445" y="142"/>
                      <a:pt x="351" y="87"/>
                    </a:cubicBezTo>
                    <a:cubicBezTo>
                      <a:pt x="256" y="33"/>
                      <a:pt x="147" y="18"/>
                      <a:pt x="41" y="45"/>
                    </a:cubicBezTo>
                    <a:cubicBezTo>
                      <a:pt x="34" y="47"/>
                      <a:pt x="29" y="52"/>
                      <a:pt x="25" y="57"/>
                    </a:cubicBezTo>
                    <a:cubicBezTo>
                      <a:pt x="21" y="63"/>
                      <a:pt x="21" y="70"/>
                      <a:pt x="23" y="76"/>
                    </a:cubicBezTo>
                    <a:cubicBezTo>
                      <a:pt x="24" y="83"/>
                      <a:pt x="29" y="88"/>
                      <a:pt x="34" y="92"/>
                    </a:cubicBezTo>
                    <a:cubicBezTo>
                      <a:pt x="41" y="96"/>
                      <a:pt x="47" y="96"/>
                      <a:pt x="54" y="94"/>
                    </a:cubicBezTo>
                    <a:cubicBezTo>
                      <a:pt x="83" y="87"/>
                      <a:pt x="116" y="83"/>
                      <a:pt x="147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5" name="任意多边形 3123"/>
              <p:cNvSpPr>
                <a:spLocks noChangeArrowheads="1"/>
              </p:cNvSpPr>
              <p:nvPr/>
            </p:nvSpPr>
            <p:spPr bwMode="auto">
              <a:xfrm>
                <a:off x="2985" y="9575"/>
                <a:ext cx="178" cy="103"/>
              </a:xfrm>
              <a:custGeom>
                <a:avLst/>
                <a:gdLst>
                  <a:gd name="T0" fmla="*/ 10 w 313"/>
                  <a:gd name="T1" fmla="*/ 0 h 182"/>
                  <a:gd name="T2" fmla="*/ 0 w 313"/>
                  <a:gd name="T3" fmla="*/ 9 h 182"/>
                  <a:gd name="T4" fmla="*/ 10 w 313"/>
                  <a:gd name="T5" fmla="*/ 19 h 182"/>
                  <a:gd name="T6" fmla="*/ 18 w 313"/>
                  <a:gd name="T7" fmla="*/ 12 h 182"/>
                  <a:gd name="T8" fmla="*/ 32 w 313"/>
                  <a:gd name="T9" fmla="*/ 12 h 182"/>
                  <a:gd name="T10" fmla="*/ 32 w 313"/>
                  <a:gd name="T11" fmla="*/ 5 h 182"/>
                  <a:gd name="T12" fmla="*/ 18 w 313"/>
                  <a:gd name="T13" fmla="*/ 5 h 182"/>
                  <a:gd name="T14" fmla="*/ 10 w 313"/>
                  <a:gd name="T15" fmla="*/ 0 h 18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313" h="182">
                    <a:moveTo>
                      <a:pt x="91" y="0"/>
                    </a:moveTo>
                    <a:cubicBezTo>
                      <a:pt x="40" y="0"/>
                      <a:pt x="0" y="41"/>
                      <a:pt x="0" y="91"/>
                    </a:cubicBezTo>
                    <a:cubicBezTo>
                      <a:pt x="0" y="142"/>
                      <a:pt x="40" y="181"/>
                      <a:pt x="91" y="181"/>
                    </a:cubicBezTo>
                    <a:cubicBezTo>
                      <a:pt x="131" y="181"/>
                      <a:pt x="165" y="155"/>
                      <a:pt x="176" y="119"/>
                    </a:cubicBezTo>
                    <a:lnTo>
                      <a:pt x="312" y="119"/>
                    </a:lnTo>
                    <a:cubicBezTo>
                      <a:pt x="312" y="78"/>
                      <a:pt x="312" y="95"/>
                      <a:pt x="312" y="50"/>
                    </a:cubicBezTo>
                    <a:lnTo>
                      <a:pt x="171" y="50"/>
                    </a:lnTo>
                    <a:cubicBezTo>
                      <a:pt x="157" y="21"/>
                      <a:pt x="126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6" name="任意多边形 3124"/>
              <p:cNvSpPr>
                <a:spLocks noChangeArrowheads="1"/>
              </p:cNvSpPr>
              <p:nvPr/>
            </p:nvSpPr>
            <p:spPr bwMode="auto">
              <a:xfrm>
                <a:off x="2980" y="9570"/>
                <a:ext cx="188" cy="113"/>
              </a:xfrm>
              <a:custGeom>
                <a:avLst/>
                <a:gdLst>
                  <a:gd name="T0" fmla="*/ 10 w 331"/>
                  <a:gd name="T1" fmla="*/ 20 h 200"/>
                  <a:gd name="T2" fmla="*/ 0 w 331"/>
                  <a:gd name="T3" fmla="*/ 10 h 200"/>
                  <a:gd name="T4" fmla="*/ 10 w 331"/>
                  <a:gd name="T5" fmla="*/ 0 h 200"/>
                  <a:gd name="T6" fmla="*/ 19 w 331"/>
                  <a:gd name="T7" fmla="*/ 5 h 200"/>
                  <a:gd name="T8" fmla="*/ 34 w 331"/>
                  <a:gd name="T9" fmla="*/ 5 h 200"/>
                  <a:gd name="T10" fmla="*/ 34 w 331"/>
                  <a:gd name="T11" fmla="*/ 14 h 200"/>
                  <a:gd name="T12" fmla="*/ 20 w 331"/>
                  <a:gd name="T13" fmla="*/ 14 h 200"/>
                  <a:gd name="T14" fmla="*/ 10 w 331"/>
                  <a:gd name="T15" fmla="*/ 20 h 200"/>
                  <a:gd name="T16" fmla="*/ 10 w 331"/>
                  <a:gd name="T17" fmla="*/ 2 h 200"/>
                  <a:gd name="T18" fmla="*/ 2 w 331"/>
                  <a:gd name="T19" fmla="*/ 10 h 200"/>
                  <a:gd name="T20" fmla="*/ 10 w 331"/>
                  <a:gd name="T21" fmla="*/ 19 h 200"/>
                  <a:gd name="T22" fmla="*/ 18 w 331"/>
                  <a:gd name="T23" fmla="*/ 13 h 200"/>
                  <a:gd name="T24" fmla="*/ 19 w 331"/>
                  <a:gd name="T25" fmla="*/ 12 h 200"/>
                  <a:gd name="T26" fmla="*/ 32 w 331"/>
                  <a:gd name="T27" fmla="*/ 12 h 200"/>
                  <a:gd name="T28" fmla="*/ 32 w 331"/>
                  <a:gd name="T29" fmla="*/ 7 h 200"/>
                  <a:gd name="T30" fmla="*/ 18 w 331"/>
                  <a:gd name="T31" fmla="*/ 7 h 200"/>
                  <a:gd name="T32" fmla="*/ 18 w 331"/>
                  <a:gd name="T33" fmla="*/ 6 h 200"/>
                  <a:gd name="T34" fmla="*/ 10 w 331"/>
                  <a:gd name="T35" fmla="*/ 2 h 2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31" h="200">
                    <a:moveTo>
                      <a:pt x="100" y="199"/>
                    </a:moveTo>
                    <a:cubicBezTo>
                      <a:pt x="44" y="199"/>
                      <a:pt x="0" y="154"/>
                      <a:pt x="0" y="100"/>
                    </a:cubicBezTo>
                    <a:cubicBezTo>
                      <a:pt x="0" y="44"/>
                      <a:pt x="45" y="0"/>
                      <a:pt x="100" y="0"/>
                    </a:cubicBezTo>
                    <a:cubicBezTo>
                      <a:pt x="136" y="0"/>
                      <a:pt x="168" y="19"/>
                      <a:pt x="187" y="50"/>
                    </a:cubicBezTo>
                    <a:lnTo>
                      <a:pt x="330" y="50"/>
                    </a:lnTo>
                    <a:lnTo>
                      <a:pt x="330" y="137"/>
                    </a:lnTo>
                    <a:lnTo>
                      <a:pt x="192" y="137"/>
                    </a:lnTo>
                    <a:cubicBezTo>
                      <a:pt x="176" y="175"/>
                      <a:pt x="140" y="199"/>
                      <a:pt x="100" y="199"/>
                    </a:cubicBezTo>
                    <a:close/>
                    <a:moveTo>
                      <a:pt x="100" y="18"/>
                    </a:moveTo>
                    <a:cubicBezTo>
                      <a:pt x="54" y="18"/>
                      <a:pt x="18" y="55"/>
                      <a:pt x="18" y="100"/>
                    </a:cubicBezTo>
                    <a:cubicBezTo>
                      <a:pt x="18" y="146"/>
                      <a:pt x="54" y="181"/>
                      <a:pt x="100" y="181"/>
                    </a:cubicBezTo>
                    <a:cubicBezTo>
                      <a:pt x="135" y="181"/>
                      <a:pt x="166" y="159"/>
                      <a:pt x="177" y="126"/>
                    </a:cubicBezTo>
                    <a:lnTo>
                      <a:pt x="180" y="119"/>
                    </a:lnTo>
                    <a:lnTo>
                      <a:pt x="313" y="119"/>
                    </a:lnTo>
                    <a:lnTo>
                      <a:pt x="313" y="69"/>
                    </a:lnTo>
                    <a:lnTo>
                      <a:pt x="176" y="69"/>
                    </a:lnTo>
                    <a:lnTo>
                      <a:pt x="174" y="63"/>
                    </a:lnTo>
                    <a:cubicBezTo>
                      <a:pt x="158" y="35"/>
                      <a:pt x="131" y="18"/>
                      <a:pt x="10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7" name="任意多边形 3125"/>
              <p:cNvSpPr>
                <a:spLocks noChangeArrowheads="1"/>
              </p:cNvSpPr>
              <p:nvPr/>
            </p:nvSpPr>
            <p:spPr bwMode="auto">
              <a:xfrm>
                <a:off x="3195" y="9465"/>
                <a:ext cx="128" cy="178"/>
              </a:xfrm>
              <a:custGeom>
                <a:avLst/>
                <a:gdLst>
                  <a:gd name="T0" fmla="*/ 0 w 223"/>
                  <a:gd name="T1" fmla="*/ 23 h 313"/>
                  <a:gd name="T2" fmla="*/ 6 w 223"/>
                  <a:gd name="T3" fmla="*/ 22 h 313"/>
                  <a:gd name="T4" fmla="*/ 6 w 223"/>
                  <a:gd name="T5" fmla="*/ 23 h 313"/>
                  <a:gd name="T6" fmla="*/ 7 w 223"/>
                  <a:gd name="T7" fmla="*/ 26 h 313"/>
                  <a:gd name="T8" fmla="*/ 10 w 223"/>
                  <a:gd name="T9" fmla="*/ 27 h 313"/>
                  <a:gd name="T10" fmla="*/ 14 w 223"/>
                  <a:gd name="T11" fmla="*/ 25 h 313"/>
                  <a:gd name="T12" fmla="*/ 16 w 223"/>
                  <a:gd name="T13" fmla="*/ 19 h 313"/>
                  <a:gd name="T14" fmla="*/ 15 w 223"/>
                  <a:gd name="T15" fmla="*/ 16 h 313"/>
                  <a:gd name="T16" fmla="*/ 12 w 223"/>
                  <a:gd name="T17" fmla="*/ 15 h 313"/>
                  <a:gd name="T18" fmla="*/ 10 w 223"/>
                  <a:gd name="T19" fmla="*/ 15 h 313"/>
                  <a:gd name="T20" fmla="*/ 7 w 223"/>
                  <a:gd name="T21" fmla="*/ 17 h 313"/>
                  <a:gd name="T22" fmla="*/ 2 w 223"/>
                  <a:gd name="T23" fmla="*/ 16 h 313"/>
                  <a:gd name="T24" fmla="*/ 7 w 223"/>
                  <a:gd name="T25" fmla="*/ 0 h 313"/>
                  <a:gd name="T26" fmla="*/ 24 w 223"/>
                  <a:gd name="T27" fmla="*/ 0 h 313"/>
                  <a:gd name="T28" fmla="*/ 23 w 223"/>
                  <a:gd name="T29" fmla="*/ 6 h 313"/>
                  <a:gd name="T30" fmla="*/ 11 w 223"/>
                  <a:gd name="T31" fmla="*/ 6 h 313"/>
                  <a:gd name="T32" fmla="*/ 10 w 223"/>
                  <a:gd name="T33" fmla="*/ 11 h 313"/>
                  <a:gd name="T34" fmla="*/ 12 w 223"/>
                  <a:gd name="T35" fmla="*/ 10 h 313"/>
                  <a:gd name="T36" fmla="*/ 14 w 223"/>
                  <a:gd name="T37" fmla="*/ 10 h 313"/>
                  <a:gd name="T38" fmla="*/ 20 w 223"/>
                  <a:gd name="T39" fmla="*/ 13 h 313"/>
                  <a:gd name="T40" fmla="*/ 23 w 223"/>
                  <a:gd name="T41" fmla="*/ 19 h 313"/>
                  <a:gd name="T42" fmla="*/ 21 w 223"/>
                  <a:gd name="T43" fmla="*/ 26 h 313"/>
                  <a:gd name="T44" fmla="*/ 16 w 223"/>
                  <a:gd name="T45" fmla="*/ 31 h 313"/>
                  <a:gd name="T46" fmla="*/ 10 w 223"/>
                  <a:gd name="T47" fmla="*/ 32 h 313"/>
                  <a:gd name="T48" fmla="*/ 3 w 223"/>
                  <a:gd name="T49" fmla="*/ 30 h 313"/>
                  <a:gd name="T50" fmla="*/ 0 w 223"/>
                  <a:gd name="T51" fmla="*/ 23 h 313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0" t="0" r="r" b="b"/>
                <a:pathLst>
                  <a:path w="223" h="313">
                    <a:moveTo>
                      <a:pt x="0" y="219"/>
                    </a:moveTo>
                    <a:lnTo>
                      <a:pt x="60" y="213"/>
                    </a:lnTo>
                    <a:cubicBezTo>
                      <a:pt x="60" y="216"/>
                      <a:pt x="60" y="219"/>
                      <a:pt x="60" y="220"/>
                    </a:cubicBezTo>
                    <a:cubicBezTo>
                      <a:pt x="60" y="234"/>
                      <a:pt x="62" y="246"/>
                      <a:pt x="69" y="252"/>
                    </a:cubicBezTo>
                    <a:cubicBezTo>
                      <a:pt x="75" y="260"/>
                      <a:pt x="83" y="263"/>
                      <a:pt x="93" y="263"/>
                    </a:cubicBezTo>
                    <a:cubicBezTo>
                      <a:pt x="108" y="263"/>
                      <a:pt x="120" y="256"/>
                      <a:pt x="132" y="242"/>
                    </a:cubicBezTo>
                    <a:cubicBezTo>
                      <a:pt x="143" y="228"/>
                      <a:pt x="150" y="210"/>
                      <a:pt x="150" y="185"/>
                    </a:cubicBezTo>
                    <a:cubicBezTo>
                      <a:pt x="150" y="171"/>
                      <a:pt x="146" y="160"/>
                      <a:pt x="140" y="153"/>
                    </a:cubicBezTo>
                    <a:cubicBezTo>
                      <a:pt x="133" y="147"/>
                      <a:pt x="125" y="141"/>
                      <a:pt x="113" y="141"/>
                    </a:cubicBezTo>
                    <a:cubicBezTo>
                      <a:pt x="105" y="141"/>
                      <a:pt x="97" y="142"/>
                      <a:pt x="90" y="146"/>
                    </a:cubicBezTo>
                    <a:cubicBezTo>
                      <a:pt x="82" y="150"/>
                      <a:pt x="75" y="155"/>
                      <a:pt x="68" y="163"/>
                    </a:cubicBezTo>
                    <a:lnTo>
                      <a:pt x="17" y="159"/>
                    </a:lnTo>
                    <a:lnTo>
                      <a:pt x="65" y="0"/>
                    </a:lnTo>
                    <a:lnTo>
                      <a:pt x="222" y="0"/>
                    </a:lnTo>
                    <a:lnTo>
                      <a:pt x="210" y="55"/>
                    </a:lnTo>
                    <a:lnTo>
                      <a:pt x="106" y="55"/>
                    </a:lnTo>
                    <a:lnTo>
                      <a:pt x="92" y="103"/>
                    </a:lnTo>
                    <a:cubicBezTo>
                      <a:pt x="99" y="101"/>
                      <a:pt x="103" y="98"/>
                      <a:pt x="110" y="97"/>
                    </a:cubicBezTo>
                    <a:cubicBezTo>
                      <a:pt x="116" y="96"/>
                      <a:pt x="122" y="94"/>
                      <a:pt x="128" y="94"/>
                    </a:cubicBezTo>
                    <a:cubicBezTo>
                      <a:pt x="152" y="94"/>
                      <a:pt x="172" y="102"/>
                      <a:pt x="187" y="119"/>
                    </a:cubicBezTo>
                    <a:cubicBezTo>
                      <a:pt x="202" y="134"/>
                      <a:pt x="210" y="156"/>
                      <a:pt x="210" y="184"/>
                    </a:cubicBezTo>
                    <a:cubicBezTo>
                      <a:pt x="210" y="206"/>
                      <a:pt x="205" y="226"/>
                      <a:pt x="194" y="247"/>
                    </a:cubicBezTo>
                    <a:cubicBezTo>
                      <a:pt x="184" y="268"/>
                      <a:pt x="169" y="285"/>
                      <a:pt x="150" y="295"/>
                    </a:cubicBezTo>
                    <a:cubicBezTo>
                      <a:pt x="131" y="307"/>
                      <a:pt x="112" y="312"/>
                      <a:pt x="91" y="312"/>
                    </a:cubicBezTo>
                    <a:cubicBezTo>
                      <a:pt x="65" y="312"/>
                      <a:pt x="43" y="303"/>
                      <a:pt x="25" y="286"/>
                    </a:cubicBezTo>
                    <a:cubicBezTo>
                      <a:pt x="7" y="269"/>
                      <a:pt x="0" y="248"/>
                      <a:pt x="0" y="2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8" name="任意多边形 3126"/>
              <p:cNvSpPr>
                <a:spLocks noChangeArrowheads="1"/>
              </p:cNvSpPr>
              <p:nvPr/>
            </p:nvSpPr>
            <p:spPr bwMode="auto">
              <a:xfrm>
                <a:off x="3338" y="9460"/>
                <a:ext cx="172" cy="183"/>
              </a:xfrm>
              <a:custGeom>
                <a:avLst/>
                <a:gdLst>
                  <a:gd name="T0" fmla="*/ 16 w 305"/>
                  <a:gd name="T1" fmla="*/ 15 h 322"/>
                  <a:gd name="T2" fmla="*/ 30 w 305"/>
                  <a:gd name="T3" fmla="*/ 15 h 322"/>
                  <a:gd name="T4" fmla="*/ 27 w 305"/>
                  <a:gd name="T5" fmla="*/ 30 h 322"/>
                  <a:gd name="T6" fmla="*/ 21 w 305"/>
                  <a:gd name="T7" fmla="*/ 32 h 322"/>
                  <a:gd name="T8" fmla="*/ 14 w 305"/>
                  <a:gd name="T9" fmla="*/ 34 h 322"/>
                  <a:gd name="T10" fmla="*/ 5 w 305"/>
                  <a:gd name="T11" fmla="*/ 31 h 322"/>
                  <a:gd name="T12" fmla="*/ 0 w 305"/>
                  <a:gd name="T13" fmla="*/ 20 h 322"/>
                  <a:gd name="T14" fmla="*/ 2 w 305"/>
                  <a:gd name="T15" fmla="*/ 11 h 322"/>
                  <a:gd name="T16" fmla="*/ 8 w 305"/>
                  <a:gd name="T17" fmla="*/ 3 h 322"/>
                  <a:gd name="T18" fmla="*/ 18 w 305"/>
                  <a:gd name="T19" fmla="*/ 0 h 322"/>
                  <a:gd name="T20" fmla="*/ 27 w 305"/>
                  <a:gd name="T21" fmla="*/ 3 h 322"/>
                  <a:gd name="T22" fmla="*/ 30 w 305"/>
                  <a:gd name="T23" fmla="*/ 10 h 322"/>
                  <a:gd name="T24" fmla="*/ 25 w 305"/>
                  <a:gd name="T25" fmla="*/ 11 h 322"/>
                  <a:gd name="T26" fmla="*/ 22 w 305"/>
                  <a:gd name="T27" fmla="*/ 7 h 322"/>
                  <a:gd name="T28" fmla="*/ 18 w 305"/>
                  <a:gd name="T29" fmla="*/ 6 h 322"/>
                  <a:gd name="T30" fmla="*/ 12 w 305"/>
                  <a:gd name="T31" fmla="*/ 7 h 322"/>
                  <a:gd name="T32" fmla="*/ 8 w 305"/>
                  <a:gd name="T33" fmla="*/ 13 h 322"/>
                  <a:gd name="T34" fmla="*/ 6 w 305"/>
                  <a:gd name="T35" fmla="*/ 20 h 322"/>
                  <a:gd name="T36" fmla="*/ 8 w 305"/>
                  <a:gd name="T37" fmla="*/ 26 h 322"/>
                  <a:gd name="T38" fmla="*/ 14 w 305"/>
                  <a:gd name="T39" fmla="*/ 28 h 322"/>
                  <a:gd name="T40" fmla="*/ 18 w 305"/>
                  <a:gd name="T41" fmla="*/ 27 h 322"/>
                  <a:gd name="T42" fmla="*/ 21 w 305"/>
                  <a:gd name="T43" fmla="*/ 26 h 322"/>
                  <a:gd name="T44" fmla="*/ 22 w 305"/>
                  <a:gd name="T45" fmla="*/ 21 h 322"/>
                  <a:gd name="T46" fmla="*/ 15 w 305"/>
                  <a:gd name="T47" fmla="*/ 21 h 322"/>
                  <a:gd name="T48" fmla="*/ 16 w 305"/>
                  <a:gd name="T49" fmla="*/ 15 h 322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305" h="322">
                    <a:moveTo>
                      <a:pt x="154" y="149"/>
                    </a:moveTo>
                    <a:lnTo>
                      <a:pt x="294" y="149"/>
                    </a:lnTo>
                    <a:lnTo>
                      <a:pt x="265" y="283"/>
                    </a:lnTo>
                    <a:cubicBezTo>
                      <a:pt x="248" y="293"/>
                      <a:pt x="228" y="302"/>
                      <a:pt x="204" y="310"/>
                    </a:cubicBezTo>
                    <a:cubicBezTo>
                      <a:pt x="179" y="318"/>
                      <a:pt x="156" y="321"/>
                      <a:pt x="132" y="321"/>
                    </a:cubicBezTo>
                    <a:cubicBezTo>
                      <a:pt x="93" y="321"/>
                      <a:pt x="63" y="312"/>
                      <a:pt x="42" y="296"/>
                    </a:cubicBezTo>
                    <a:cubicBezTo>
                      <a:pt x="14" y="272"/>
                      <a:pt x="0" y="237"/>
                      <a:pt x="0" y="192"/>
                    </a:cubicBezTo>
                    <a:cubicBezTo>
                      <a:pt x="0" y="162"/>
                      <a:pt x="6" y="132"/>
                      <a:pt x="18" y="105"/>
                    </a:cubicBezTo>
                    <a:cubicBezTo>
                      <a:pt x="32" y="72"/>
                      <a:pt x="53" y="46"/>
                      <a:pt x="80" y="27"/>
                    </a:cubicBezTo>
                    <a:cubicBezTo>
                      <a:pt x="107" y="9"/>
                      <a:pt x="138" y="0"/>
                      <a:pt x="175" y="0"/>
                    </a:cubicBezTo>
                    <a:cubicBezTo>
                      <a:pt x="211" y="0"/>
                      <a:pt x="239" y="8"/>
                      <a:pt x="261" y="25"/>
                    </a:cubicBezTo>
                    <a:cubicBezTo>
                      <a:pt x="283" y="42"/>
                      <a:pt x="298" y="66"/>
                      <a:pt x="304" y="99"/>
                    </a:cubicBezTo>
                    <a:lnTo>
                      <a:pt x="244" y="105"/>
                    </a:lnTo>
                    <a:cubicBezTo>
                      <a:pt x="239" y="87"/>
                      <a:pt x="230" y="74"/>
                      <a:pt x="219" y="65"/>
                    </a:cubicBezTo>
                    <a:cubicBezTo>
                      <a:pt x="207" y="56"/>
                      <a:pt x="193" y="52"/>
                      <a:pt x="175" y="52"/>
                    </a:cubicBezTo>
                    <a:cubicBezTo>
                      <a:pt x="154" y="52"/>
                      <a:pt x="134" y="57"/>
                      <a:pt x="118" y="68"/>
                    </a:cubicBezTo>
                    <a:cubicBezTo>
                      <a:pt x="101" y="78"/>
                      <a:pt x="86" y="95"/>
                      <a:pt x="77" y="118"/>
                    </a:cubicBezTo>
                    <a:cubicBezTo>
                      <a:pt x="67" y="140"/>
                      <a:pt x="63" y="165"/>
                      <a:pt x="63" y="192"/>
                    </a:cubicBezTo>
                    <a:cubicBezTo>
                      <a:pt x="63" y="218"/>
                      <a:pt x="69" y="237"/>
                      <a:pt x="81" y="250"/>
                    </a:cubicBezTo>
                    <a:cubicBezTo>
                      <a:pt x="92" y="263"/>
                      <a:pt x="111" y="270"/>
                      <a:pt x="133" y="270"/>
                    </a:cubicBezTo>
                    <a:cubicBezTo>
                      <a:pt x="147" y="270"/>
                      <a:pt x="162" y="267"/>
                      <a:pt x="176" y="263"/>
                    </a:cubicBezTo>
                    <a:cubicBezTo>
                      <a:pt x="190" y="259"/>
                      <a:pt x="203" y="254"/>
                      <a:pt x="213" y="249"/>
                    </a:cubicBezTo>
                    <a:lnTo>
                      <a:pt x="222" y="202"/>
                    </a:lnTo>
                    <a:lnTo>
                      <a:pt x="143" y="202"/>
                    </a:lnTo>
                    <a:lnTo>
                      <a:pt x="154" y="149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79" name="任意多边形 3127"/>
              <p:cNvSpPr>
                <a:spLocks noChangeArrowheads="1"/>
              </p:cNvSpPr>
              <p:nvPr/>
            </p:nvSpPr>
            <p:spPr bwMode="auto">
              <a:xfrm>
                <a:off x="3533" y="9460"/>
                <a:ext cx="160" cy="183"/>
              </a:xfrm>
              <a:custGeom>
                <a:avLst/>
                <a:gdLst>
                  <a:gd name="T0" fmla="*/ 21 w 283"/>
                  <a:gd name="T1" fmla="*/ 21 h 323"/>
                  <a:gd name="T2" fmla="*/ 28 w 283"/>
                  <a:gd name="T3" fmla="*/ 22 h 323"/>
                  <a:gd name="T4" fmla="*/ 21 w 283"/>
                  <a:gd name="T5" fmla="*/ 31 h 323"/>
                  <a:gd name="T6" fmla="*/ 12 w 283"/>
                  <a:gd name="T7" fmla="*/ 33 h 323"/>
                  <a:gd name="T8" fmla="*/ 3 w 283"/>
                  <a:gd name="T9" fmla="*/ 29 h 323"/>
                  <a:gd name="T10" fmla="*/ 0 w 283"/>
                  <a:gd name="T11" fmla="*/ 20 h 323"/>
                  <a:gd name="T12" fmla="*/ 2 w 283"/>
                  <a:gd name="T13" fmla="*/ 9 h 323"/>
                  <a:gd name="T14" fmla="*/ 8 w 283"/>
                  <a:gd name="T15" fmla="*/ 2 h 323"/>
                  <a:gd name="T16" fmla="*/ 17 w 283"/>
                  <a:gd name="T17" fmla="*/ 0 h 323"/>
                  <a:gd name="T18" fmla="*/ 25 w 283"/>
                  <a:gd name="T19" fmla="*/ 3 h 323"/>
                  <a:gd name="T20" fmla="*/ 29 w 283"/>
                  <a:gd name="T21" fmla="*/ 10 h 323"/>
                  <a:gd name="T22" fmla="*/ 23 w 283"/>
                  <a:gd name="T23" fmla="*/ 11 h 323"/>
                  <a:gd name="T24" fmla="*/ 20 w 283"/>
                  <a:gd name="T25" fmla="*/ 7 h 323"/>
                  <a:gd name="T26" fmla="*/ 16 w 283"/>
                  <a:gd name="T27" fmla="*/ 6 h 323"/>
                  <a:gd name="T28" fmla="*/ 11 w 283"/>
                  <a:gd name="T29" fmla="*/ 7 h 323"/>
                  <a:gd name="T30" fmla="*/ 8 w 283"/>
                  <a:gd name="T31" fmla="*/ 13 h 323"/>
                  <a:gd name="T32" fmla="*/ 6 w 283"/>
                  <a:gd name="T33" fmla="*/ 20 h 323"/>
                  <a:gd name="T34" fmla="*/ 8 w 283"/>
                  <a:gd name="T35" fmla="*/ 25 h 323"/>
                  <a:gd name="T36" fmla="*/ 13 w 283"/>
                  <a:gd name="T37" fmla="*/ 28 h 323"/>
                  <a:gd name="T38" fmla="*/ 18 w 283"/>
                  <a:gd name="T39" fmla="*/ 26 h 323"/>
                  <a:gd name="T40" fmla="*/ 21 w 283"/>
                  <a:gd name="T41" fmla="*/ 21 h 32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83" h="323">
                    <a:moveTo>
                      <a:pt x="203" y="205"/>
                    </a:moveTo>
                    <a:lnTo>
                      <a:pt x="268" y="215"/>
                    </a:lnTo>
                    <a:cubicBezTo>
                      <a:pt x="255" y="250"/>
                      <a:pt x="237" y="277"/>
                      <a:pt x="211" y="295"/>
                    </a:cubicBezTo>
                    <a:cubicBezTo>
                      <a:pt x="185" y="313"/>
                      <a:pt x="156" y="322"/>
                      <a:pt x="121" y="322"/>
                    </a:cubicBezTo>
                    <a:cubicBezTo>
                      <a:pt x="84" y="322"/>
                      <a:pt x="53" y="311"/>
                      <a:pt x="32" y="287"/>
                    </a:cubicBezTo>
                    <a:cubicBezTo>
                      <a:pt x="10" y="264"/>
                      <a:pt x="0" y="230"/>
                      <a:pt x="0" y="188"/>
                    </a:cubicBezTo>
                    <a:cubicBezTo>
                      <a:pt x="0" y="153"/>
                      <a:pt x="7" y="121"/>
                      <a:pt x="22" y="91"/>
                    </a:cubicBezTo>
                    <a:cubicBezTo>
                      <a:pt x="36" y="62"/>
                      <a:pt x="57" y="39"/>
                      <a:pt x="81" y="23"/>
                    </a:cubicBezTo>
                    <a:cubicBezTo>
                      <a:pt x="107" y="8"/>
                      <a:pt x="134" y="0"/>
                      <a:pt x="164" y="0"/>
                    </a:cubicBezTo>
                    <a:cubicBezTo>
                      <a:pt x="198" y="0"/>
                      <a:pt x="225" y="9"/>
                      <a:pt x="246" y="27"/>
                    </a:cubicBezTo>
                    <a:cubicBezTo>
                      <a:pt x="266" y="45"/>
                      <a:pt x="279" y="70"/>
                      <a:pt x="282" y="101"/>
                    </a:cubicBezTo>
                    <a:lnTo>
                      <a:pt x="220" y="107"/>
                    </a:lnTo>
                    <a:cubicBezTo>
                      <a:pt x="216" y="89"/>
                      <a:pt x="209" y="76"/>
                      <a:pt x="200" y="69"/>
                    </a:cubicBezTo>
                    <a:cubicBezTo>
                      <a:pt x="190" y="61"/>
                      <a:pt x="177" y="57"/>
                      <a:pt x="161" y="57"/>
                    </a:cubicBezTo>
                    <a:cubicBezTo>
                      <a:pt x="143" y="57"/>
                      <a:pt x="127" y="63"/>
                      <a:pt x="112" y="73"/>
                    </a:cubicBezTo>
                    <a:cubicBezTo>
                      <a:pt x="96" y="84"/>
                      <a:pt x="85" y="100"/>
                      <a:pt x="75" y="123"/>
                    </a:cubicBezTo>
                    <a:cubicBezTo>
                      <a:pt x="64" y="146"/>
                      <a:pt x="60" y="168"/>
                      <a:pt x="60" y="192"/>
                    </a:cubicBezTo>
                    <a:cubicBezTo>
                      <a:pt x="60" y="216"/>
                      <a:pt x="67" y="236"/>
                      <a:pt x="79" y="250"/>
                    </a:cubicBezTo>
                    <a:cubicBezTo>
                      <a:pt x="90" y="264"/>
                      <a:pt x="106" y="271"/>
                      <a:pt x="124" y="271"/>
                    </a:cubicBezTo>
                    <a:cubicBezTo>
                      <a:pt x="141" y="271"/>
                      <a:pt x="156" y="265"/>
                      <a:pt x="169" y="255"/>
                    </a:cubicBezTo>
                    <a:cubicBezTo>
                      <a:pt x="186" y="241"/>
                      <a:pt x="196" y="225"/>
                      <a:pt x="203" y="20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0" name="组合 7192"/>
            <p:cNvGrpSpPr/>
            <p:nvPr/>
          </p:nvGrpSpPr>
          <p:grpSpPr>
            <a:xfrm>
              <a:off x="10359831" y="5554653"/>
              <a:ext cx="232637" cy="236964"/>
              <a:chOff x="5381625" y="2028825"/>
              <a:chExt cx="622300" cy="635000"/>
            </a:xfrm>
            <a:solidFill>
              <a:srgbClr val="666666"/>
            </a:solidFill>
          </p:grpSpPr>
          <p:sp>
            <p:nvSpPr>
              <p:cNvPr id="181" name="Freeform 38"/>
              <p:cNvSpPr/>
              <p:nvPr/>
            </p:nvSpPr>
            <p:spPr bwMode="auto">
              <a:xfrm>
                <a:off x="5381625" y="2028825"/>
                <a:ext cx="622300" cy="635000"/>
              </a:xfrm>
              <a:custGeom>
                <a:avLst/>
                <a:gdLst>
                  <a:gd name="T0" fmla="*/ 543 w 1430"/>
                  <a:gd name="T1" fmla="*/ 1408 h 1458"/>
                  <a:gd name="T2" fmla="*/ 543 w 1430"/>
                  <a:gd name="T3" fmla="*/ 1408 h 1458"/>
                  <a:gd name="T4" fmla="*/ 609 w 1430"/>
                  <a:gd name="T5" fmla="*/ 1458 h 1458"/>
                  <a:gd name="T6" fmla="*/ 679 w 1430"/>
                  <a:gd name="T7" fmla="*/ 1388 h 1458"/>
                  <a:gd name="T8" fmla="*/ 609 w 1430"/>
                  <a:gd name="T9" fmla="*/ 1319 h 1458"/>
                  <a:gd name="T10" fmla="*/ 557 w 1430"/>
                  <a:gd name="T11" fmla="*/ 1343 h 1458"/>
                  <a:gd name="T12" fmla="*/ 67 w 1430"/>
                  <a:gd name="T13" fmla="*/ 714 h 1458"/>
                  <a:gd name="T14" fmla="*/ 715 w 1430"/>
                  <a:gd name="T15" fmla="*/ 66 h 1458"/>
                  <a:gd name="T16" fmla="*/ 1363 w 1430"/>
                  <a:gd name="T17" fmla="*/ 714 h 1458"/>
                  <a:gd name="T18" fmla="*/ 875 w 1430"/>
                  <a:gd name="T19" fmla="*/ 1342 h 1458"/>
                  <a:gd name="T20" fmla="*/ 823 w 1430"/>
                  <a:gd name="T21" fmla="*/ 1318 h 1458"/>
                  <a:gd name="T22" fmla="*/ 754 w 1430"/>
                  <a:gd name="T23" fmla="*/ 1387 h 1458"/>
                  <a:gd name="T24" fmla="*/ 823 w 1430"/>
                  <a:gd name="T25" fmla="*/ 1457 h 1458"/>
                  <a:gd name="T26" fmla="*/ 889 w 1430"/>
                  <a:gd name="T27" fmla="*/ 1407 h 1458"/>
                  <a:gd name="T28" fmla="*/ 1430 w 1430"/>
                  <a:gd name="T29" fmla="*/ 714 h 1458"/>
                  <a:gd name="T30" fmla="*/ 715 w 1430"/>
                  <a:gd name="T31" fmla="*/ 0 h 1458"/>
                  <a:gd name="T32" fmla="*/ 0 w 1430"/>
                  <a:gd name="T33" fmla="*/ 714 h 1458"/>
                  <a:gd name="T34" fmla="*/ 543 w 1430"/>
                  <a:gd name="T35" fmla="*/ 1408 h 1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30" h="1458">
                    <a:moveTo>
                      <a:pt x="543" y="1408"/>
                    </a:moveTo>
                    <a:lnTo>
                      <a:pt x="543" y="1408"/>
                    </a:lnTo>
                    <a:cubicBezTo>
                      <a:pt x="552" y="1436"/>
                      <a:pt x="578" y="1458"/>
                      <a:pt x="609" y="1458"/>
                    </a:cubicBezTo>
                    <a:cubicBezTo>
                      <a:pt x="648" y="1458"/>
                      <a:pt x="679" y="1426"/>
                      <a:pt x="679" y="1388"/>
                    </a:cubicBezTo>
                    <a:cubicBezTo>
                      <a:pt x="679" y="1350"/>
                      <a:pt x="648" y="1319"/>
                      <a:pt x="609" y="1319"/>
                    </a:cubicBezTo>
                    <a:cubicBezTo>
                      <a:pt x="588" y="1319"/>
                      <a:pt x="570" y="1328"/>
                      <a:pt x="557" y="1343"/>
                    </a:cubicBezTo>
                    <a:cubicBezTo>
                      <a:pt x="274" y="1271"/>
                      <a:pt x="67" y="1011"/>
                      <a:pt x="67" y="714"/>
                    </a:cubicBezTo>
                    <a:cubicBezTo>
                      <a:pt x="67" y="357"/>
                      <a:pt x="358" y="66"/>
                      <a:pt x="715" y="66"/>
                    </a:cubicBezTo>
                    <a:cubicBezTo>
                      <a:pt x="1072" y="66"/>
                      <a:pt x="1363" y="357"/>
                      <a:pt x="1363" y="714"/>
                    </a:cubicBezTo>
                    <a:cubicBezTo>
                      <a:pt x="1363" y="1010"/>
                      <a:pt x="1157" y="1270"/>
                      <a:pt x="875" y="1342"/>
                    </a:cubicBezTo>
                    <a:cubicBezTo>
                      <a:pt x="863" y="1327"/>
                      <a:pt x="844" y="1318"/>
                      <a:pt x="823" y="1318"/>
                    </a:cubicBezTo>
                    <a:cubicBezTo>
                      <a:pt x="785" y="1318"/>
                      <a:pt x="754" y="1349"/>
                      <a:pt x="754" y="1387"/>
                    </a:cubicBezTo>
                    <a:cubicBezTo>
                      <a:pt x="754" y="1425"/>
                      <a:pt x="785" y="1457"/>
                      <a:pt x="823" y="1457"/>
                    </a:cubicBezTo>
                    <a:cubicBezTo>
                      <a:pt x="855" y="1457"/>
                      <a:pt x="881" y="1436"/>
                      <a:pt x="889" y="1407"/>
                    </a:cubicBezTo>
                    <a:cubicBezTo>
                      <a:pt x="1202" y="1328"/>
                      <a:pt x="1430" y="1042"/>
                      <a:pt x="1430" y="714"/>
                    </a:cubicBezTo>
                    <a:cubicBezTo>
                      <a:pt x="1430" y="320"/>
                      <a:pt x="1109" y="0"/>
                      <a:pt x="715" y="0"/>
                    </a:cubicBezTo>
                    <a:cubicBezTo>
                      <a:pt x="321" y="0"/>
                      <a:pt x="0" y="320"/>
                      <a:pt x="0" y="714"/>
                    </a:cubicBezTo>
                    <a:cubicBezTo>
                      <a:pt x="0" y="1043"/>
                      <a:pt x="229" y="1330"/>
                      <a:pt x="543" y="1408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400" eaLnBrk="1" hangingPunct="1">
                  <a:defRPr/>
                </a:pPr>
                <a:endParaRPr kumimoji="1" lang="zh-CN" altLang="en-US" sz="10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Freeform 39"/>
              <p:cNvSpPr>
                <a:spLocks noEditPoints="1"/>
              </p:cNvSpPr>
              <p:nvPr/>
            </p:nvSpPr>
            <p:spPr bwMode="auto">
              <a:xfrm>
                <a:off x="5499100" y="2108200"/>
                <a:ext cx="396875" cy="438150"/>
              </a:xfrm>
              <a:custGeom>
                <a:avLst/>
                <a:gdLst>
                  <a:gd name="T0" fmla="*/ 323 w 911"/>
                  <a:gd name="T1" fmla="*/ 545 h 1002"/>
                  <a:gd name="T2" fmla="*/ 584 w 911"/>
                  <a:gd name="T3" fmla="*/ 545 h 1002"/>
                  <a:gd name="T4" fmla="*/ 323 w 911"/>
                  <a:gd name="T5" fmla="*/ 545 h 1002"/>
                  <a:gd name="T6" fmla="*/ 410 w 911"/>
                  <a:gd name="T7" fmla="*/ 1001 h 1002"/>
                  <a:gd name="T8" fmla="*/ 477 w 911"/>
                  <a:gd name="T9" fmla="*/ 686 h 1002"/>
                  <a:gd name="T10" fmla="*/ 498 w 911"/>
                  <a:gd name="T11" fmla="*/ 819 h 1002"/>
                  <a:gd name="T12" fmla="*/ 498 w 911"/>
                  <a:gd name="T13" fmla="*/ 681 h 1002"/>
                  <a:gd name="T14" fmla="*/ 656 w 911"/>
                  <a:gd name="T15" fmla="*/ 967 h 1002"/>
                  <a:gd name="T16" fmla="*/ 545 w 911"/>
                  <a:gd name="T17" fmla="*/ 655 h 1002"/>
                  <a:gd name="T18" fmla="*/ 630 w 911"/>
                  <a:gd name="T19" fmla="*/ 760 h 1002"/>
                  <a:gd name="T20" fmla="*/ 560 w 911"/>
                  <a:gd name="T21" fmla="*/ 641 h 1002"/>
                  <a:gd name="T22" fmla="*/ 830 w 911"/>
                  <a:gd name="T23" fmla="*/ 810 h 1002"/>
                  <a:gd name="T24" fmla="*/ 588 w 911"/>
                  <a:gd name="T25" fmla="*/ 594 h 1002"/>
                  <a:gd name="T26" fmla="*/ 714 w 911"/>
                  <a:gd name="T27" fmla="*/ 643 h 1002"/>
                  <a:gd name="T28" fmla="*/ 594 w 911"/>
                  <a:gd name="T29" fmla="*/ 574 h 1002"/>
                  <a:gd name="T30" fmla="*/ 910 w 911"/>
                  <a:gd name="T31" fmla="*/ 586 h 1002"/>
                  <a:gd name="T32" fmla="*/ 595 w 911"/>
                  <a:gd name="T33" fmla="*/ 520 h 1002"/>
                  <a:gd name="T34" fmla="*/ 728 w 911"/>
                  <a:gd name="T35" fmla="*/ 499 h 1002"/>
                  <a:gd name="T36" fmla="*/ 590 w 911"/>
                  <a:gd name="T37" fmla="*/ 500 h 1002"/>
                  <a:gd name="T38" fmla="*/ 866 w 911"/>
                  <a:gd name="T39" fmla="*/ 350 h 1002"/>
                  <a:gd name="T40" fmla="*/ 564 w 911"/>
                  <a:gd name="T41" fmla="*/ 453 h 1002"/>
                  <a:gd name="T42" fmla="*/ 668 w 911"/>
                  <a:gd name="T43" fmla="*/ 368 h 1002"/>
                  <a:gd name="T44" fmla="*/ 549 w 911"/>
                  <a:gd name="T45" fmla="*/ 438 h 1002"/>
                  <a:gd name="T46" fmla="*/ 717 w 911"/>
                  <a:gd name="T47" fmla="*/ 168 h 1002"/>
                  <a:gd name="T48" fmla="*/ 503 w 911"/>
                  <a:gd name="T49" fmla="*/ 410 h 1002"/>
                  <a:gd name="T50" fmla="*/ 549 w 911"/>
                  <a:gd name="T51" fmla="*/ 283 h 1002"/>
                  <a:gd name="T52" fmla="*/ 482 w 911"/>
                  <a:gd name="T53" fmla="*/ 404 h 1002"/>
                  <a:gd name="T54" fmla="*/ 489 w 911"/>
                  <a:gd name="T55" fmla="*/ 0 h 1002"/>
                  <a:gd name="T56" fmla="*/ 428 w 911"/>
                  <a:gd name="T57" fmla="*/ 399 h 1002"/>
                  <a:gd name="T58" fmla="*/ 372 w 911"/>
                  <a:gd name="T59" fmla="*/ 278 h 1002"/>
                  <a:gd name="T60" fmla="*/ 408 w 911"/>
                  <a:gd name="T61" fmla="*/ 408 h 1002"/>
                  <a:gd name="T62" fmla="*/ 207 w 911"/>
                  <a:gd name="T63" fmla="*/ 167 h 1002"/>
                  <a:gd name="T64" fmla="*/ 361 w 911"/>
                  <a:gd name="T65" fmla="*/ 435 h 1002"/>
                  <a:gd name="T66" fmla="*/ 249 w 911"/>
                  <a:gd name="T67" fmla="*/ 354 h 1002"/>
                  <a:gd name="T68" fmla="*/ 346 w 911"/>
                  <a:gd name="T69" fmla="*/ 449 h 1002"/>
                  <a:gd name="T70" fmla="*/ 46 w 911"/>
                  <a:gd name="T71" fmla="*/ 346 h 1002"/>
                  <a:gd name="T72" fmla="*/ 319 w 911"/>
                  <a:gd name="T73" fmla="*/ 496 h 1002"/>
                  <a:gd name="T74" fmla="*/ 181 w 911"/>
                  <a:gd name="T75" fmla="*/ 482 h 1002"/>
                  <a:gd name="T76" fmla="*/ 313 w 911"/>
                  <a:gd name="T77" fmla="*/ 516 h 1002"/>
                  <a:gd name="T78" fmla="*/ 0 w 911"/>
                  <a:gd name="T79" fmla="*/ 569 h 1002"/>
                  <a:gd name="T80" fmla="*/ 312 w 911"/>
                  <a:gd name="T81" fmla="*/ 571 h 1002"/>
                  <a:gd name="T82" fmla="*/ 187 w 911"/>
                  <a:gd name="T83" fmla="*/ 627 h 1002"/>
                  <a:gd name="T84" fmla="*/ 318 w 911"/>
                  <a:gd name="T85" fmla="*/ 590 h 1002"/>
                  <a:gd name="T86" fmla="*/ 63 w 911"/>
                  <a:gd name="T87" fmla="*/ 805 h 1002"/>
                  <a:gd name="T88" fmla="*/ 345 w 911"/>
                  <a:gd name="T89" fmla="*/ 638 h 1002"/>
                  <a:gd name="T90" fmla="*/ 264 w 911"/>
                  <a:gd name="T91" fmla="*/ 750 h 1002"/>
                  <a:gd name="T92" fmla="*/ 359 w 911"/>
                  <a:gd name="T93" fmla="*/ 652 h 1002"/>
                  <a:gd name="T94" fmla="*/ 249 w 911"/>
                  <a:gd name="T95" fmla="*/ 967 h 1002"/>
                  <a:gd name="T96" fmla="*/ 406 w 911"/>
                  <a:gd name="T97" fmla="*/ 680 h 1002"/>
                  <a:gd name="T98" fmla="*/ 392 w 911"/>
                  <a:gd name="T99" fmla="*/ 817 h 1002"/>
                  <a:gd name="T100" fmla="*/ 426 w 911"/>
                  <a:gd name="T101" fmla="*/ 685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11" h="1002">
                    <a:moveTo>
                      <a:pt x="323" y="545"/>
                    </a:moveTo>
                    <a:lnTo>
                      <a:pt x="323" y="545"/>
                    </a:lnTo>
                    <a:cubicBezTo>
                      <a:pt x="323" y="473"/>
                      <a:pt x="382" y="414"/>
                      <a:pt x="454" y="414"/>
                    </a:cubicBezTo>
                    <a:cubicBezTo>
                      <a:pt x="525" y="414"/>
                      <a:pt x="584" y="473"/>
                      <a:pt x="584" y="545"/>
                    </a:cubicBezTo>
                    <a:cubicBezTo>
                      <a:pt x="584" y="616"/>
                      <a:pt x="525" y="675"/>
                      <a:pt x="454" y="675"/>
                    </a:cubicBezTo>
                    <a:cubicBezTo>
                      <a:pt x="382" y="675"/>
                      <a:pt x="323" y="616"/>
                      <a:pt x="323" y="545"/>
                    </a:cubicBezTo>
                    <a:close/>
                    <a:moveTo>
                      <a:pt x="410" y="1001"/>
                    </a:moveTo>
                    <a:lnTo>
                      <a:pt x="410" y="1001"/>
                    </a:lnTo>
                    <a:lnTo>
                      <a:pt x="481" y="1002"/>
                    </a:lnTo>
                    <a:lnTo>
                      <a:pt x="477" y="686"/>
                    </a:lnTo>
                    <a:cubicBezTo>
                      <a:pt x="478" y="686"/>
                      <a:pt x="479" y="686"/>
                      <a:pt x="480" y="686"/>
                    </a:cubicBezTo>
                    <a:lnTo>
                      <a:pt x="498" y="819"/>
                    </a:lnTo>
                    <a:lnTo>
                      <a:pt x="537" y="811"/>
                    </a:lnTo>
                    <a:lnTo>
                      <a:pt x="498" y="681"/>
                    </a:lnTo>
                    <a:cubicBezTo>
                      <a:pt x="499" y="681"/>
                      <a:pt x="499" y="681"/>
                      <a:pt x="500" y="680"/>
                    </a:cubicBezTo>
                    <a:lnTo>
                      <a:pt x="656" y="967"/>
                    </a:lnTo>
                    <a:lnTo>
                      <a:pt x="717" y="933"/>
                    </a:lnTo>
                    <a:lnTo>
                      <a:pt x="545" y="655"/>
                    </a:lnTo>
                    <a:cubicBezTo>
                      <a:pt x="546" y="654"/>
                      <a:pt x="546" y="654"/>
                      <a:pt x="547" y="653"/>
                    </a:cubicBezTo>
                    <a:lnTo>
                      <a:pt x="630" y="760"/>
                    </a:lnTo>
                    <a:lnTo>
                      <a:pt x="660" y="733"/>
                    </a:lnTo>
                    <a:lnTo>
                      <a:pt x="560" y="641"/>
                    </a:lnTo>
                    <a:cubicBezTo>
                      <a:pt x="561" y="640"/>
                      <a:pt x="561" y="639"/>
                      <a:pt x="562" y="639"/>
                    </a:cubicBezTo>
                    <a:lnTo>
                      <a:pt x="830" y="810"/>
                    </a:lnTo>
                    <a:lnTo>
                      <a:pt x="866" y="750"/>
                    </a:lnTo>
                    <a:lnTo>
                      <a:pt x="588" y="594"/>
                    </a:lnTo>
                    <a:cubicBezTo>
                      <a:pt x="588" y="594"/>
                      <a:pt x="589" y="593"/>
                      <a:pt x="589" y="592"/>
                    </a:cubicBezTo>
                    <a:lnTo>
                      <a:pt x="714" y="643"/>
                    </a:lnTo>
                    <a:lnTo>
                      <a:pt x="726" y="605"/>
                    </a:lnTo>
                    <a:lnTo>
                      <a:pt x="594" y="574"/>
                    </a:lnTo>
                    <a:cubicBezTo>
                      <a:pt x="594" y="574"/>
                      <a:pt x="594" y="573"/>
                      <a:pt x="594" y="572"/>
                    </a:cubicBezTo>
                    <a:lnTo>
                      <a:pt x="910" y="586"/>
                    </a:lnTo>
                    <a:lnTo>
                      <a:pt x="911" y="516"/>
                    </a:lnTo>
                    <a:lnTo>
                      <a:pt x="595" y="520"/>
                    </a:lnTo>
                    <a:cubicBezTo>
                      <a:pt x="595" y="519"/>
                      <a:pt x="595" y="518"/>
                      <a:pt x="595" y="518"/>
                    </a:cubicBezTo>
                    <a:lnTo>
                      <a:pt x="728" y="499"/>
                    </a:lnTo>
                    <a:lnTo>
                      <a:pt x="720" y="460"/>
                    </a:lnTo>
                    <a:lnTo>
                      <a:pt x="590" y="500"/>
                    </a:lnTo>
                    <a:cubicBezTo>
                      <a:pt x="590" y="499"/>
                      <a:pt x="590" y="499"/>
                      <a:pt x="589" y="498"/>
                    </a:cubicBezTo>
                    <a:lnTo>
                      <a:pt x="866" y="350"/>
                    </a:lnTo>
                    <a:lnTo>
                      <a:pt x="831" y="289"/>
                    </a:lnTo>
                    <a:lnTo>
                      <a:pt x="564" y="453"/>
                    </a:lnTo>
                    <a:cubicBezTo>
                      <a:pt x="563" y="452"/>
                      <a:pt x="563" y="451"/>
                      <a:pt x="562" y="451"/>
                    </a:cubicBezTo>
                    <a:lnTo>
                      <a:pt x="668" y="368"/>
                    </a:lnTo>
                    <a:lnTo>
                      <a:pt x="642" y="338"/>
                    </a:lnTo>
                    <a:lnTo>
                      <a:pt x="549" y="438"/>
                    </a:lnTo>
                    <a:cubicBezTo>
                      <a:pt x="549" y="437"/>
                      <a:pt x="548" y="437"/>
                      <a:pt x="548" y="436"/>
                    </a:cubicBezTo>
                    <a:lnTo>
                      <a:pt x="717" y="168"/>
                    </a:lnTo>
                    <a:lnTo>
                      <a:pt x="656" y="133"/>
                    </a:lnTo>
                    <a:lnTo>
                      <a:pt x="503" y="410"/>
                    </a:lnTo>
                    <a:cubicBezTo>
                      <a:pt x="502" y="409"/>
                      <a:pt x="501" y="409"/>
                      <a:pt x="499" y="409"/>
                    </a:cubicBezTo>
                    <a:lnTo>
                      <a:pt x="549" y="283"/>
                    </a:lnTo>
                    <a:lnTo>
                      <a:pt x="511" y="271"/>
                    </a:lnTo>
                    <a:lnTo>
                      <a:pt x="482" y="404"/>
                    </a:lnTo>
                    <a:cubicBezTo>
                      <a:pt x="481" y="404"/>
                      <a:pt x="480" y="404"/>
                      <a:pt x="480" y="403"/>
                    </a:cubicBezTo>
                    <a:lnTo>
                      <a:pt x="489" y="0"/>
                    </a:lnTo>
                    <a:lnTo>
                      <a:pt x="418" y="0"/>
                    </a:lnTo>
                    <a:lnTo>
                      <a:pt x="428" y="399"/>
                    </a:lnTo>
                    <a:lnTo>
                      <a:pt x="411" y="270"/>
                    </a:lnTo>
                    <a:lnTo>
                      <a:pt x="372" y="278"/>
                    </a:lnTo>
                    <a:lnTo>
                      <a:pt x="410" y="408"/>
                    </a:lnTo>
                    <a:cubicBezTo>
                      <a:pt x="410" y="408"/>
                      <a:pt x="409" y="408"/>
                      <a:pt x="408" y="408"/>
                    </a:cubicBezTo>
                    <a:lnTo>
                      <a:pt x="269" y="133"/>
                    </a:lnTo>
                    <a:lnTo>
                      <a:pt x="207" y="167"/>
                    </a:lnTo>
                    <a:lnTo>
                      <a:pt x="363" y="433"/>
                    </a:lnTo>
                    <a:cubicBezTo>
                      <a:pt x="362" y="434"/>
                      <a:pt x="362" y="435"/>
                      <a:pt x="361" y="435"/>
                    </a:cubicBezTo>
                    <a:lnTo>
                      <a:pt x="279" y="328"/>
                    </a:lnTo>
                    <a:lnTo>
                      <a:pt x="249" y="354"/>
                    </a:lnTo>
                    <a:lnTo>
                      <a:pt x="348" y="448"/>
                    </a:lnTo>
                    <a:cubicBezTo>
                      <a:pt x="347" y="448"/>
                      <a:pt x="347" y="449"/>
                      <a:pt x="346" y="449"/>
                    </a:cubicBezTo>
                    <a:lnTo>
                      <a:pt x="82" y="286"/>
                    </a:lnTo>
                    <a:lnTo>
                      <a:pt x="46" y="346"/>
                    </a:lnTo>
                    <a:lnTo>
                      <a:pt x="319" y="494"/>
                    </a:lnTo>
                    <a:cubicBezTo>
                      <a:pt x="319" y="495"/>
                      <a:pt x="319" y="495"/>
                      <a:pt x="319" y="496"/>
                    </a:cubicBezTo>
                    <a:lnTo>
                      <a:pt x="194" y="445"/>
                    </a:lnTo>
                    <a:lnTo>
                      <a:pt x="181" y="482"/>
                    </a:lnTo>
                    <a:lnTo>
                      <a:pt x="313" y="514"/>
                    </a:lnTo>
                    <a:cubicBezTo>
                      <a:pt x="313" y="515"/>
                      <a:pt x="313" y="515"/>
                      <a:pt x="313" y="516"/>
                    </a:cubicBezTo>
                    <a:lnTo>
                      <a:pt x="1" y="499"/>
                    </a:lnTo>
                    <a:lnTo>
                      <a:pt x="0" y="569"/>
                    </a:lnTo>
                    <a:lnTo>
                      <a:pt x="312" y="568"/>
                    </a:lnTo>
                    <a:cubicBezTo>
                      <a:pt x="312" y="569"/>
                      <a:pt x="312" y="570"/>
                      <a:pt x="312" y="571"/>
                    </a:cubicBezTo>
                    <a:lnTo>
                      <a:pt x="179" y="588"/>
                    </a:lnTo>
                    <a:lnTo>
                      <a:pt x="187" y="627"/>
                    </a:lnTo>
                    <a:lnTo>
                      <a:pt x="317" y="588"/>
                    </a:lnTo>
                    <a:cubicBezTo>
                      <a:pt x="317" y="589"/>
                      <a:pt x="317" y="590"/>
                      <a:pt x="318" y="590"/>
                    </a:cubicBezTo>
                    <a:lnTo>
                      <a:pt x="29" y="743"/>
                    </a:lnTo>
                    <a:lnTo>
                      <a:pt x="63" y="805"/>
                    </a:lnTo>
                    <a:lnTo>
                      <a:pt x="343" y="636"/>
                    </a:lnTo>
                    <a:cubicBezTo>
                      <a:pt x="343" y="636"/>
                      <a:pt x="344" y="637"/>
                      <a:pt x="345" y="638"/>
                    </a:cubicBezTo>
                    <a:lnTo>
                      <a:pt x="238" y="720"/>
                    </a:lnTo>
                    <a:lnTo>
                      <a:pt x="264" y="750"/>
                    </a:lnTo>
                    <a:lnTo>
                      <a:pt x="357" y="651"/>
                    </a:lnTo>
                    <a:cubicBezTo>
                      <a:pt x="358" y="651"/>
                      <a:pt x="358" y="652"/>
                      <a:pt x="359" y="652"/>
                    </a:cubicBezTo>
                    <a:lnTo>
                      <a:pt x="189" y="931"/>
                    </a:lnTo>
                    <a:lnTo>
                      <a:pt x="249" y="967"/>
                    </a:lnTo>
                    <a:lnTo>
                      <a:pt x="403" y="679"/>
                    </a:lnTo>
                    <a:cubicBezTo>
                      <a:pt x="404" y="679"/>
                      <a:pt x="405" y="680"/>
                      <a:pt x="406" y="680"/>
                    </a:cubicBezTo>
                    <a:lnTo>
                      <a:pt x="355" y="805"/>
                    </a:lnTo>
                    <a:lnTo>
                      <a:pt x="392" y="817"/>
                    </a:lnTo>
                    <a:lnTo>
                      <a:pt x="423" y="685"/>
                    </a:lnTo>
                    <a:cubicBezTo>
                      <a:pt x="424" y="685"/>
                      <a:pt x="425" y="685"/>
                      <a:pt x="426" y="685"/>
                    </a:cubicBezTo>
                    <a:lnTo>
                      <a:pt x="410" y="1001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pPr defTabSz="511400" eaLnBrk="1" hangingPunct="1">
                  <a:defRPr/>
                </a:pPr>
                <a:endParaRPr kumimoji="1" lang="zh-CN" altLang="en-US" sz="10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3" name="Freeform 37"/>
            <p:cNvSpPr>
              <a:spLocks noEditPoints="1"/>
            </p:cNvSpPr>
            <p:nvPr/>
          </p:nvSpPr>
          <p:spPr>
            <a:xfrm>
              <a:off x="11086401" y="5572543"/>
              <a:ext cx="216070" cy="201183"/>
            </a:xfrm>
            <a:custGeom>
              <a:avLst/>
              <a:gdLst/>
              <a:ahLst/>
              <a:cxnLst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2147483646" y="2147483646"/>
                </a:cxn>
                <a:cxn ang="0">
                  <a:pos x="0" y="2147483646"/>
                </a:cxn>
              </a:cxnLst>
              <a:rect l="0" t="0" r="0" b="0"/>
              <a:pathLst>
                <a:path w="1343" h="1371">
                  <a:moveTo>
                    <a:pt x="275" y="216"/>
                  </a:moveTo>
                  <a:lnTo>
                    <a:pt x="275" y="216"/>
                  </a:lnTo>
                  <a:cubicBezTo>
                    <a:pt x="307" y="213"/>
                    <a:pt x="360" y="209"/>
                    <a:pt x="425" y="213"/>
                  </a:cubicBezTo>
                  <a:cubicBezTo>
                    <a:pt x="430" y="226"/>
                    <a:pt x="438" y="237"/>
                    <a:pt x="449" y="245"/>
                  </a:cubicBezTo>
                  <a:cubicBezTo>
                    <a:pt x="435" y="306"/>
                    <a:pt x="425" y="379"/>
                    <a:pt x="425" y="457"/>
                  </a:cubicBezTo>
                  <a:cubicBezTo>
                    <a:pt x="402" y="468"/>
                    <a:pt x="386" y="490"/>
                    <a:pt x="386" y="517"/>
                  </a:cubicBezTo>
                  <a:cubicBezTo>
                    <a:pt x="386" y="529"/>
                    <a:pt x="390" y="541"/>
                    <a:pt x="396" y="551"/>
                  </a:cubicBezTo>
                  <a:cubicBezTo>
                    <a:pt x="361" y="611"/>
                    <a:pt x="336" y="670"/>
                    <a:pt x="318" y="726"/>
                  </a:cubicBezTo>
                  <a:cubicBezTo>
                    <a:pt x="311" y="749"/>
                    <a:pt x="304" y="773"/>
                    <a:pt x="299" y="795"/>
                  </a:cubicBezTo>
                  <a:cubicBezTo>
                    <a:pt x="287" y="798"/>
                    <a:pt x="277" y="804"/>
                    <a:pt x="269" y="813"/>
                  </a:cubicBezTo>
                  <a:cubicBezTo>
                    <a:pt x="162" y="758"/>
                    <a:pt x="90" y="694"/>
                    <a:pt x="67" y="673"/>
                  </a:cubicBezTo>
                  <a:cubicBezTo>
                    <a:pt x="67" y="673"/>
                    <a:pt x="67" y="672"/>
                    <a:pt x="67" y="672"/>
                  </a:cubicBezTo>
                  <a:cubicBezTo>
                    <a:pt x="67" y="490"/>
                    <a:pt x="147" y="327"/>
                    <a:pt x="275" y="216"/>
                  </a:cubicBezTo>
                  <a:close/>
                  <a:moveTo>
                    <a:pt x="974" y="148"/>
                  </a:moveTo>
                  <a:lnTo>
                    <a:pt x="974" y="148"/>
                  </a:lnTo>
                  <a:cubicBezTo>
                    <a:pt x="908" y="165"/>
                    <a:pt x="849" y="185"/>
                    <a:pt x="795" y="209"/>
                  </a:cubicBezTo>
                  <a:cubicBezTo>
                    <a:pt x="783" y="198"/>
                    <a:pt x="768" y="192"/>
                    <a:pt x="752" y="192"/>
                  </a:cubicBezTo>
                  <a:cubicBezTo>
                    <a:pt x="734" y="192"/>
                    <a:pt x="717" y="200"/>
                    <a:pt x="705" y="212"/>
                  </a:cubicBezTo>
                  <a:cubicBezTo>
                    <a:pt x="651" y="193"/>
                    <a:pt x="598" y="181"/>
                    <a:pt x="548" y="173"/>
                  </a:cubicBezTo>
                  <a:cubicBezTo>
                    <a:pt x="545" y="162"/>
                    <a:pt x="539" y="153"/>
                    <a:pt x="532" y="145"/>
                  </a:cubicBezTo>
                  <a:cubicBezTo>
                    <a:pt x="542" y="116"/>
                    <a:pt x="551" y="93"/>
                    <a:pt x="557" y="78"/>
                  </a:cubicBezTo>
                  <a:cubicBezTo>
                    <a:pt x="594" y="71"/>
                    <a:pt x="632" y="67"/>
                    <a:pt x="671" y="67"/>
                  </a:cubicBezTo>
                  <a:cubicBezTo>
                    <a:pt x="781" y="67"/>
                    <a:pt x="885" y="97"/>
                    <a:pt x="974" y="148"/>
                  </a:cubicBezTo>
                  <a:close/>
                  <a:moveTo>
                    <a:pt x="1269" y="584"/>
                  </a:moveTo>
                  <a:lnTo>
                    <a:pt x="1269" y="584"/>
                  </a:lnTo>
                  <a:cubicBezTo>
                    <a:pt x="1250" y="604"/>
                    <a:pt x="1231" y="622"/>
                    <a:pt x="1212" y="640"/>
                  </a:cubicBezTo>
                  <a:cubicBezTo>
                    <a:pt x="1203" y="634"/>
                    <a:pt x="1192" y="630"/>
                    <a:pt x="1180" y="629"/>
                  </a:cubicBezTo>
                  <a:cubicBezTo>
                    <a:pt x="1098" y="463"/>
                    <a:pt x="976" y="339"/>
                    <a:pt x="817" y="259"/>
                  </a:cubicBezTo>
                  <a:cubicBezTo>
                    <a:pt x="817" y="259"/>
                    <a:pt x="817" y="258"/>
                    <a:pt x="817" y="257"/>
                  </a:cubicBezTo>
                  <a:cubicBezTo>
                    <a:pt x="817" y="257"/>
                    <a:pt x="817" y="257"/>
                    <a:pt x="817" y="256"/>
                  </a:cubicBezTo>
                  <a:cubicBezTo>
                    <a:pt x="883" y="228"/>
                    <a:pt x="956" y="206"/>
                    <a:pt x="1035" y="189"/>
                  </a:cubicBezTo>
                  <a:cubicBezTo>
                    <a:pt x="1159" y="283"/>
                    <a:pt x="1246" y="423"/>
                    <a:pt x="1269" y="584"/>
                  </a:cubicBezTo>
                  <a:close/>
                  <a:moveTo>
                    <a:pt x="960" y="1202"/>
                  </a:moveTo>
                  <a:lnTo>
                    <a:pt x="960" y="1202"/>
                  </a:lnTo>
                  <a:cubicBezTo>
                    <a:pt x="832" y="1133"/>
                    <a:pt x="729" y="1051"/>
                    <a:pt x="651" y="957"/>
                  </a:cubicBezTo>
                  <a:cubicBezTo>
                    <a:pt x="652" y="957"/>
                    <a:pt x="652" y="956"/>
                    <a:pt x="652" y="956"/>
                  </a:cubicBezTo>
                  <a:cubicBezTo>
                    <a:pt x="827" y="949"/>
                    <a:pt x="996" y="882"/>
                    <a:pt x="1158" y="756"/>
                  </a:cubicBezTo>
                  <a:cubicBezTo>
                    <a:pt x="1164" y="758"/>
                    <a:pt x="1169" y="759"/>
                    <a:pt x="1175" y="759"/>
                  </a:cubicBezTo>
                  <a:cubicBezTo>
                    <a:pt x="1176" y="759"/>
                    <a:pt x="1177" y="759"/>
                    <a:pt x="1178" y="759"/>
                  </a:cubicBezTo>
                  <a:cubicBezTo>
                    <a:pt x="1196" y="808"/>
                    <a:pt x="1210" y="862"/>
                    <a:pt x="1223" y="918"/>
                  </a:cubicBezTo>
                  <a:cubicBezTo>
                    <a:pt x="1168" y="1038"/>
                    <a:pt x="1076" y="1138"/>
                    <a:pt x="960" y="1202"/>
                  </a:cubicBezTo>
                  <a:close/>
                  <a:moveTo>
                    <a:pt x="434" y="591"/>
                  </a:moveTo>
                  <a:lnTo>
                    <a:pt x="434" y="591"/>
                  </a:lnTo>
                  <a:cubicBezTo>
                    <a:pt x="448" y="685"/>
                    <a:pt x="479" y="788"/>
                    <a:pt x="540" y="890"/>
                  </a:cubicBezTo>
                  <a:cubicBezTo>
                    <a:pt x="539" y="893"/>
                    <a:pt x="537" y="895"/>
                    <a:pt x="536" y="898"/>
                  </a:cubicBezTo>
                  <a:cubicBezTo>
                    <a:pt x="481" y="891"/>
                    <a:pt x="428" y="877"/>
                    <a:pt x="381" y="861"/>
                  </a:cubicBezTo>
                  <a:cubicBezTo>
                    <a:pt x="381" y="860"/>
                    <a:pt x="381" y="859"/>
                    <a:pt x="381" y="858"/>
                  </a:cubicBezTo>
                  <a:cubicBezTo>
                    <a:pt x="381" y="835"/>
                    <a:pt x="369" y="815"/>
                    <a:pt x="352" y="804"/>
                  </a:cubicBezTo>
                  <a:cubicBezTo>
                    <a:pt x="357" y="783"/>
                    <a:pt x="362" y="763"/>
                    <a:pt x="369" y="742"/>
                  </a:cubicBezTo>
                  <a:cubicBezTo>
                    <a:pt x="386" y="688"/>
                    <a:pt x="408" y="638"/>
                    <a:pt x="434" y="591"/>
                  </a:cubicBezTo>
                  <a:close/>
                  <a:moveTo>
                    <a:pt x="1110" y="694"/>
                  </a:moveTo>
                  <a:lnTo>
                    <a:pt x="1110" y="694"/>
                  </a:lnTo>
                  <a:cubicBezTo>
                    <a:pt x="1110" y="704"/>
                    <a:pt x="1112" y="713"/>
                    <a:pt x="1116" y="721"/>
                  </a:cubicBezTo>
                  <a:cubicBezTo>
                    <a:pt x="968" y="834"/>
                    <a:pt x="815" y="894"/>
                    <a:pt x="658" y="902"/>
                  </a:cubicBezTo>
                  <a:cubicBezTo>
                    <a:pt x="649" y="876"/>
                    <a:pt x="625" y="858"/>
                    <a:pt x="596" y="858"/>
                  </a:cubicBezTo>
                  <a:cubicBezTo>
                    <a:pt x="591" y="858"/>
                    <a:pt x="587" y="858"/>
                    <a:pt x="582" y="859"/>
                  </a:cubicBezTo>
                  <a:cubicBezTo>
                    <a:pt x="531" y="772"/>
                    <a:pt x="498" y="676"/>
                    <a:pt x="485" y="572"/>
                  </a:cubicBezTo>
                  <a:cubicBezTo>
                    <a:pt x="504" y="561"/>
                    <a:pt x="516" y="540"/>
                    <a:pt x="516" y="517"/>
                  </a:cubicBezTo>
                  <a:cubicBezTo>
                    <a:pt x="516" y="504"/>
                    <a:pt x="513" y="493"/>
                    <a:pt x="507" y="483"/>
                  </a:cubicBezTo>
                  <a:cubicBezTo>
                    <a:pt x="563" y="415"/>
                    <a:pt x="632" y="356"/>
                    <a:pt x="713" y="309"/>
                  </a:cubicBezTo>
                  <a:cubicBezTo>
                    <a:pt x="724" y="317"/>
                    <a:pt x="737" y="322"/>
                    <a:pt x="752" y="322"/>
                  </a:cubicBezTo>
                  <a:cubicBezTo>
                    <a:pt x="768" y="322"/>
                    <a:pt x="782" y="316"/>
                    <a:pt x="793" y="307"/>
                  </a:cubicBezTo>
                  <a:cubicBezTo>
                    <a:pt x="939" y="381"/>
                    <a:pt x="1052" y="495"/>
                    <a:pt x="1129" y="648"/>
                  </a:cubicBezTo>
                  <a:cubicBezTo>
                    <a:pt x="1118" y="660"/>
                    <a:pt x="1110" y="676"/>
                    <a:pt x="1110" y="694"/>
                  </a:cubicBezTo>
                  <a:close/>
                  <a:moveTo>
                    <a:pt x="1276" y="672"/>
                  </a:moveTo>
                  <a:lnTo>
                    <a:pt x="1276" y="672"/>
                  </a:lnTo>
                  <a:cubicBezTo>
                    <a:pt x="1276" y="725"/>
                    <a:pt x="1269" y="777"/>
                    <a:pt x="1255" y="827"/>
                  </a:cubicBezTo>
                  <a:cubicBezTo>
                    <a:pt x="1246" y="795"/>
                    <a:pt x="1236" y="764"/>
                    <a:pt x="1225" y="735"/>
                  </a:cubicBezTo>
                  <a:cubicBezTo>
                    <a:pt x="1235" y="723"/>
                    <a:pt x="1240" y="709"/>
                    <a:pt x="1240" y="694"/>
                  </a:cubicBezTo>
                  <a:cubicBezTo>
                    <a:pt x="1240" y="692"/>
                    <a:pt x="1240" y="690"/>
                    <a:pt x="1240" y="688"/>
                  </a:cubicBezTo>
                  <a:cubicBezTo>
                    <a:pt x="1252" y="677"/>
                    <a:pt x="1263" y="665"/>
                    <a:pt x="1275" y="654"/>
                  </a:cubicBezTo>
                  <a:cubicBezTo>
                    <a:pt x="1276" y="660"/>
                    <a:pt x="1276" y="666"/>
                    <a:pt x="1276" y="672"/>
                  </a:cubicBezTo>
                  <a:close/>
                  <a:moveTo>
                    <a:pt x="688" y="262"/>
                  </a:moveTo>
                  <a:lnTo>
                    <a:pt x="688" y="262"/>
                  </a:lnTo>
                  <a:cubicBezTo>
                    <a:pt x="688" y="262"/>
                    <a:pt x="688" y="263"/>
                    <a:pt x="688" y="263"/>
                  </a:cubicBezTo>
                  <a:cubicBezTo>
                    <a:pt x="601" y="314"/>
                    <a:pt x="533" y="374"/>
                    <a:pt x="478" y="436"/>
                  </a:cubicBezTo>
                  <a:cubicBezTo>
                    <a:pt x="480" y="370"/>
                    <a:pt x="490" y="309"/>
                    <a:pt x="501" y="255"/>
                  </a:cubicBezTo>
                  <a:cubicBezTo>
                    <a:pt x="519" y="251"/>
                    <a:pt x="533" y="240"/>
                    <a:pt x="542" y="226"/>
                  </a:cubicBezTo>
                  <a:cubicBezTo>
                    <a:pt x="588" y="233"/>
                    <a:pt x="638" y="245"/>
                    <a:pt x="688" y="262"/>
                  </a:cubicBezTo>
                  <a:close/>
                  <a:moveTo>
                    <a:pt x="352" y="158"/>
                  </a:moveTo>
                  <a:lnTo>
                    <a:pt x="352" y="158"/>
                  </a:lnTo>
                  <a:cubicBezTo>
                    <a:pt x="396" y="131"/>
                    <a:pt x="443" y="109"/>
                    <a:pt x="493" y="94"/>
                  </a:cubicBezTo>
                  <a:cubicBezTo>
                    <a:pt x="489" y="104"/>
                    <a:pt x="485" y="115"/>
                    <a:pt x="481" y="128"/>
                  </a:cubicBezTo>
                  <a:cubicBezTo>
                    <a:pt x="459" y="130"/>
                    <a:pt x="441" y="142"/>
                    <a:pt x="431" y="160"/>
                  </a:cubicBezTo>
                  <a:cubicBezTo>
                    <a:pt x="402" y="158"/>
                    <a:pt x="376" y="158"/>
                    <a:pt x="352" y="158"/>
                  </a:cubicBezTo>
                  <a:close/>
                  <a:moveTo>
                    <a:pt x="72" y="748"/>
                  </a:moveTo>
                  <a:lnTo>
                    <a:pt x="72" y="748"/>
                  </a:lnTo>
                  <a:cubicBezTo>
                    <a:pt x="111" y="781"/>
                    <a:pt x="173" y="825"/>
                    <a:pt x="252" y="865"/>
                  </a:cubicBezTo>
                  <a:cubicBezTo>
                    <a:pt x="254" y="884"/>
                    <a:pt x="263" y="900"/>
                    <a:pt x="278" y="911"/>
                  </a:cubicBezTo>
                  <a:cubicBezTo>
                    <a:pt x="267" y="1001"/>
                    <a:pt x="270" y="1077"/>
                    <a:pt x="273" y="1126"/>
                  </a:cubicBezTo>
                  <a:cubicBezTo>
                    <a:pt x="165" y="1030"/>
                    <a:pt x="91" y="896"/>
                    <a:pt x="72" y="748"/>
                  </a:cubicBezTo>
                  <a:close/>
                  <a:moveTo>
                    <a:pt x="490" y="1318"/>
                  </a:moveTo>
                  <a:lnTo>
                    <a:pt x="490" y="1318"/>
                  </a:lnTo>
                  <a:cubicBezTo>
                    <a:pt x="498" y="1348"/>
                    <a:pt x="525" y="1371"/>
                    <a:pt x="558" y="1371"/>
                  </a:cubicBezTo>
                  <a:cubicBezTo>
                    <a:pt x="596" y="1371"/>
                    <a:pt x="627" y="1339"/>
                    <a:pt x="627" y="1301"/>
                  </a:cubicBezTo>
                  <a:cubicBezTo>
                    <a:pt x="627" y="1263"/>
                    <a:pt x="596" y="1232"/>
                    <a:pt x="558" y="1232"/>
                  </a:cubicBezTo>
                  <a:cubicBezTo>
                    <a:pt x="538" y="1232"/>
                    <a:pt x="520" y="1240"/>
                    <a:pt x="507" y="1253"/>
                  </a:cubicBezTo>
                  <a:cubicBezTo>
                    <a:pt x="444" y="1236"/>
                    <a:pt x="385" y="1208"/>
                    <a:pt x="332" y="1172"/>
                  </a:cubicBezTo>
                  <a:cubicBezTo>
                    <a:pt x="332" y="1167"/>
                    <a:pt x="315" y="1061"/>
                    <a:pt x="331" y="921"/>
                  </a:cubicBezTo>
                  <a:cubicBezTo>
                    <a:pt x="340" y="919"/>
                    <a:pt x="348" y="915"/>
                    <a:pt x="355" y="909"/>
                  </a:cubicBezTo>
                  <a:cubicBezTo>
                    <a:pt x="411" y="929"/>
                    <a:pt x="472" y="944"/>
                    <a:pt x="538" y="952"/>
                  </a:cubicBezTo>
                  <a:cubicBezTo>
                    <a:pt x="549" y="973"/>
                    <a:pt x="571" y="988"/>
                    <a:pt x="596" y="988"/>
                  </a:cubicBezTo>
                  <a:cubicBezTo>
                    <a:pt x="600" y="988"/>
                    <a:pt x="604" y="987"/>
                    <a:pt x="608" y="987"/>
                  </a:cubicBezTo>
                  <a:cubicBezTo>
                    <a:pt x="678" y="1073"/>
                    <a:pt x="773" y="1156"/>
                    <a:pt x="902" y="1230"/>
                  </a:cubicBezTo>
                  <a:cubicBezTo>
                    <a:pt x="880" y="1239"/>
                    <a:pt x="858" y="1247"/>
                    <a:pt x="836" y="1253"/>
                  </a:cubicBezTo>
                  <a:cubicBezTo>
                    <a:pt x="823" y="1240"/>
                    <a:pt x="805" y="1231"/>
                    <a:pt x="785" y="1231"/>
                  </a:cubicBezTo>
                  <a:cubicBezTo>
                    <a:pt x="746" y="1231"/>
                    <a:pt x="715" y="1262"/>
                    <a:pt x="715" y="1300"/>
                  </a:cubicBezTo>
                  <a:cubicBezTo>
                    <a:pt x="715" y="1338"/>
                    <a:pt x="746" y="1370"/>
                    <a:pt x="785" y="1370"/>
                  </a:cubicBezTo>
                  <a:cubicBezTo>
                    <a:pt x="817" y="1370"/>
                    <a:pt x="844" y="1348"/>
                    <a:pt x="852" y="1318"/>
                  </a:cubicBezTo>
                  <a:cubicBezTo>
                    <a:pt x="1136" y="1238"/>
                    <a:pt x="1343" y="973"/>
                    <a:pt x="1342" y="672"/>
                  </a:cubicBezTo>
                  <a:cubicBezTo>
                    <a:pt x="1342" y="301"/>
                    <a:pt x="1041" y="0"/>
                    <a:pt x="671" y="0"/>
                  </a:cubicBezTo>
                  <a:cubicBezTo>
                    <a:pt x="301" y="0"/>
                    <a:pt x="0" y="301"/>
                    <a:pt x="0" y="672"/>
                  </a:cubicBezTo>
                  <a:cubicBezTo>
                    <a:pt x="0" y="973"/>
                    <a:pt x="206" y="1238"/>
                    <a:pt x="490" y="1318"/>
                  </a:cubicBezTo>
                  <a:close/>
                </a:path>
              </a:pathLst>
            </a:custGeom>
            <a:solidFill>
              <a:srgbClr val="666666"/>
            </a:solidFill>
            <a:ln w="9525">
              <a:noFill/>
            </a:ln>
          </p:spPr>
          <p:txBody>
            <a:bodyPr/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000">
                <a:solidFill>
                  <a:srgbClr val="666666"/>
                </a:solidFill>
                <a:ea typeface="Microsoft YaHei UI" panose="020B0503020204020204" pitchFamily="34" charset="-122"/>
                <a:cs typeface="Calibri" panose="020F0502020204030204" pitchFamily="34" charset="0"/>
              </a:endParaRPr>
            </a:p>
          </p:txBody>
        </p:sp>
        <p:grpSp>
          <p:nvGrpSpPr>
            <p:cNvPr id="184" name="组合 183"/>
            <p:cNvGrpSpPr/>
            <p:nvPr/>
          </p:nvGrpSpPr>
          <p:grpSpPr>
            <a:xfrm>
              <a:off x="9630887" y="5588060"/>
              <a:ext cx="255288" cy="170149"/>
              <a:chOff x="27873" y="14925"/>
              <a:chExt cx="1185" cy="718"/>
            </a:xfrm>
            <a:solidFill>
              <a:srgbClr val="666666"/>
            </a:solidFill>
          </p:grpSpPr>
          <p:sp>
            <p:nvSpPr>
              <p:cNvPr id="185" name="任意多边形 184"/>
              <p:cNvSpPr/>
              <p:nvPr/>
            </p:nvSpPr>
            <p:spPr>
              <a:xfrm>
                <a:off x="28258" y="15228"/>
                <a:ext cx="742" cy="415"/>
              </a:xfrm>
              <a:custGeom>
                <a:avLst/>
                <a:gdLst/>
                <a:ahLst/>
                <a:cxnLst/>
                <a:rect l="0" t="0" r="0" b="0"/>
                <a:pathLst>
                  <a:path w="1308" h="730">
                    <a:moveTo>
                      <a:pt x="1307" y="729"/>
                    </a:moveTo>
                    <a:lnTo>
                      <a:pt x="0" y="729"/>
                    </a:lnTo>
                    <a:lnTo>
                      <a:pt x="0" y="651"/>
                    </a:lnTo>
                    <a:lnTo>
                      <a:pt x="1230" y="651"/>
                    </a:lnTo>
                    <a:lnTo>
                      <a:pt x="1230" y="0"/>
                    </a:lnTo>
                    <a:lnTo>
                      <a:pt x="1307" y="0"/>
                    </a:lnTo>
                    <a:lnTo>
                      <a:pt x="1307" y="729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任意多边形 185"/>
              <p:cNvSpPr/>
              <p:nvPr/>
            </p:nvSpPr>
            <p:spPr>
              <a:xfrm>
                <a:off x="28245" y="15228"/>
                <a:ext cx="278" cy="415"/>
              </a:xfrm>
              <a:custGeom>
                <a:avLst/>
                <a:gdLst/>
                <a:ahLst/>
                <a:cxnLst/>
                <a:rect l="0" t="0" r="0" b="0"/>
                <a:pathLst>
                  <a:path w="488" h="731">
                    <a:moveTo>
                      <a:pt x="487" y="730"/>
                    </a:moveTo>
                    <a:lnTo>
                      <a:pt x="0" y="730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652"/>
                    </a:lnTo>
                    <a:lnTo>
                      <a:pt x="487" y="652"/>
                    </a:lnTo>
                    <a:lnTo>
                      <a:pt x="487" y="730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7" name="任意多边形 186"/>
              <p:cNvSpPr/>
              <p:nvPr/>
            </p:nvSpPr>
            <p:spPr>
              <a:xfrm>
                <a:off x="28168" y="14925"/>
                <a:ext cx="890" cy="383"/>
              </a:xfrm>
              <a:custGeom>
                <a:avLst/>
                <a:gdLst/>
                <a:ahLst/>
                <a:cxnLst/>
                <a:rect l="0" t="0" r="0" b="0"/>
                <a:pathLst>
                  <a:path w="1569" h="673">
                    <a:moveTo>
                      <a:pt x="48" y="672"/>
                    </a:moveTo>
                    <a:lnTo>
                      <a:pt x="0" y="611"/>
                    </a:lnTo>
                    <a:lnTo>
                      <a:pt x="799" y="0"/>
                    </a:lnTo>
                    <a:lnTo>
                      <a:pt x="1568" y="608"/>
                    </a:lnTo>
                    <a:lnTo>
                      <a:pt x="1521" y="669"/>
                    </a:lnTo>
                    <a:lnTo>
                      <a:pt x="798" y="97"/>
                    </a:lnTo>
                    <a:lnTo>
                      <a:pt x="48" y="672"/>
                    </a:lnTo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8" name="任意多边形 187"/>
              <p:cNvSpPr/>
              <p:nvPr/>
            </p:nvSpPr>
            <p:spPr>
              <a:xfrm>
                <a:off x="28020" y="15425"/>
                <a:ext cx="260" cy="75"/>
              </a:xfrm>
              <a:custGeom>
                <a:avLst/>
                <a:gdLst/>
                <a:ahLst/>
                <a:cxnLst/>
                <a:rect l="0" t="0" r="0" b="0"/>
                <a:pathLst>
                  <a:path w="459" h="134">
                    <a:moveTo>
                      <a:pt x="408" y="133"/>
                    </a:moveTo>
                    <a:cubicBezTo>
                      <a:pt x="405" y="131"/>
                      <a:pt x="343" y="80"/>
                      <a:pt x="204" y="91"/>
                    </a:cubicBezTo>
                    <a:cubicBezTo>
                      <a:pt x="87" y="100"/>
                      <a:pt x="52" y="111"/>
                      <a:pt x="45" y="114"/>
                    </a:cubicBezTo>
                    <a:cubicBezTo>
                      <a:pt x="46" y="113"/>
                      <a:pt x="48" y="112"/>
                      <a:pt x="50" y="111"/>
                    </a:cubicBezTo>
                    <a:lnTo>
                      <a:pt x="0" y="51"/>
                    </a:lnTo>
                    <a:cubicBezTo>
                      <a:pt x="8" y="45"/>
                      <a:pt x="28" y="29"/>
                      <a:pt x="198" y="14"/>
                    </a:cubicBezTo>
                    <a:cubicBezTo>
                      <a:pt x="371" y="0"/>
                      <a:pt x="454" y="73"/>
                      <a:pt x="458" y="75"/>
                    </a:cubicBezTo>
                    <a:lnTo>
                      <a:pt x="408" y="133"/>
                    </a:lnTo>
                    <a:close/>
                    <a:moveTo>
                      <a:pt x="43" y="115"/>
                    </a:moveTo>
                    <a:cubicBezTo>
                      <a:pt x="43" y="115"/>
                      <a:pt x="44" y="115"/>
                      <a:pt x="45" y="114"/>
                    </a:cubicBezTo>
                    <a:cubicBezTo>
                      <a:pt x="44" y="114"/>
                      <a:pt x="44" y="115"/>
                      <a:pt x="43" y="115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89" name="任意多边形 188"/>
              <p:cNvSpPr/>
              <p:nvPr/>
            </p:nvSpPr>
            <p:spPr>
              <a:xfrm>
                <a:off x="27873" y="15388"/>
                <a:ext cx="212" cy="202"/>
              </a:xfrm>
              <a:custGeom>
                <a:avLst/>
                <a:gdLst/>
                <a:ahLst/>
                <a:cxnLst/>
                <a:rect l="0" t="0" r="0" b="0"/>
                <a:pathLst>
                  <a:path w="374" h="355">
                    <a:moveTo>
                      <a:pt x="187" y="354"/>
                    </a:moveTo>
                    <a:cubicBezTo>
                      <a:pt x="115" y="354"/>
                      <a:pt x="47" y="306"/>
                      <a:pt x="26" y="234"/>
                    </a:cubicBezTo>
                    <a:cubicBezTo>
                      <a:pt x="0" y="145"/>
                      <a:pt x="51" y="51"/>
                      <a:pt x="140" y="26"/>
                    </a:cubicBezTo>
                    <a:lnTo>
                      <a:pt x="140" y="26"/>
                    </a:lnTo>
                    <a:cubicBezTo>
                      <a:pt x="228" y="0"/>
                      <a:pt x="322" y="51"/>
                      <a:pt x="347" y="140"/>
                    </a:cubicBezTo>
                    <a:cubicBezTo>
                      <a:pt x="373" y="228"/>
                      <a:pt x="322" y="322"/>
                      <a:pt x="233" y="347"/>
                    </a:cubicBezTo>
                    <a:cubicBezTo>
                      <a:pt x="219" y="351"/>
                      <a:pt x="203" y="354"/>
                      <a:pt x="187" y="354"/>
                    </a:cubicBezTo>
                    <a:close/>
                    <a:moveTo>
                      <a:pt x="187" y="96"/>
                    </a:moveTo>
                    <a:cubicBezTo>
                      <a:pt x="179" y="96"/>
                      <a:pt x="170" y="98"/>
                      <a:pt x="162" y="100"/>
                    </a:cubicBezTo>
                    <a:lnTo>
                      <a:pt x="162" y="100"/>
                    </a:lnTo>
                    <a:cubicBezTo>
                      <a:pt x="115" y="115"/>
                      <a:pt x="87" y="165"/>
                      <a:pt x="101" y="212"/>
                    </a:cubicBezTo>
                    <a:cubicBezTo>
                      <a:pt x="116" y="260"/>
                      <a:pt x="165" y="288"/>
                      <a:pt x="214" y="273"/>
                    </a:cubicBezTo>
                    <a:cubicBezTo>
                      <a:pt x="261" y="259"/>
                      <a:pt x="289" y="208"/>
                      <a:pt x="274" y="161"/>
                    </a:cubicBezTo>
                    <a:cubicBezTo>
                      <a:pt x="262" y="121"/>
                      <a:pt x="227" y="96"/>
                      <a:pt x="187" y="96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  <p:sp>
            <p:nvSpPr>
              <p:cNvPr id="190" name="任意多边形 189"/>
              <p:cNvSpPr/>
              <p:nvPr/>
            </p:nvSpPr>
            <p:spPr>
              <a:xfrm>
                <a:off x="28403" y="15203"/>
                <a:ext cx="420" cy="295"/>
              </a:xfrm>
              <a:custGeom>
                <a:avLst/>
                <a:gdLst/>
                <a:ahLst/>
                <a:cxnLst/>
                <a:rect l="0" t="0" r="0" b="0"/>
                <a:pathLst>
                  <a:path w="740" h="522">
                    <a:moveTo>
                      <a:pt x="369" y="298"/>
                    </a:moveTo>
                    <a:cubicBezTo>
                      <a:pt x="431" y="298"/>
                      <a:pt x="487" y="323"/>
                      <a:pt x="528" y="364"/>
                    </a:cubicBezTo>
                    <a:lnTo>
                      <a:pt x="475" y="417"/>
                    </a:lnTo>
                    <a:cubicBezTo>
                      <a:pt x="449" y="390"/>
                      <a:pt x="410" y="373"/>
                      <a:pt x="369" y="373"/>
                    </a:cubicBezTo>
                    <a:cubicBezTo>
                      <a:pt x="328" y="373"/>
                      <a:pt x="291" y="390"/>
                      <a:pt x="264" y="417"/>
                    </a:cubicBezTo>
                    <a:lnTo>
                      <a:pt x="211" y="364"/>
                    </a:lnTo>
                    <a:cubicBezTo>
                      <a:pt x="252" y="323"/>
                      <a:pt x="309" y="298"/>
                      <a:pt x="369" y="298"/>
                    </a:cubicBezTo>
                    <a:close/>
                    <a:moveTo>
                      <a:pt x="107" y="258"/>
                    </a:moveTo>
                    <a:cubicBezTo>
                      <a:pt x="177" y="188"/>
                      <a:pt x="270" y="149"/>
                      <a:pt x="371" y="149"/>
                    </a:cubicBezTo>
                    <a:cubicBezTo>
                      <a:pt x="470" y="149"/>
                      <a:pt x="563" y="187"/>
                      <a:pt x="635" y="258"/>
                    </a:cubicBezTo>
                    <a:lnTo>
                      <a:pt x="582" y="311"/>
                    </a:lnTo>
                    <a:cubicBezTo>
                      <a:pt x="525" y="254"/>
                      <a:pt x="451" y="224"/>
                      <a:pt x="371" y="224"/>
                    </a:cubicBezTo>
                    <a:cubicBezTo>
                      <a:pt x="291" y="224"/>
                      <a:pt x="216" y="256"/>
                      <a:pt x="160" y="311"/>
                    </a:cubicBezTo>
                    <a:lnTo>
                      <a:pt x="107" y="258"/>
                    </a:lnTo>
                    <a:close/>
                    <a:moveTo>
                      <a:pt x="573" y="41"/>
                    </a:moveTo>
                    <a:cubicBezTo>
                      <a:pt x="635" y="67"/>
                      <a:pt x="690" y="104"/>
                      <a:pt x="739" y="153"/>
                    </a:cubicBezTo>
                    <a:lnTo>
                      <a:pt x="739" y="153"/>
                    </a:lnTo>
                    <a:lnTo>
                      <a:pt x="686" y="206"/>
                    </a:lnTo>
                    <a:cubicBezTo>
                      <a:pt x="602" y="121"/>
                      <a:pt x="489" y="75"/>
                      <a:pt x="369" y="75"/>
                    </a:cubicBezTo>
                    <a:cubicBezTo>
                      <a:pt x="249" y="75"/>
                      <a:pt x="137" y="121"/>
                      <a:pt x="53" y="206"/>
                    </a:cubicBezTo>
                    <a:lnTo>
                      <a:pt x="0" y="153"/>
                    </a:lnTo>
                    <a:cubicBezTo>
                      <a:pt x="47" y="105"/>
                      <a:pt x="104" y="67"/>
                      <a:pt x="166" y="41"/>
                    </a:cubicBezTo>
                    <a:cubicBezTo>
                      <a:pt x="231" y="13"/>
                      <a:pt x="299" y="0"/>
                      <a:pt x="369" y="0"/>
                    </a:cubicBezTo>
                    <a:cubicBezTo>
                      <a:pt x="441" y="0"/>
                      <a:pt x="509" y="13"/>
                      <a:pt x="573" y="41"/>
                    </a:cubicBezTo>
                    <a:close/>
                    <a:moveTo>
                      <a:pt x="332" y="484"/>
                    </a:moveTo>
                    <a:cubicBezTo>
                      <a:pt x="332" y="463"/>
                      <a:pt x="350" y="447"/>
                      <a:pt x="369" y="447"/>
                    </a:cubicBezTo>
                    <a:cubicBezTo>
                      <a:pt x="389" y="447"/>
                      <a:pt x="406" y="464"/>
                      <a:pt x="406" y="484"/>
                    </a:cubicBezTo>
                    <a:cubicBezTo>
                      <a:pt x="406" y="505"/>
                      <a:pt x="389" y="521"/>
                      <a:pt x="369" y="521"/>
                    </a:cubicBezTo>
                    <a:cubicBezTo>
                      <a:pt x="350" y="521"/>
                      <a:pt x="332" y="505"/>
                      <a:pt x="332" y="484"/>
                    </a:cubicBezTo>
                    <a:close/>
                  </a:path>
                </a:pathLst>
              </a:custGeom>
              <a:grpFill/>
              <a:ln w="9525">
                <a:noFill/>
              </a:ln>
            </p:spPr>
            <p:txBody>
              <a:bodyPr/>
              <a:lstStyle/>
              <a:p>
                <a:pPr defTabSz="9141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800">
                  <a:solidFill>
                    <a:srgbClr val="666666"/>
                  </a:solidFill>
                  <a:ea typeface="Microsoft YaHei UI" panose="020B0503020204020204" pitchFamily="34" charset="-122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383" name="文本框 382"/>
          <p:cNvSpPr txBox="1"/>
          <p:nvPr/>
        </p:nvSpPr>
        <p:spPr>
          <a:xfrm>
            <a:off x="8705780" y="1385335"/>
            <a:ext cx="2674239" cy="1845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Diversified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Demands of Network Services</a:t>
            </a:r>
            <a:endParaRPr kumimoji="1" lang="zh-CN" altLang="en-US" sz="1200" dirty="0">
              <a:solidFill>
                <a:srgbClr val="000000"/>
              </a:solidFill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0" name="文本框 382">
            <a:extLst>
              <a:ext uri="{FF2B5EF4-FFF2-40B4-BE49-F238E27FC236}">
                <a16:creationId xmlns:a16="http://schemas.microsoft.com/office/drawing/2014/main" id="{9821283B-0FC6-4CBA-ADD8-F3577ED86448}"/>
              </a:ext>
            </a:extLst>
          </p:cNvPr>
          <p:cNvSpPr txBox="1"/>
          <p:nvPr/>
        </p:nvSpPr>
        <p:spPr>
          <a:xfrm>
            <a:off x="8618544" y="5759045"/>
            <a:ext cx="26742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Complex Network and Compute Resources Environment</a:t>
            </a:r>
            <a:r>
              <a:rPr kumimoji="1" lang="zh-CN" altLang="en-US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a typeface="Microsoft YaHei UI" panose="020B0503020204020204" pitchFamily="34" charset="-122"/>
                <a:cs typeface="Calibri" panose="020F0502020204030204" pitchFamily="34" charset="0"/>
              </a:rPr>
              <a:t> </a:t>
            </a:r>
            <a:endParaRPr kumimoji="1" lang="zh-CN" altLang="en-US" sz="1200" dirty="0">
              <a:solidFill>
                <a:srgbClr val="000000"/>
              </a:solidFill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392" name="矩形 8">
            <a:extLst>
              <a:ext uri="{FF2B5EF4-FFF2-40B4-BE49-F238E27FC236}">
                <a16:creationId xmlns:a16="http://schemas.microsoft.com/office/drawing/2014/main" id="{AE8A000E-D3C4-405A-AF8F-AA12B127A1AB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3" name="矩形 100">
            <a:extLst>
              <a:ext uri="{FF2B5EF4-FFF2-40B4-BE49-F238E27FC236}">
                <a16:creationId xmlns:a16="http://schemas.microsoft.com/office/drawing/2014/main" id="{BFFBB14C-CFC8-43E4-B69F-D941FDA794CF}"/>
              </a:ext>
            </a:extLst>
          </p:cNvPr>
          <p:cNvSpPr/>
          <p:nvPr/>
        </p:nvSpPr>
        <p:spPr>
          <a:xfrm>
            <a:off x="9792846" y="2790865"/>
            <a:ext cx="537745" cy="27699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defTabSz="913669" eaLnBrk="1" fontAlgn="ctr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rgbClr val="1D1D1A"/>
                </a:solidFill>
                <a:ea typeface="Microsoft YaHei UI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IOT</a:t>
            </a:r>
            <a:endParaRPr lang="zh-CN" altLang="en-US" sz="1200" b="1" dirty="0">
              <a:solidFill>
                <a:srgbClr val="1D1D1A"/>
              </a:solidFill>
              <a:ea typeface="Microsoft YaHei UI" panose="020B0503020204020204" pitchFamily="34" charset="-122"/>
              <a:cs typeface="Calibri" panose="020F0502020204030204" pitchFamily="34" charset="0"/>
              <a:sym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5251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7" grpId="0" animBg="1"/>
      <p:bldP spid="11" grpId="0"/>
      <p:bldP spid="30" grpId="0"/>
      <p:bldP spid="76" grpId="0"/>
      <p:bldP spid="52" grpId="0" animBg="1"/>
      <p:bldGraphic spid="62" grpId="0">
        <p:bldAsOne/>
      </p:bldGraphic>
      <p:bldP spid="63" grpId="0"/>
      <p:bldP spid="64" grpId="0"/>
      <p:bldGraphic spid="65" grpId="0">
        <p:bldAsOne/>
      </p:bldGraphic>
      <p:bldGraphic spid="66" grpId="0">
        <p:bldAsOne/>
      </p:bldGraphic>
      <p:bldP spid="67" grpId="0"/>
      <p:bldP spid="58" grpId="0"/>
      <p:bldP spid="59" grpId="0"/>
      <p:bldP spid="99" grpId="0"/>
      <p:bldP spid="100" grpId="0"/>
      <p:bldP spid="101" grpId="0"/>
      <p:bldP spid="102" grpId="0"/>
      <p:bldP spid="103" grpId="0"/>
      <p:bldP spid="104" grpId="0"/>
      <p:bldP spid="105" grpId="0" animBg="1"/>
      <p:bldP spid="106" grpId="0"/>
      <p:bldP spid="383" grpId="0"/>
      <p:bldP spid="390" grpId="0"/>
      <p:bldP spid="3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outdoor, yellow, scooter&#10;&#10;Description automatically generated">
            <a:extLst>
              <a:ext uri="{FF2B5EF4-FFF2-40B4-BE49-F238E27FC236}">
                <a16:creationId xmlns:a16="http://schemas.microsoft.com/office/drawing/2014/main" id="{533E93E6-AD12-4741-A88F-217A89FA2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746" y="2724892"/>
            <a:ext cx="1889708" cy="128660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751F4F7-DBCA-4061-9665-44C51238E9EB}"/>
              </a:ext>
            </a:extLst>
          </p:cNvPr>
          <p:cNvSpPr txBox="1">
            <a:spLocks/>
          </p:cNvSpPr>
          <p:nvPr/>
        </p:nvSpPr>
        <p:spPr bwMode="auto">
          <a:xfrm>
            <a:off x="289317" y="234335"/>
            <a:ext cx="11158029" cy="5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矩形 8">
            <a:extLst>
              <a:ext uri="{FF2B5EF4-FFF2-40B4-BE49-F238E27FC236}">
                <a16:creationId xmlns:a16="http://schemas.microsoft.com/office/drawing/2014/main" id="{D3B8D80D-E55E-4084-8B9B-06E3BF8D7908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052" name="Picture 4" descr="Driving autonomous vehicles forward with intelligent infrastructure - Smart  Cities World">
            <a:extLst>
              <a:ext uri="{FF2B5EF4-FFF2-40B4-BE49-F238E27FC236}">
                <a16:creationId xmlns:a16="http://schemas.microsoft.com/office/drawing/2014/main" id="{170D03E2-F29C-49F9-9132-9CAD3CE77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739" y="1364429"/>
            <a:ext cx="1943394" cy="125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2020 Artificial Intelligence and Data Analytics Predictions">
            <a:extLst>
              <a:ext uri="{FF2B5EF4-FFF2-40B4-BE49-F238E27FC236}">
                <a16:creationId xmlns:a16="http://schemas.microsoft.com/office/drawing/2014/main" id="{8B2A6BAE-6D1A-430B-8916-77CE08B28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46" y="4410225"/>
            <a:ext cx="3856794" cy="1851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3A6F13-C9F3-46BC-B9D3-4880AA3E20BD}"/>
              </a:ext>
            </a:extLst>
          </p:cNvPr>
          <p:cNvSpPr txBox="1"/>
          <p:nvPr/>
        </p:nvSpPr>
        <p:spPr>
          <a:xfrm>
            <a:off x="289317" y="4605347"/>
            <a:ext cx="46484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Calibri Light" panose="020F0302020204030204" pitchFamily="34" charset="0"/>
              </a:rPr>
              <a:t>Ultra-automation requires continuously automate precision decision that can close business loop at scale in complex, ever-changing business environment.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C3EA3F-5A14-49B9-8C04-2275A88C88AF}"/>
              </a:ext>
            </a:extLst>
          </p:cNvPr>
          <p:cNvSpPr txBox="1"/>
          <p:nvPr/>
        </p:nvSpPr>
        <p:spPr>
          <a:xfrm>
            <a:off x="484910" y="211723"/>
            <a:ext cx="91717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dirty="0">
                <a:latin typeface="+mj-lt"/>
                <a:cs typeface="Calibri Light" panose="020F0302020204030204" pitchFamily="34" charset="0"/>
              </a:rPr>
              <a:t>Autonomy is the Key to Achieve Ultra-automation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920D79-1B37-4DEB-951E-C3234294C936}"/>
              </a:ext>
            </a:extLst>
          </p:cNvPr>
          <p:cNvSpPr txBox="1"/>
          <p:nvPr/>
        </p:nvSpPr>
        <p:spPr>
          <a:xfrm>
            <a:off x="5574108" y="1301569"/>
            <a:ext cx="388745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Calibri Light" panose="020F0302020204030204" pitchFamily="34" charset="0"/>
              </a:rPr>
              <a:t>Autonomous technology is the technology that can deliver the need of ultra-automation. An autonomous system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observes its environment continuously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analyzes environment stimulus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makes decision based on the intent, input Data and knowledge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  <a:cs typeface="Calibri Light" panose="020F0302020204030204" pitchFamily="34" charset="0"/>
              </a:rPr>
              <a:t>executes the decision automatically </a:t>
            </a:r>
            <a:endParaRPr lang="en-US" sz="1600" dirty="0">
              <a:latin typeface="+mn-lt"/>
              <a:cs typeface="Calibri Light" panose="020F030202020403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B62251-AC02-49A9-A8CA-5F9C2719F66F}"/>
              </a:ext>
            </a:extLst>
          </p:cNvPr>
          <p:cNvSpPr/>
          <p:nvPr/>
        </p:nvSpPr>
        <p:spPr>
          <a:xfrm>
            <a:off x="10352664" y="3085354"/>
            <a:ext cx="431772" cy="40537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1313FF-D324-4763-85A0-F751E628493A}"/>
              </a:ext>
            </a:extLst>
          </p:cNvPr>
          <p:cNvSpPr txBox="1"/>
          <p:nvPr/>
        </p:nvSpPr>
        <p:spPr>
          <a:xfrm>
            <a:off x="219015" y="1364429"/>
            <a:ext cx="50335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Traditional automation can only deliver  10%-20% improvement. 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E2B89CF-8579-40EC-83A0-82E464E65F09}"/>
              </a:ext>
            </a:extLst>
          </p:cNvPr>
          <p:cNvGrpSpPr/>
          <p:nvPr/>
        </p:nvGrpSpPr>
        <p:grpSpPr>
          <a:xfrm>
            <a:off x="428271" y="2801466"/>
            <a:ext cx="3536900" cy="1731757"/>
            <a:chOff x="41195" y="3023800"/>
            <a:chExt cx="4624237" cy="278733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EF1AD67-6F7B-4584-8489-3080A333C7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283" y="3393133"/>
              <a:ext cx="0" cy="20420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4743C9F-621C-4085-8FBF-5030D1E87FE3}"/>
                </a:ext>
              </a:extLst>
            </p:cNvPr>
            <p:cNvCxnSpPr/>
            <p:nvPr/>
          </p:nvCxnSpPr>
          <p:spPr>
            <a:xfrm>
              <a:off x="590283" y="5435182"/>
              <a:ext cx="37465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9652A4-2C65-44C0-B877-066DB0BF71E7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503822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AF5A9AD-4BDC-41F5-BAE7-02FBB8BFB6D0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449003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5F5C2A3-1B57-4701-8059-876FA07626D2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412457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A1503E-A84D-41C5-A6DC-C159601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5220955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61A7C9B-5801-491D-8002-0F261076513E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485549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CF94486-5793-4A15-BF6C-AF13FD6B4F1E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430730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A056497-2D4A-4515-BEEB-E2B3663175A1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394184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9A0C2D8-2BE2-4EFA-91A9-0AF4134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375911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DC4B3890-F0B4-401C-9499-983C9D88628C}"/>
                </a:ext>
              </a:extLst>
            </p:cNvPr>
            <p:cNvCxnSpPr>
              <a:cxnSpLocks/>
            </p:cNvCxnSpPr>
            <p:nvPr/>
          </p:nvCxnSpPr>
          <p:spPr>
            <a:xfrm>
              <a:off x="531142" y="4672763"/>
              <a:ext cx="1444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BB1C1D8-FDC4-46DD-8448-88A2CC595354}"/>
                </a:ext>
              </a:extLst>
            </p:cNvPr>
            <p:cNvSpPr/>
            <p:nvPr/>
          </p:nvSpPr>
          <p:spPr>
            <a:xfrm>
              <a:off x="584709" y="3749500"/>
              <a:ext cx="3621154" cy="1651969"/>
            </a:xfrm>
            <a:custGeom>
              <a:avLst/>
              <a:gdLst>
                <a:gd name="connsiteX0" fmla="*/ 0 w 5018049"/>
                <a:gd name="connsiteY0" fmla="*/ 1704401 h 1730348"/>
                <a:gd name="connsiteX1" fmla="*/ 245327 w 5018049"/>
                <a:gd name="connsiteY1" fmla="*/ 1682099 h 1730348"/>
                <a:gd name="connsiteX2" fmla="*/ 646771 w 5018049"/>
                <a:gd name="connsiteY2" fmla="*/ 1659796 h 1730348"/>
                <a:gd name="connsiteX3" fmla="*/ 669074 w 5018049"/>
                <a:gd name="connsiteY3" fmla="*/ 1592889 h 1730348"/>
                <a:gd name="connsiteX4" fmla="*/ 1561171 w 5018049"/>
                <a:gd name="connsiteY4" fmla="*/ 1436772 h 1730348"/>
                <a:gd name="connsiteX5" fmla="*/ 1628078 w 5018049"/>
                <a:gd name="connsiteY5" fmla="*/ 1392167 h 1730348"/>
                <a:gd name="connsiteX6" fmla="*/ 1717288 w 5018049"/>
                <a:gd name="connsiteY6" fmla="*/ 1280655 h 1730348"/>
                <a:gd name="connsiteX7" fmla="*/ 1761893 w 5018049"/>
                <a:gd name="connsiteY7" fmla="*/ 1124538 h 1730348"/>
                <a:gd name="connsiteX8" fmla="*/ 1895708 w 5018049"/>
                <a:gd name="connsiteY8" fmla="*/ 1057631 h 1730348"/>
                <a:gd name="connsiteX9" fmla="*/ 2408664 w 5018049"/>
                <a:gd name="connsiteY9" fmla="*/ 1102235 h 1730348"/>
                <a:gd name="connsiteX10" fmla="*/ 2475571 w 5018049"/>
                <a:gd name="connsiteY10" fmla="*/ 1124538 h 1730348"/>
                <a:gd name="connsiteX11" fmla="*/ 2787805 w 5018049"/>
                <a:gd name="connsiteY11" fmla="*/ 1057631 h 1730348"/>
                <a:gd name="connsiteX12" fmla="*/ 2832410 w 5018049"/>
                <a:gd name="connsiteY12" fmla="*/ 990723 h 1730348"/>
                <a:gd name="connsiteX13" fmla="*/ 3033132 w 5018049"/>
                <a:gd name="connsiteY13" fmla="*/ 812304 h 1730348"/>
                <a:gd name="connsiteX14" fmla="*/ 3211552 w 5018049"/>
                <a:gd name="connsiteY14" fmla="*/ 790001 h 1730348"/>
                <a:gd name="connsiteX15" fmla="*/ 3367669 w 5018049"/>
                <a:gd name="connsiteY15" fmla="*/ 745396 h 1730348"/>
                <a:gd name="connsiteX16" fmla="*/ 3501483 w 5018049"/>
                <a:gd name="connsiteY16" fmla="*/ 633884 h 1730348"/>
                <a:gd name="connsiteX17" fmla="*/ 3590693 w 5018049"/>
                <a:gd name="connsiteY17" fmla="*/ 611582 h 1730348"/>
                <a:gd name="connsiteX18" fmla="*/ 3635298 w 5018049"/>
                <a:gd name="connsiteY18" fmla="*/ 477767 h 1730348"/>
                <a:gd name="connsiteX19" fmla="*/ 3746810 w 5018049"/>
                <a:gd name="connsiteY19" fmla="*/ 277045 h 1730348"/>
                <a:gd name="connsiteX20" fmla="*/ 3880625 w 5018049"/>
                <a:gd name="connsiteY20" fmla="*/ 165533 h 1730348"/>
                <a:gd name="connsiteX21" fmla="*/ 4014439 w 5018049"/>
                <a:gd name="connsiteY21" fmla="*/ 143231 h 1730348"/>
                <a:gd name="connsiteX22" fmla="*/ 4081347 w 5018049"/>
                <a:gd name="connsiteY22" fmla="*/ 76323 h 1730348"/>
                <a:gd name="connsiteX23" fmla="*/ 4125952 w 5018049"/>
                <a:gd name="connsiteY23" fmla="*/ 9416 h 1730348"/>
                <a:gd name="connsiteX24" fmla="*/ 5018049 w 5018049"/>
                <a:gd name="connsiteY24" fmla="*/ 9416 h 1730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018049" h="1730348">
                  <a:moveTo>
                    <a:pt x="0" y="1704401"/>
                  </a:moveTo>
                  <a:cubicBezTo>
                    <a:pt x="306397" y="1765681"/>
                    <a:pt x="-108985" y="1701783"/>
                    <a:pt x="245327" y="1682099"/>
                  </a:cubicBezTo>
                  <a:lnTo>
                    <a:pt x="646771" y="1659796"/>
                  </a:lnTo>
                  <a:cubicBezTo>
                    <a:pt x="654205" y="1637494"/>
                    <a:pt x="657657" y="1613439"/>
                    <a:pt x="669074" y="1592889"/>
                  </a:cubicBezTo>
                  <a:cubicBezTo>
                    <a:pt x="866554" y="1237424"/>
                    <a:pt x="905658" y="1454980"/>
                    <a:pt x="1561171" y="1436772"/>
                  </a:cubicBezTo>
                  <a:cubicBezTo>
                    <a:pt x="1583473" y="1421904"/>
                    <a:pt x="1611334" y="1413097"/>
                    <a:pt x="1628078" y="1392167"/>
                  </a:cubicBezTo>
                  <a:cubicBezTo>
                    <a:pt x="1751193" y="1238274"/>
                    <a:pt x="1525542" y="1408487"/>
                    <a:pt x="1717288" y="1280655"/>
                  </a:cubicBezTo>
                  <a:cubicBezTo>
                    <a:pt x="1718744" y="1274830"/>
                    <a:pt x="1750260" y="1139080"/>
                    <a:pt x="1761893" y="1124538"/>
                  </a:cubicBezTo>
                  <a:cubicBezTo>
                    <a:pt x="1793337" y="1085233"/>
                    <a:pt x="1851631" y="1072323"/>
                    <a:pt x="1895708" y="1057631"/>
                  </a:cubicBezTo>
                  <a:cubicBezTo>
                    <a:pt x="2114967" y="1130716"/>
                    <a:pt x="1868702" y="1055282"/>
                    <a:pt x="2408664" y="1102235"/>
                  </a:cubicBezTo>
                  <a:cubicBezTo>
                    <a:pt x="2432084" y="1104272"/>
                    <a:pt x="2453269" y="1117104"/>
                    <a:pt x="2475571" y="1124538"/>
                  </a:cubicBezTo>
                  <a:cubicBezTo>
                    <a:pt x="2595688" y="1113618"/>
                    <a:pt x="2702161" y="1143275"/>
                    <a:pt x="2787805" y="1057631"/>
                  </a:cubicBezTo>
                  <a:cubicBezTo>
                    <a:pt x="2806759" y="1038677"/>
                    <a:pt x="2814602" y="1010757"/>
                    <a:pt x="2832410" y="990723"/>
                  </a:cubicBezTo>
                  <a:cubicBezTo>
                    <a:pt x="2832895" y="990178"/>
                    <a:pt x="2978447" y="827218"/>
                    <a:pt x="3033132" y="812304"/>
                  </a:cubicBezTo>
                  <a:cubicBezTo>
                    <a:pt x="3090956" y="796534"/>
                    <a:pt x="3152431" y="799854"/>
                    <a:pt x="3211552" y="790001"/>
                  </a:cubicBezTo>
                  <a:cubicBezTo>
                    <a:pt x="3267564" y="780666"/>
                    <a:pt x="3314637" y="763074"/>
                    <a:pt x="3367669" y="745396"/>
                  </a:cubicBezTo>
                  <a:cubicBezTo>
                    <a:pt x="3407858" y="705207"/>
                    <a:pt x="3447146" y="657171"/>
                    <a:pt x="3501483" y="633884"/>
                  </a:cubicBezTo>
                  <a:cubicBezTo>
                    <a:pt x="3529656" y="621810"/>
                    <a:pt x="3560956" y="619016"/>
                    <a:pt x="3590693" y="611582"/>
                  </a:cubicBezTo>
                  <a:lnTo>
                    <a:pt x="3635298" y="477767"/>
                  </a:lnTo>
                  <a:cubicBezTo>
                    <a:pt x="3663343" y="393631"/>
                    <a:pt x="3670121" y="353734"/>
                    <a:pt x="3746810" y="277045"/>
                  </a:cubicBezTo>
                  <a:cubicBezTo>
                    <a:pt x="3777867" y="245988"/>
                    <a:pt x="3834049" y="181058"/>
                    <a:pt x="3880625" y="165533"/>
                  </a:cubicBezTo>
                  <a:cubicBezTo>
                    <a:pt x="3923524" y="151233"/>
                    <a:pt x="3969834" y="150665"/>
                    <a:pt x="4014439" y="143231"/>
                  </a:cubicBezTo>
                  <a:cubicBezTo>
                    <a:pt x="4036742" y="120928"/>
                    <a:pt x="4061155" y="100553"/>
                    <a:pt x="4081347" y="76323"/>
                  </a:cubicBezTo>
                  <a:cubicBezTo>
                    <a:pt x="4098507" y="55732"/>
                    <a:pt x="4099216" y="11326"/>
                    <a:pt x="4125952" y="9416"/>
                  </a:cubicBezTo>
                  <a:cubicBezTo>
                    <a:pt x="4422562" y="-11770"/>
                    <a:pt x="4720683" y="9416"/>
                    <a:pt x="5018049" y="9416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64953E-0974-4C60-9329-74A7EF529618}"/>
                </a:ext>
              </a:extLst>
            </p:cNvPr>
            <p:cNvSpPr txBox="1"/>
            <p:nvPr/>
          </p:nvSpPr>
          <p:spPr>
            <a:xfrm>
              <a:off x="41195" y="3023800"/>
              <a:ext cx="1179405" cy="413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+mn-lt"/>
                </a:rPr>
                <a:t>efficient gain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ED75A7B-C07F-4992-AE58-52F9ED9D0626}"/>
                </a:ext>
              </a:extLst>
            </p:cNvPr>
            <p:cNvSpPr txBox="1"/>
            <p:nvPr/>
          </p:nvSpPr>
          <p:spPr>
            <a:xfrm>
              <a:off x="4097963" y="5397296"/>
              <a:ext cx="567469" cy="413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+mn-lt"/>
                </a:rPr>
                <a:t>time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1D6A62F-1E10-4CE2-8EF8-56C00DBADB7A}"/>
                </a:ext>
              </a:extLst>
            </p:cNvPr>
            <p:cNvSpPr txBox="1"/>
            <p:nvPr/>
          </p:nvSpPr>
          <p:spPr>
            <a:xfrm>
              <a:off x="3432251" y="3393133"/>
              <a:ext cx="496075" cy="4138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latin typeface="+mn-lt"/>
                </a:rPr>
                <a:t>10x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8C42397-7AE0-47B6-AC67-8665DB9E29FC}"/>
              </a:ext>
            </a:extLst>
          </p:cNvPr>
          <p:cNvSpPr txBox="1"/>
          <p:nvPr/>
        </p:nvSpPr>
        <p:spPr>
          <a:xfrm>
            <a:off x="204027" y="1920851"/>
            <a:ext cx="5144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Calibri Light" panose="020F0302020204030204" pitchFamily="34" charset="0"/>
              </a:rPr>
              <a:t>Ultra-Automation seeking 10X improvement </a:t>
            </a:r>
            <a:r>
              <a:rPr lang="en-US" sz="1600" dirty="0">
                <a:latin typeface="+mn-lt"/>
              </a:rPr>
              <a:t>in operational costs, capital costs, rate of new services introduction,  scalability and customer experience.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230F4F-16D6-4287-9B86-D70A44BF1301}"/>
              </a:ext>
            </a:extLst>
          </p:cNvPr>
          <p:cNvSpPr txBox="1"/>
          <p:nvPr/>
        </p:nvSpPr>
        <p:spPr>
          <a:xfrm>
            <a:off x="9871138" y="4682291"/>
            <a:ext cx="21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rgbClr val="C00000"/>
              </a:solidFill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“The Autonomous Decade”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30BB99B-25A5-4487-88BE-C34EF1EFADCA}"/>
              </a:ext>
            </a:extLst>
          </p:cNvPr>
          <p:cNvSpPr txBox="1"/>
          <p:nvPr/>
        </p:nvSpPr>
        <p:spPr>
          <a:xfrm>
            <a:off x="5574108" y="3558807"/>
            <a:ext cx="38874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Autonomous technology can deliver the ultra-automation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0E520BA-AE50-48EF-8E04-B3927C217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631" y="6214408"/>
            <a:ext cx="836385" cy="451342"/>
          </a:xfrm>
          <a:prstGeom prst="rect">
            <a:avLst/>
          </a:prstGeom>
        </p:spPr>
      </p:pic>
      <p:pic>
        <p:nvPicPr>
          <p:cNvPr id="2058" name="Picture 10" descr="Triskell Software named Representative Vendor in Gartner's 2018 Market  Guide for SEM | Triskell Software">
            <a:extLst>
              <a:ext uri="{FF2B5EF4-FFF2-40B4-BE49-F238E27FC236}">
                <a16:creationId xmlns:a16="http://schemas.microsoft.com/office/drawing/2014/main" id="{6F240895-9D12-4665-BAFE-1E2F0CBB7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07" y="6281467"/>
            <a:ext cx="785673" cy="409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22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9" grpId="0" animBg="1"/>
      <p:bldP spid="17" grpId="0"/>
      <p:bldP spid="46" grpId="0"/>
      <p:bldP spid="44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5900" y="319593"/>
            <a:ext cx="10269093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+mj-lt"/>
                <a:ea typeface="+mj-ea"/>
              </a:rPr>
              <a:t>Autonomous Networks (AN): Telecom Industry’s Grand Vision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E532E47-337D-4D66-917B-C29A6DE63B68}"/>
              </a:ext>
            </a:extLst>
          </p:cNvPr>
          <p:cNvSpPr txBox="1"/>
          <p:nvPr/>
        </p:nvSpPr>
        <p:spPr>
          <a:xfrm>
            <a:off x="375679" y="1293437"/>
            <a:ext cx="5876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800" kern="0" dirty="0">
              <a:latin typeface="+mn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  <a:p>
            <a:pPr algn="ctr"/>
            <a:r>
              <a:rPr lang="en-US" altLang="zh-CN" sz="1800" kern="0" dirty="0">
                <a:solidFill>
                  <a:srgbClr val="C00000"/>
                </a:solidFill>
                <a:latin typeface="+mn-lt"/>
                <a:ea typeface="Arial Unicode MS" panose="020B0604020202020204" pitchFamily="34" charset="-122"/>
                <a:cs typeface="Arial Unicode MS" panose="020B0604020202020204" pitchFamily="34" charset="-122"/>
              </a:rPr>
              <a:t>Deliver Zero-X Experience Through Self-X Capabilities </a:t>
            </a:r>
          </a:p>
          <a:p>
            <a:pPr algn="ctr"/>
            <a:endParaRPr lang="en-US" dirty="0"/>
          </a:p>
        </p:txBody>
      </p:sp>
      <p:sp>
        <p:nvSpPr>
          <p:cNvPr id="63" name="内容占位符 7">
            <a:extLst>
              <a:ext uri="{FF2B5EF4-FFF2-40B4-BE49-F238E27FC236}">
                <a16:creationId xmlns:a16="http://schemas.microsoft.com/office/drawing/2014/main" id="{F48BAB07-5360-4C09-A218-86D0E8BD4031}"/>
              </a:ext>
            </a:extLst>
          </p:cNvPr>
          <p:cNvSpPr txBox="1">
            <a:spLocks/>
          </p:cNvSpPr>
          <p:nvPr/>
        </p:nvSpPr>
        <p:spPr>
          <a:xfrm>
            <a:off x="943297" y="2100178"/>
            <a:ext cx="4741333" cy="44382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Provide fully automated Zero-X (zero wait, zero touch, zero trouble) innovative, critical network/ICT services for vertical industries users and consumers, and </a:t>
            </a:r>
          </a:p>
          <a:p>
            <a:r>
              <a:rPr lang="en-US" altLang="zh-CN" sz="1600" dirty="0"/>
              <a:t>Support Self-X (self-serving, self-fulfilling and self-assuring) network/ICT infrastructures and services for enabling digital transformation of vertical and telecom industries through full lifecycle of operations</a:t>
            </a:r>
          </a:p>
          <a:p>
            <a:r>
              <a:rPr lang="en-US" altLang="zh-CN" sz="1600" dirty="0"/>
              <a:t>Offer disruptive services for innovative user experience, mission critical services based on fully automated lifecycle operations and self-organizing, dynamic optimized resource</a:t>
            </a:r>
          </a:p>
          <a:p>
            <a:r>
              <a:rPr lang="en-US" altLang="zh-CN" sz="1600" dirty="0"/>
              <a:t>Comprise of simplified network architecture, virtualized components, automating agents and intelligent decision engines to create intelligent automated business/network operations for the closed-loop of new digital business</a:t>
            </a:r>
          </a:p>
          <a:p>
            <a:endParaRPr lang="en-US" altLang="zh-CN" sz="1600" dirty="0"/>
          </a:p>
          <a:p>
            <a:endParaRPr lang="zh-CN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0469A4-480B-40C8-967D-CAEB60DA3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401" y="2353007"/>
            <a:ext cx="6134581" cy="3395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142268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D55B-C8E8-4811-8770-6A4C64915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30" y="65232"/>
            <a:ext cx="11681739" cy="741849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1187798">
              <a:lnSpc>
                <a:spcPct val="100000"/>
              </a:lnSpc>
              <a:buFont typeface="Arial" panose="020B0604020202020204" pitchFamily="34" charset="0"/>
            </a:pPr>
            <a:r>
              <a:rPr lang="en-GB" sz="3200" dirty="0">
                <a:ea typeface="宋体" panose="02010600030101010101" pitchFamily="2" charset="-122"/>
                <a:cs typeface="+mn-cs"/>
              </a:rPr>
              <a:t>TMF Autonomous Networks Framework</a:t>
            </a:r>
            <a:endParaRPr lang="en-US" sz="3200" dirty="0"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4AA51-01ED-41FC-A2A2-EE61FD342DD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969914" y="1150670"/>
            <a:ext cx="6016625" cy="5388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3-layers:  Are common capabilities that can be utilized to support all scenarios and business need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Network resource layer</a:t>
            </a:r>
            <a:endParaRPr lang="en-US" sz="20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Network operations layer</a:t>
            </a:r>
            <a:endParaRPr lang="en-US" sz="2000" dirty="0"/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Business operations layer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4-closed-loops: to fulfill the full lifecycle of the process </a:t>
            </a:r>
          </a:p>
          <a:p>
            <a:pPr marL="0"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Resource closed loop</a:t>
            </a:r>
          </a:p>
          <a:p>
            <a:pPr marL="0"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Service closed loop</a:t>
            </a:r>
          </a:p>
          <a:p>
            <a:pPr marL="0"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Business closed loop</a:t>
            </a:r>
          </a:p>
          <a:p>
            <a:pPr marL="0" lv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User closed loop</a:t>
            </a:r>
          </a:p>
          <a:p>
            <a:pPr marL="0" indent="0">
              <a:buNone/>
            </a:pPr>
            <a:r>
              <a:rPr lang="en-US" sz="2000" b="1" dirty="0"/>
              <a:t>Key mechanisms: to enable closed loop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Autonomous domain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Intent driven interaction and open APIs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C00000"/>
                </a:solidFill>
              </a:rPr>
              <a:t>Metadata modelling and abstraction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62113-F3BB-4E80-9F41-A7BD48338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15" y="1150669"/>
            <a:ext cx="4196841" cy="5388243"/>
          </a:xfrm>
          <a:prstGeom prst="rect">
            <a:avLst/>
          </a:prstGeom>
        </p:spPr>
      </p:pic>
      <p:sp>
        <p:nvSpPr>
          <p:cNvPr id="5" name="文本框 15">
            <a:extLst>
              <a:ext uri="{FF2B5EF4-FFF2-40B4-BE49-F238E27FC236}">
                <a16:creationId xmlns:a16="http://schemas.microsoft.com/office/drawing/2014/main" id="{5BCA300B-C798-4925-8FDA-4092F0603210}"/>
              </a:ext>
            </a:extLst>
          </p:cNvPr>
          <p:cNvSpPr txBox="1"/>
          <p:nvPr/>
        </p:nvSpPr>
        <p:spPr>
          <a:xfrm>
            <a:off x="873015" y="6635813"/>
            <a:ext cx="52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Source: TM Forum “</a:t>
            </a:r>
            <a:r>
              <a:rPr lang="en-US" altLang="zh-CN" sz="1200" dirty="0">
                <a:hlinkClick r:id="rId3"/>
              </a:rPr>
              <a:t>Autonomous Networks Whitepaper Release 2</a:t>
            </a:r>
            <a:r>
              <a:rPr lang="en-US" altLang="zh-CN" sz="1200" dirty="0"/>
              <a:t>”</a:t>
            </a:r>
            <a:endParaRPr lang="zh-CN" alt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A43B9-09B6-4CF6-99E1-0C935F466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C59DC-1773-4ED1-A17D-B41A7B665381}" type="slidenum">
              <a:rPr lang="en-US" smtClean="0"/>
              <a:t>7</a:t>
            </a:fld>
            <a:endParaRPr lang="en-US"/>
          </a:p>
        </p:txBody>
      </p:sp>
      <p:sp>
        <p:nvSpPr>
          <p:cNvPr id="10" name="矩形 8">
            <a:extLst>
              <a:ext uri="{FF2B5EF4-FFF2-40B4-BE49-F238E27FC236}">
                <a16:creationId xmlns:a16="http://schemas.microsoft.com/office/drawing/2014/main" id="{E7AF839C-DD63-4B51-A955-FD3390F19B01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C08646C-CB4C-47CC-8874-9B3C654625AD}"/>
              </a:ext>
            </a:extLst>
          </p:cNvPr>
          <p:cNvSpPr/>
          <p:nvPr/>
        </p:nvSpPr>
        <p:spPr>
          <a:xfrm flipH="1">
            <a:off x="4401879" y="3095465"/>
            <a:ext cx="667977" cy="462516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NaaS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8191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0F1C-5A1F-4EEA-80AE-B10AEF9A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900" y="237661"/>
            <a:ext cx="5699760" cy="726727"/>
          </a:xfrm>
        </p:spPr>
        <p:txBody>
          <a:bodyPr/>
          <a:lstStyle/>
          <a:p>
            <a:r>
              <a:rPr lang="en-US" sz="3200" dirty="0">
                <a:ea typeface="宋体" panose="02010600030101010101" pitchFamily="2" charset="-122"/>
                <a:cs typeface="+mn-cs"/>
              </a:rPr>
              <a:t>Autonomy Levels of 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48AE54-B51A-48BE-84F2-0971DCD18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097181"/>
              </p:ext>
            </p:extLst>
          </p:nvPr>
        </p:nvGraphicFramePr>
        <p:xfrm>
          <a:off x="89210" y="1913021"/>
          <a:ext cx="6657281" cy="3269498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189755">
                  <a:extLst>
                    <a:ext uri="{9D8B030D-6E8A-4147-A177-3AD203B41FA5}">
                      <a16:colId xmlns:a16="http://schemas.microsoft.com/office/drawing/2014/main" val="1515820521"/>
                    </a:ext>
                  </a:extLst>
                </a:gridCol>
                <a:gridCol w="884372">
                  <a:extLst>
                    <a:ext uri="{9D8B030D-6E8A-4147-A177-3AD203B41FA5}">
                      <a16:colId xmlns:a16="http://schemas.microsoft.com/office/drawing/2014/main" val="2773291422"/>
                    </a:ext>
                  </a:extLst>
                </a:gridCol>
                <a:gridCol w="952883">
                  <a:extLst>
                    <a:ext uri="{9D8B030D-6E8A-4147-A177-3AD203B41FA5}">
                      <a16:colId xmlns:a16="http://schemas.microsoft.com/office/drawing/2014/main" val="3656057402"/>
                    </a:ext>
                  </a:extLst>
                </a:gridCol>
                <a:gridCol w="864861">
                  <a:extLst>
                    <a:ext uri="{9D8B030D-6E8A-4147-A177-3AD203B41FA5}">
                      <a16:colId xmlns:a16="http://schemas.microsoft.com/office/drawing/2014/main" val="1900871476"/>
                    </a:ext>
                  </a:extLst>
                </a:gridCol>
                <a:gridCol w="973156">
                  <a:extLst>
                    <a:ext uri="{9D8B030D-6E8A-4147-A177-3AD203B41FA5}">
                      <a16:colId xmlns:a16="http://schemas.microsoft.com/office/drawing/2014/main" val="309960810"/>
                    </a:ext>
                  </a:extLst>
                </a:gridCol>
                <a:gridCol w="973156">
                  <a:extLst>
                    <a:ext uri="{9D8B030D-6E8A-4147-A177-3AD203B41FA5}">
                      <a16:colId xmlns:a16="http://schemas.microsoft.com/office/drawing/2014/main" val="3624157986"/>
                    </a:ext>
                  </a:extLst>
                </a:gridCol>
                <a:gridCol w="819098">
                  <a:extLst>
                    <a:ext uri="{9D8B030D-6E8A-4147-A177-3AD203B41FA5}">
                      <a16:colId xmlns:a16="http://schemas.microsoft.com/office/drawing/2014/main" val="1902153307"/>
                    </a:ext>
                  </a:extLst>
                </a:gridCol>
              </a:tblGrid>
              <a:tr h="1374575">
                <a:tc>
                  <a:txBody>
                    <a:bodyPr/>
                    <a:lstStyle/>
                    <a:p>
                      <a:pPr marL="90170" marR="0" algn="ctr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Autonomous Levels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L0:</a:t>
                      </a:r>
                      <a:endParaRPr lang="en-US" sz="18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115570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Manual Operation &amp; Maintenance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L1:</a:t>
                      </a:r>
                      <a:endParaRPr lang="en-US" sz="18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118110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Assisted Operation &amp; Maintenance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L2:</a:t>
                      </a:r>
                      <a:endParaRPr lang="en-US" sz="18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75565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Partial Autonomous Networks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L3:</a:t>
                      </a:r>
                      <a:endParaRPr lang="en-US" sz="18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80645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Conditional Autonomous Networks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L4:</a:t>
                      </a:r>
                      <a:endParaRPr lang="en-US" sz="18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85090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High Autonomous Networks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L5:</a:t>
                      </a:r>
                      <a:endParaRPr lang="en-US" sz="1800" dirty="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85090" algn="ctr">
                        <a:lnSpc>
                          <a:spcPct val="67000"/>
                        </a:lnSpc>
                        <a:spcBef>
                          <a:spcPts val="73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FFFFFF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Full Autonomous Networks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12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152668"/>
                  </a:ext>
                </a:extLst>
              </a:tr>
              <a:tr h="312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Execution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P/S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1303367"/>
                  </a:ext>
                </a:extLst>
              </a:tr>
              <a:tr h="312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Awareness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P/S</a:t>
                      </a:r>
                      <a:endParaRPr lang="en-US" sz="14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00969"/>
                  </a:ext>
                </a:extLst>
              </a:tr>
              <a:tr h="312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Analysis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P/S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53259"/>
                  </a:ext>
                </a:extLst>
              </a:tr>
              <a:tr h="312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Decision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P/S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506589"/>
                  </a:ext>
                </a:extLst>
              </a:tr>
              <a:tr h="6459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Intent/ Experience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P/S</a:t>
                      </a:r>
                      <a:endParaRPr lang="en-US" sz="180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3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S</a:t>
                      </a:r>
                      <a:endParaRPr lang="en-US" sz="1800" dirty="0">
                        <a:effectLst/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4781730"/>
                  </a:ext>
                </a:extLst>
              </a:tr>
            </a:tbl>
          </a:graphicData>
        </a:graphic>
      </p:graphicFrame>
      <p:sp>
        <p:nvSpPr>
          <p:cNvPr id="15" name="文本框 2">
            <a:extLst>
              <a:ext uri="{FF2B5EF4-FFF2-40B4-BE49-F238E27FC236}">
                <a16:creationId xmlns:a16="http://schemas.microsoft.com/office/drawing/2014/main" id="{21F4CB81-2549-44BC-ABA0-B1822281A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12" y="5257376"/>
            <a:ext cx="222251" cy="19367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altLang="en-US" sz="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Arial Unicode MS" panose="020B0604020202020204" charset="-128"/>
                <a:cs typeface="Calibri" panose="020F0502020204030204" pitchFamily="34" charset="0"/>
              </a:rPr>
              <a:t>P</a:t>
            </a:r>
            <a:endParaRPr kumimoji="0" lang="en-I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 Box 13">
            <a:extLst>
              <a:ext uri="{FF2B5EF4-FFF2-40B4-BE49-F238E27FC236}">
                <a16:creationId xmlns:a16="http://schemas.microsoft.com/office/drawing/2014/main" id="{8C9F2D49-367B-4115-8C57-80BAB575AF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2575" y="5225626"/>
            <a:ext cx="200025" cy="215900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E" altLang="en-US" sz="8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S</a:t>
            </a:r>
            <a:endParaRPr kumimoji="0" lang="en-IE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D2000F5-DD39-4455-8AF3-76872256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950741"/>
            <a:ext cx="39304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481D4748-42CE-4540-BE5E-519DCFE78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569" y="5070791"/>
            <a:ext cx="369203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25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25500" algn="l"/>
              </a:tabLst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SimSun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25500" algn="l"/>
              </a:tabLst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SimSun" panose="02010600030101010101" pitchFamily="2" charset="-122"/>
                <a:cs typeface="Calibri" panose="020F0502020204030204" pitchFamily="34" charset="0"/>
              </a:rPr>
              <a:t>People (manual)  	        Systems (autonomous)</a:t>
            </a: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25500" algn="l"/>
              </a:tabLs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BA2DA25-D37D-487B-B4F4-BABC8CCC4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269181"/>
              </p:ext>
            </p:extLst>
          </p:nvPr>
        </p:nvGraphicFramePr>
        <p:xfrm>
          <a:off x="6905927" y="1577741"/>
          <a:ext cx="5013624" cy="4176288"/>
        </p:xfrm>
        <a:graphic>
          <a:graphicData uri="http://schemas.openxmlformats.org/drawingml/2006/table">
            <a:tbl>
              <a:tblPr firstRow="1" firstCol="1" bandRow="1"/>
              <a:tblGrid>
                <a:gridCol w="1619996">
                  <a:extLst>
                    <a:ext uri="{9D8B030D-6E8A-4147-A177-3AD203B41FA5}">
                      <a16:colId xmlns:a16="http://schemas.microsoft.com/office/drawing/2014/main" val="1336018306"/>
                    </a:ext>
                  </a:extLst>
                </a:gridCol>
                <a:gridCol w="3393628">
                  <a:extLst>
                    <a:ext uri="{9D8B030D-6E8A-4147-A177-3AD203B41FA5}">
                      <a16:colId xmlns:a16="http://schemas.microsoft.com/office/drawing/2014/main" val="380146027"/>
                    </a:ext>
                  </a:extLst>
                </a:gridCol>
              </a:tblGrid>
              <a:tr h="535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0 - Manual management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The system delivers assisted monitoring capabilities, which means all dynamic tasks have to be executed manually.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770472"/>
                  </a:ext>
                </a:extLst>
              </a:tr>
              <a:tr h="5353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1 - Assisted management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The system executes a certain repetitive sub-task based on pre-configured to increase execution efficiency.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146282"/>
                  </a:ext>
                </a:extLst>
              </a:tr>
              <a:tr h="6424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2 - Partial autonomous network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The system enables closed loop O&amp;M for certain units based on the AI model under certain external environments.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1549539"/>
                  </a:ext>
                </a:extLst>
              </a:tr>
              <a:tr h="7835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3 - Conditional autonomous network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Building on L2 capabilities, the system with awareness can sense real-time environmental changes, and in certain network domains, optimize and adjust itself to the external environment to enable intent-driven closed loop management.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14961"/>
                  </a:ext>
                </a:extLst>
              </a:tr>
              <a:tr h="75046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4 - High autonomous network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Building on L3 capabilities, the system enables, in a more complicated cross-domain environment, analyze and make decisions based on predictive or active closed loop management of service and customer experience-driven networks.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040651"/>
                  </a:ext>
                </a:extLst>
              </a:tr>
              <a:tr h="78672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Level 5 - Full autonomous network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This level is the end-goal for telecom network evolution. The system possesses closed loop automation capabilities across multiple services, multiple domains, and the entire lifecycle, achieving 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autonomous</a:t>
                      </a:r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Calibri" panose="020F0502020204030204" pitchFamily="34" charset="0"/>
                        </a:rPr>
                        <a:t> networks.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9447" marR="49447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4944593"/>
                  </a:ext>
                </a:extLst>
              </a:tr>
            </a:tbl>
          </a:graphicData>
        </a:graphic>
      </p:graphicFrame>
      <p:cxnSp>
        <p:nvCxnSpPr>
          <p:cNvPr id="20" name="直接连接符 13">
            <a:extLst>
              <a:ext uri="{FF2B5EF4-FFF2-40B4-BE49-F238E27FC236}">
                <a16:creationId xmlns:a16="http://schemas.microsoft.com/office/drawing/2014/main" id="{B1981674-D4AC-4FBD-BEA2-5F9A5188B720}"/>
              </a:ext>
            </a:extLst>
          </p:cNvPr>
          <p:cNvCxnSpPr>
            <a:cxnSpLocks/>
          </p:cNvCxnSpPr>
          <p:nvPr/>
        </p:nvCxnSpPr>
        <p:spPr>
          <a:xfrm>
            <a:off x="12879053" y="13820351"/>
            <a:ext cx="0" cy="669925"/>
          </a:xfrm>
          <a:prstGeom prst="line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</p:cxnSp>
      <p:sp>
        <p:nvSpPr>
          <p:cNvPr id="23" name="矩形 8">
            <a:extLst>
              <a:ext uri="{FF2B5EF4-FFF2-40B4-BE49-F238E27FC236}">
                <a16:creationId xmlns:a16="http://schemas.microsoft.com/office/drawing/2014/main" id="{DE35492C-6F5C-46A1-A62B-24AAE1C20B40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文本框 15">
            <a:extLst>
              <a:ext uri="{FF2B5EF4-FFF2-40B4-BE49-F238E27FC236}">
                <a16:creationId xmlns:a16="http://schemas.microsoft.com/office/drawing/2014/main" id="{B99A3F46-B0D3-43B5-BEAA-B8C4C9091269}"/>
              </a:ext>
            </a:extLst>
          </p:cNvPr>
          <p:cNvSpPr txBox="1"/>
          <p:nvPr/>
        </p:nvSpPr>
        <p:spPr>
          <a:xfrm>
            <a:off x="285694" y="6481839"/>
            <a:ext cx="52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Source: TM Forum “</a:t>
            </a:r>
            <a:r>
              <a:rPr lang="en-US" altLang="zh-CN" sz="1200" dirty="0">
                <a:hlinkClick r:id="rId2"/>
              </a:rPr>
              <a:t>Autonomous Networks Whitepaper Release 2</a:t>
            </a:r>
            <a:r>
              <a:rPr lang="en-US" altLang="zh-CN" sz="1200" dirty="0"/>
              <a:t>”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56586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梯形 101"/>
          <p:cNvSpPr/>
          <p:nvPr/>
        </p:nvSpPr>
        <p:spPr>
          <a:xfrm>
            <a:off x="548839" y="5202481"/>
            <a:ext cx="10738418" cy="1122179"/>
          </a:xfrm>
          <a:prstGeom prst="trapezoid">
            <a:avLst>
              <a:gd name="adj" fmla="val 104498"/>
            </a:avLst>
          </a:prstGeom>
          <a:noFill/>
          <a:ln w="12700" cap="flat" cmpd="sng" algn="ctr">
            <a:gradFill>
              <a:gsLst>
                <a:gs pos="5000">
                  <a:srgbClr val="C7000B">
                    <a:alpha val="0"/>
                  </a:srgbClr>
                </a:gs>
                <a:gs pos="47000">
                  <a:srgbClr val="C7000B"/>
                </a:gs>
                <a:gs pos="100000">
                  <a:srgbClr val="C7000B"/>
                </a:gs>
              </a:gsLst>
              <a:lin ang="54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58464" eaLnBrk="1" fontAlgn="ctr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102" kern="0">
              <a:solidFill>
                <a:prstClr val="black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EF1E4D4C-EC88-4FD9-8FEF-61F5342A980C}"/>
              </a:ext>
            </a:extLst>
          </p:cNvPr>
          <p:cNvSpPr/>
          <p:nvPr/>
        </p:nvSpPr>
        <p:spPr>
          <a:xfrm>
            <a:off x="1149654" y="3013999"/>
            <a:ext cx="3094806" cy="30404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C534E-F96C-479C-9A8D-CEB290DBACED}"/>
              </a:ext>
            </a:extLst>
          </p:cNvPr>
          <p:cNvSpPr/>
          <p:nvPr/>
        </p:nvSpPr>
        <p:spPr>
          <a:xfrm>
            <a:off x="4293698" y="3013999"/>
            <a:ext cx="3168760" cy="30404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DD592C-D916-4306-ACE4-50E2427369B1}"/>
              </a:ext>
            </a:extLst>
          </p:cNvPr>
          <p:cNvSpPr/>
          <p:nvPr/>
        </p:nvSpPr>
        <p:spPr>
          <a:xfrm>
            <a:off x="7508717" y="3013999"/>
            <a:ext cx="3212924" cy="30201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 panose="020F0502020204030204" pitchFamily="34" charset="0"/>
            </a:endParaRPr>
          </a:p>
        </p:txBody>
      </p:sp>
      <p:sp>
        <p:nvSpPr>
          <p:cNvPr id="121" name="副标题 1"/>
          <p:cNvSpPr txBox="1"/>
          <p:nvPr/>
        </p:nvSpPr>
        <p:spPr>
          <a:xfrm>
            <a:off x="231874" y="384987"/>
            <a:ext cx="11810309" cy="42386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defPPr>
              <a:defRPr lang="en-US"/>
            </a:defPPr>
            <a:lvl1pPr indent="0" defTabSz="1187798">
              <a:lnSpc>
                <a:spcPts val="3430"/>
              </a:lnSpc>
              <a:spcBef>
                <a:spcPts val="0"/>
              </a:spcBef>
              <a:buFont typeface="Arial" panose="020B0604020202020204" pitchFamily="34" charset="0"/>
              <a:buNone/>
              <a:defRPr sz="2800" baseline="0">
                <a:latin typeface="TheSans Swisscom" panose="020B0500040303060204" pitchFamily="34" charset="0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93900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598"/>
            </a:lvl2pPr>
            <a:lvl3pPr marL="11877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338"/>
            </a:lvl3pPr>
            <a:lvl4pPr marL="1781699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4pPr>
            <a:lvl5pPr marL="2375598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5pPr>
            <a:lvl6pPr marL="29694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6pPr>
            <a:lvl7pPr marL="3563396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7pPr>
            <a:lvl8pPr marL="4157297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8pPr>
            <a:lvl9pPr marL="4751195" indent="0" algn="ctr" defTabSz="1187798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None/>
              <a:defRPr sz="2079"/>
            </a:lvl9pPr>
          </a:lstStyle>
          <a:p>
            <a:pPr defTabSz="1187323">
              <a:lnSpc>
                <a:spcPct val="90000"/>
              </a:lnSpc>
              <a:spcBef>
                <a:spcPct val="0"/>
              </a:spcBef>
            </a:pPr>
            <a:r>
              <a:rPr lang="en-US" altLang="zh-CN" sz="3200" dirty="0">
                <a:latin typeface="+mj-lt"/>
                <a:ea typeface="宋体" panose="02010600030101010101" pitchFamily="2" charset="-122"/>
                <a:cs typeface="+mn-cs"/>
              </a:rPr>
              <a:t>Industry  </a:t>
            </a:r>
            <a:r>
              <a:rPr lang="zh-CN" altLang="en-US" sz="3200" dirty="0">
                <a:latin typeface="+mj-lt"/>
                <a:ea typeface="宋体" panose="02010600030101010101" pitchFamily="2" charset="-122"/>
                <a:cs typeface="+mn-cs"/>
              </a:rPr>
              <a:t>Consensus </a:t>
            </a:r>
            <a:r>
              <a:rPr lang="en-US" altLang="zh-CN" sz="3200" dirty="0">
                <a:latin typeface="+mj-lt"/>
                <a:ea typeface="宋体" panose="02010600030101010101" pitchFamily="2" charset="-122"/>
                <a:cs typeface="+mn-cs"/>
              </a:rPr>
              <a:t>Building </a:t>
            </a:r>
            <a:r>
              <a:rPr lang="zh-CN" altLang="en-US" sz="3200" dirty="0">
                <a:latin typeface="+mj-lt"/>
                <a:ea typeface="宋体" panose="02010600030101010101" pitchFamily="2" charset="-122"/>
                <a:cs typeface="+mn-cs"/>
              </a:rPr>
              <a:t>：  </a:t>
            </a:r>
            <a:r>
              <a:rPr lang="en-US" altLang="zh-CN" sz="3200" dirty="0">
                <a:latin typeface="+mj-lt"/>
                <a:ea typeface="宋体" panose="02010600030101010101" pitchFamily="2" charset="-122"/>
                <a:cs typeface="+mn-cs"/>
              </a:rPr>
              <a:t>F</a:t>
            </a:r>
            <a:r>
              <a:rPr lang="zh-CN" altLang="en-US" sz="3200" dirty="0">
                <a:latin typeface="+mj-lt"/>
                <a:ea typeface="宋体" panose="02010600030101010101" pitchFamily="2" charset="-122"/>
                <a:cs typeface="+mn-cs"/>
              </a:rPr>
              <a:t>rom Concept to </a:t>
            </a:r>
            <a:r>
              <a:rPr lang="en-US" altLang="zh-CN" sz="3200" dirty="0">
                <a:latin typeface="+mj-lt"/>
                <a:ea typeface="宋体" panose="02010600030101010101" pitchFamily="2" charset="-122"/>
                <a:cs typeface="+mn-cs"/>
              </a:rPr>
              <a:t>SDO Collaboration</a:t>
            </a:r>
            <a:endParaRPr lang="zh-CN" altLang="en-US" sz="3200" dirty="0">
              <a:latin typeface="+mj-lt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1" name="图片 1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149" y="3025971"/>
            <a:ext cx="1507856" cy="812489"/>
          </a:xfrm>
          <a:prstGeom prst="rect">
            <a:avLst/>
          </a:prstGeom>
        </p:spPr>
      </p:pic>
      <p:sp>
        <p:nvSpPr>
          <p:cNvPr id="172" name="文本框 171"/>
          <p:cNvSpPr txBox="1"/>
          <p:nvPr/>
        </p:nvSpPr>
        <p:spPr>
          <a:xfrm>
            <a:off x="5144653" y="3696242"/>
            <a:ext cx="13668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kumimoji="1" sz="1400" b="1">
                <a:solidFill>
                  <a:srgbClr val="000000"/>
                </a:solidFill>
                <a:latin typeface="Arial Unicode MS" panose="020B0604020202020204" pitchFamily="34" charset="-122"/>
                <a:ea typeface="微软雅黑" panose="020B0503020204020204" pitchFamily="34" charset="-122"/>
              </a:defRPr>
            </a:lvl1pPr>
          </a:lstStyle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srgbClr val="1D1D1A"/>
                </a:solidFill>
                <a:latin typeface="+mn-lt"/>
                <a:cs typeface="Calibri" panose="020F0502020204030204" pitchFamily="34" charset="0"/>
                <a:sym typeface="Arial" pitchFamily="34" charset="-122"/>
              </a:rPr>
              <a:t>Autonomous network</a:t>
            </a:r>
            <a:endParaRPr lang="en-US" altLang="zh-CN" sz="1200" b="0" dirty="0">
              <a:solidFill>
                <a:srgbClr val="1D1D1A"/>
              </a:solidFill>
              <a:latin typeface="+mn-lt"/>
              <a:cs typeface="Calibri" panose="020F0502020204030204" pitchFamily="34" charset="0"/>
              <a:sym typeface="Arial" panose="020B0604020202020204" pitchFamily="34" charset="0"/>
            </a:endParaRPr>
          </a:p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b="0" dirty="0">
                <a:solidFill>
                  <a:srgbClr val="1D1D1A"/>
                </a:solidFill>
                <a:latin typeface="+mn-lt"/>
                <a:cs typeface="Calibri" panose="020F0502020204030204" pitchFamily="34" charset="0"/>
                <a:sym typeface="Arial" pitchFamily="34" charset="-122"/>
              </a:rPr>
              <a:t>Working Group</a:t>
            </a:r>
          </a:p>
        </p:txBody>
      </p:sp>
      <p:pic>
        <p:nvPicPr>
          <p:cNvPr id="104" name="图片 10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779" y="1310750"/>
            <a:ext cx="461375" cy="255234"/>
          </a:xfrm>
          <a:prstGeom prst="rect">
            <a:avLst/>
          </a:prstGeom>
        </p:spPr>
      </p:pic>
      <p:sp>
        <p:nvSpPr>
          <p:cNvPr id="181" name="圆角矩形 180"/>
          <p:cNvSpPr/>
          <p:nvPr/>
        </p:nvSpPr>
        <p:spPr>
          <a:xfrm flipV="1">
            <a:off x="847735" y="1931666"/>
            <a:ext cx="10149800" cy="4697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00000">
                  <a:alpha val="0"/>
                </a:srgbClr>
              </a:gs>
              <a:gs pos="100000">
                <a:srgbClr val="C00000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2" name="燕尾形 181"/>
          <p:cNvSpPr/>
          <p:nvPr/>
        </p:nvSpPr>
        <p:spPr>
          <a:xfrm>
            <a:off x="10997534" y="1839845"/>
            <a:ext cx="147027" cy="216451"/>
          </a:xfrm>
          <a:prstGeom prst="chevron">
            <a:avLst>
              <a:gd name="adj" fmla="val 5785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14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7839445" y="1276613"/>
            <a:ext cx="920913" cy="323508"/>
          </a:xfrm>
          <a:prstGeom prst="roundRect">
            <a:avLst/>
          </a:prstGeom>
          <a:noFill/>
          <a:ln w="19050">
            <a:noFill/>
            <a:miter lim="800000"/>
          </a:ln>
        </p:spPr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00905" fontAlgn="auto">
              <a:spcBef>
                <a:spcPts val="0"/>
              </a:spcBef>
              <a:spcAft>
                <a:spcPts val="0"/>
              </a:spcAft>
            </a:pPr>
            <a:endParaRPr lang="zh-CN" altLang="en-US" sz="2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1127351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1D1D1A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876535" y="1706248"/>
            <a:ext cx="557753" cy="147513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ctr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2017.02</a:t>
            </a:r>
            <a:endParaRPr lang="en-US" sz="900" dirty="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1936414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2019.05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87" name="图片 1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53" y="1239728"/>
            <a:ext cx="737290" cy="397280"/>
          </a:xfrm>
          <a:prstGeom prst="rect">
            <a:avLst/>
          </a:prstGeom>
        </p:spPr>
      </p:pic>
      <p:sp>
        <p:nvSpPr>
          <p:cNvPr id="188" name="椭圆 187"/>
          <p:cNvSpPr/>
          <p:nvPr/>
        </p:nvSpPr>
        <p:spPr>
          <a:xfrm>
            <a:off x="2188238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21" name="矩形 220"/>
          <p:cNvSpPr/>
          <p:nvPr/>
        </p:nvSpPr>
        <p:spPr>
          <a:xfrm>
            <a:off x="5149526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2019.09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5401351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223" name="图片 2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42" y="1248794"/>
            <a:ext cx="372338" cy="379146"/>
          </a:xfrm>
          <a:prstGeom prst="rect">
            <a:avLst/>
          </a:prstGeom>
        </p:spPr>
      </p:pic>
      <p:sp>
        <p:nvSpPr>
          <p:cNvPr id="191" name="椭圆 190"/>
          <p:cNvSpPr/>
          <p:nvPr/>
        </p:nvSpPr>
        <p:spPr>
          <a:xfrm>
            <a:off x="3249124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2997299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2019.08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7" name="矩形 216"/>
          <p:cNvSpPr/>
          <p:nvPr/>
        </p:nvSpPr>
        <p:spPr>
          <a:xfrm>
            <a:off x="7352089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2020.02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218" name="图片 2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918" y="1260003"/>
            <a:ext cx="688114" cy="356730"/>
          </a:xfrm>
          <a:prstGeom prst="rect">
            <a:avLst/>
          </a:prstGeom>
          <a:ln w="3175">
            <a:miter lim="400000"/>
          </a:ln>
        </p:spPr>
      </p:pic>
      <p:sp>
        <p:nvSpPr>
          <p:cNvPr id="219" name="椭圆 218"/>
          <p:cNvSpPr/>
          <p:nvPr/>
        </p:nvSpPr>
        <p:spPr>
          <a:xfrm>
            <a:off x="7603914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6214022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2019.10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5" name="椭圆 214"/>
          <p:cNvSpPr/>
          <p:nvPr/>
        </p:nvSpPr>
        <p:spPr>
          <a:xfrm>
            <a:off x="6465846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1D1D1A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8620695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8368872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2020.05</a:t>
            </a:r>
            <a:endParaRPr lang="zh-CN" altLang="en-US" sz="900" dirty="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9592108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1D1D1A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9470738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017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2020.06</a:t>
            </a:r>
            <a:endParaRPr lang="zh-CN" altLang="en-US" sz="900" dirty="0">
              <a:solidFill>
                <a:srgbClr val="666666"/>
              </a:solidFill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2887183" y="1340187"/>
            <a:ext cx="742029" cy="196359"/>
            <a:chOff x="15443732" y="5654479"/>
            <a:chExt cx="2144006" cy="560556"/>
          </a:xfrm>
        </p:grpSpPr>
        <p:pic>
          <p:nvPicPr>
            <p:cNvPr id="209" name="图片 208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94" t="69322" r="24287" b="6842"/>
            <a:stretch>
              <a:fillRect/>
            </a:stretch>
          </p:blipFill>
          <p:spPr>
            <a:xfrm>
              <a:off x="16398841" y="5820799"/>
              <a:ext cx="1188897" cy="394236"/>
            </a:xfrm>
            <a:prstGeom prst="rect">
              <a:avLst/>
            </a:prstGeom>
          </p:spPr>
        </p:pic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198"/>
            <a:stretch>
              <a:fillRect/>
            </a:stretch>
          </p:blipFill>
          <p:spPr>
            <a:xfrm>
              <a:off x="15443732" y="5654479"/>
              <a:ext cx="1182693" cy="560556"/>
            </a:xfrm>
            <a:prstGeom prst="rect">
              <a:avLst/>
            </a:prstGeom>
          </p:spPr>
        </p:pic>
      </p:grpSp>
      <p:pic>
        <p:nvPicPr>
          <p:cNvPr id="201" name="图片 2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01" y="1281618"/>
            <a:ext cx="497438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图片 20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248" y="1281618"/>
            <a:ext cx="497438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图片 20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977" y="1281618"/>
            <a:ext cx="497438" cy="31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图片 20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62" y="1281618"/>
            <a:ext cx="497438" cy="31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矩形 206"/>
          <p:cNvSpPr/>
          <p:nvPr/>
        </p:nvSpPr>
        <p:spPr>
          <a:xfrm>
            <a:off x="4133142" y="1706248"/>
            <a:ext cx="502061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2019.8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208" name="椭圆 207"/>
          <p:cNvSpPr/>
          <p:nvPr/>
        </p:nvSpPr>
        <p:spPr>
          <a:xfrm>
            <a:off x="4353394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cxnSp>
        <p:nvCxnSpPr>
          <p:cNvPr id="194" name="直接连接符 193"/>
          <p:cNvCxnSpPr/>
          <p:nvPr/>
        </p:nvCxnSpPr>
        <p:spPr>
          <a:xfrm flipH="1">
            <a:off x="5869037" y="2457043"/>
            <a:ext cx="0" cy="168374"/>
          </a:xfrm>
          <a:prstGeom prst="line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/>
          <p:nvPr/>
        </p:nvCxnSpPr>
        <p:spPr>
          <a:xfrm flipH="1">
            <a:off x="2285549" y="2457043"/>
            <a:ext cx="0" cy="168374"/>
          </a:xfrm>
          <a:prstGeom prst="line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/>
          <p:nvPr/>
        </p:nvCxnSpPr>
        <p:spPr>
          <a:xfrm flipH="1">
            <a:off x="10009866" y="2457043"/>
            <a:ext cx="0" cy="168374"/>
          </a:xfrm>
          <a:prstGeom prst="line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/>
          <p:cNvCxnSpPr/>
          <p:nvPr/>
        </p:nvCxnSpPr>
        <p:spPr>
          <a:xfrm>
            <a:off x="1923979" y="2541230"/>
            <a:ext cx="344224" cy="1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/>
          <p:nvPr/>
        </p:nvCxnSpPr>
        <p:spPr>
          <a:xfrm>
            <a:off x="5277300" y="2541230"/>
            <a:ext cx="456395" cy="0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/>
          <p:cNvCxnSpPr/>
          <p:nvPr/>
        </p:nvCxnSpPr>
        <p:spPr>
          <a:xfrm flipH="1">
            <a:off x="2306119" y="2541230"/>
            <a:ext cx="377570" cy="0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/>
          <p:cNvCxnSpPr/>
          <p:nvPr/>
        </p:nvCxnSpPr>
        <p:spPr>
          <a:xfrm>
            <a:off x="9179946" y="2541230"/>
            <a:ext cx="753357" cy="0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箭头连接符 231"/>
          <p:cNvCxnSpPr/>
          <p:nvPr/>
        </p:nvCxnSpPr>
        <p:spPr>
          <a:xfrm flipH="1">
            <a:off x="5885997" y="2541230"/>
            <a:ext cx="345637" cy="0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文本框 232"/>
          <p:cNvSpPr txBox="1"/>
          <p:nvPr/>
        </p:nvSpPr>
        <p:spPr>
          <a:xfrm>
            <a:off x="1250841" y="2433509"/>
            <a:ext cx="961665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Concept</a:t>
            </a:r>
          </a:p>
        </p:txBody>
      </p:sp>
      <p:sp>
        <p:nvSpPr>
          <p:cNvPr id="234" name="文本框 233"/>
          <p:cNvSpPr txBox="1"/>
          <p:nvPr/>
        </p:nvSpPr>
        <p:spPr>
          <a:xfrm>
            <a:off x="2779070" y="2433508"/>
            <a:ext cx="2694537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Top-Level Architecture </a:t>
            </a:r>
            <a:r>
              <a:rPr kumimoji="1" lang="en-US" altLang="zh-CN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&amp; </a:t>
            </a:r>
            <a:r>
              <a:rPr kumimoji="1" lang="zh-CN" altLang="en-US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Scenarios</a:t>
            </a:r>
          </a:p>
        </p:txBody>
      </p:sp>
      <p:sp>
        <p:nvSpPr>
          <p:cNvPr id="235" name="文本框 234"/>
          <p:cNvSpPr txBox="1"/>
          <p:nvPr/>
        </p:nvSpPr>
        <p:spPr>
          <a:xfrm>
            <a:off x="6339641" y="2433509"/>
            <a:ext cx="2999606" cy="215444"/>
          </a:xfrm>
          <a:prstGeom prst="rect">
            <a:avLst/>
          </a:prstGeom>
          <a:solidFill>
            <a:srgbClr val="F5F5F5"/>
          </a:solidFill>
        </p:spPr>
        <p:txBody>
          <a:bodyPr wrap="square" lIns="0" tIns="0" rIns="0" bIns="0" rtlCol="0" anchor="ctr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Technical Architecture </a:t>
            </a:r>
            <a:r>
              <a:rPr kumimoji="1" lang="en-US" altLang="zh-CN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&amp; Level Definition</a:t>
            </a:r>
            <a:endParaRPr kumimoji="1" lang="zh-CN" altLang="en-US" sz="1400" b="1" dirty="0">
              <a:solidFill>
                <a:srgbClr val="C00000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10098079" y="2433509"/>
            <a:ext cx="1035952" cy="215444"/>
          </a:xfrm>
          <a:prstGeom prst="rect">
            <a:avLst/>
          </a:prstGeom>
          <a:solidFill>
            <a:srgbClr val="EFEFEF"/>
          </a:solidFill>
        </p:spPr>
        <p:txBody>
          <a:bodyPr wrap="square" lIns="0" tIns="0" rIns="0" bIns="0" rtlCol="0" anchor="ctr">
            <a:spAutoFit/>
          </a:bodyPr>
          <a:lstStyle/>
          <a:p>
            <a:pPr defTabSz="9141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kumimoji="1" lang="zh-CN" altLang="en-US" sz="1400" b="1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ollaboration</a:t>
            </a:r>
          </a:p>
        </p:txBody>
      </p:sp>
      <p:cxnSp>
        <p:nvCxnSpPr>
          <p:cNvPr id="254" name="直接箭头连接符 253"/>
          <p:cNvCxnSpPr/>
          <p:nvPr/>
        </p:nvCxnSpPr>
        <p:spPr>
          <a:xfrm>
            <a:off x="10988984" y="2541230"/>
            <a:ext cx="361112" cy="0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箭头连接符 254"/>
          <p:cNvCxnSpPr/>
          <p:nvPr/>
        </p:nvCxnSpPr>
        <p:spPr>
          <a:xfrm>
            <a:off x="788923" y="2541230"/>
            <a:ext cx="344224" cy="1"/>
          </a:xfrm>
          <a:prstGeom prst="straightConnector1">
            <a:avLst/>
          </a:prstGeom>
          <a:ln w="3175">
            <a:solidFill>
              <a:schemeClr val="bg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84646" y="4166532"/>
            <a:ext cx="1886861" cy="1160281"/>
            <a:chOff x="3832455" y="3634975"/>
            <a:chExt cx="2911910" cy="1921303"/>
          </a:xfrm>
        </p:grpSpPr>
        <p:pic>
          <p:nvPicPr>
            <p:cNvPr id="105" name="图片 10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2455" y="3640659"/>
              <a:ext cx="1513721" cy="1915619"/>
            </a:xfrm>
            <a:prstGeom prst="rect">
              <a:avLst/>
            </a:prstGeom>
            <a:ln>
              <a:solidFill>
                <a:schemeClr val="bg1">
                  <a:lumMod val="60000"/>
                  <a:lumOff val="40000"/>
                </a:schemeClr>
              </a:solidFill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62609" y="3634975"/>
              <a:ext cx="1481756" cy="1851744"/>
            </a:xfrm>
            <a:prstGeom prst="rect">
              <a:avLst/>
            </a:prstGeom>
            <a:pattFill prst="dotGrid">
              <a:fgClr>
                <a:schemeClr val="bg2">
                  <a:lumMod val="90000"/>
                </a:schemeClr>
              </a:fgClr>
              <a:bgClr>
                <a:schemeClr val="tx2">
                  <a:lumMod val="95000"/>
                </a:schemeClr>
              </a:bgClr>
            </a:patt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reflection blurRad="6350" stA="50000" endA="300" endPos="38500" dist="50800" dir="5400000" sy="-100000" algn="bl" rotWithShape="0"/>
            </a:effectLst>
            <a:scene3d>
              <a:camera prst="perspectiveContrastingLeftFacing">
                <a:rot lat="300000" lon="1800000" rev="0"/>
              </a:camera>
              <a:lightRig rig="threePt" dir="t">
                <a:rot lat="0" lon="0" rev="2700000"/>
              </a:lightRig>
            </a:scene3d>
          </p:spPr>
        </p:pic>
      </p:grpSp>
      <p:sp>
        <p:nvSpPr>
          <p:cNvPr id="118" name="矩形 117"/>
          <p:cNvSpPr/>
          <p:nvPr/>
        </p:nvSpPr>
        <p:spPr>
          <a:xfrm>
            <a:off x="10354499" y="1706248"/>
            <a:ext cx="559770" cy="2308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900">
                <a:solidFill>
                  <a:srgbClr val="666666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Calibri" panose="020F0502020204030204" pitchFamily="34" charset="0"/>
                <a:sym typeface="Arial" pitchFamily="34" charset="-122"/>
              </a:rPr>
              <a:t>2020.10</a:t>
            </a:r>
            <a:endParaRPr lang="zh-CN" altLang="en-US" sz="900">
              <a:solidFill>
                <a:srgbClr val="666666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738" y="1239728"/>
            <a:ext cx="737290" cy="397280"/>
          </a:xfrm>
          <a:prstGeom prst="rect">
            <a:avLst/>
          </a:prstGeom>
        </p:spPr>
      </p:pic>
      <p:sp>
        <p:nvSpPr>
          <p:cNvPr id="120" name="矩形 119"/>
          <p:cNvSpPr/>
          <p:nvPr/>
        </p:nvSpPr>
        <p:spPr>
          <a:xfrm>
            <a:off x="10102914" y="2037511"/>
            <a:ext cx="1232305" cy="349652"/>
          </a:xfrm>
          <a:prstGeom prst="rect">
            <a:avLst/>
          </a:prstGeom>
          <a:ln w="3175">
            <a:miter lim="400000"/>
          </a:ln>
        </p:spPr>
        <p:txBody>
          <a:bodyPr wrap="square" lIns="8543" tIns="8543" rIns="8543" bIns="8543" anchor="t">
            <a:spAutoFit/>
          </a:bodyPr>
          <a:lstStyle/>
          <a:p>
            <a:pPr algn="ctr" defTabSz="139813" eaLnBrk="1" fontAlgn="ctr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AN </a:t>
            </a:r>
            <a:r>
              <a:rPr lang="zh-CN" altLang="en-US" sz="900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R20</a:t>
            </a:r>
          </a:p>
          <a:p>
            <a:pPr algn="ctr" defTabSz="139813" eaLnBrk="1" fontAlgn="ctr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Cross-</a:t>
            </a:r>
            <a:r>
              <a:rPr lang="en-US" altLang="zh-CN" sz="900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SDOs </a:t>
            </a:r>
            <a:r>
              <a:rPr lang="zh-CN" altLang="en-US" sz="900" dirty="0">
                <a:solidFill>
                  <a:srgbClr val="C00000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workshop</a:t>
            </a:r>
            <a:endParaRPr lang="en-US" altLang="zh-CN" sz="900" dirty="0">
              <a:solidFill>
                <a:srgbClr val="C00000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544756" y="5501514"/>
            <a:ext cx="2625070" cy="616462"/>
            <a:chOff x="4463165" y="5525664"/>
            <a:chExt cx="2626096" cy="616703"/>
          </a:xfrm>
        </p:grpSpPr>
        <p:sp>
          <p:nvSpPr>
            <p:cNvPr id="18" name="矩形 17"/>
            <p:cNvSpPr/>
            <p:nvPr/>
          </p:nvSpPr>
          <p:spPr>
            <a:xfrm>
              <a:off x="4463165" y="5525664"/>
              <a:ext cx="1178989" cy="600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R19 Whitepaper:</a:t>
              </a:r>
            </a:p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6 company</a:t>
              </a:r>
            </a:p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dirty="0">
                  <a:solidFill>
                    <a:srgbClr val="1D1D1A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9 Contributors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910272" y="5541968"/>
              <a:ext cx="1178989" cy="6003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b="1" dirty="0">
                  <a:solidFill>
                    <a:srgbClr val="C00000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R20 Whitepaper:</a:t>
              </a:r>
            </a:p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dirty="0">
                  <a:solidFill>
                    <a:srgbClr val="C00000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22 company</a:t>
              </a:r>
            </a:p>
            <a:p>
              <a:pPr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100" dirty="0">
                  <a:solidFill>
                    <a:srgbClr val="C00000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</a:rPr>
                <a:t>41 Contributors</a:t>
              </a:r>
              <a:endParaRPr lang="zh-CN" altLang="en-US" sz="1100" dirty="0">
                <a:solidFill>
                  <a:srgbClr val="C00000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5632942" y="5775125"/>
              <a:ext cx="251738" cy="239850"/>
            </a:xfrm>
            <a:prstGeom prst="rightArrow">
              <a:avLst/>
            </a:prstGeom>
            <a:gradFill flip="none" rotWithShape="1">
              <a:gsLst>
                <a:gs pos="0">
                  <a:srgbClr val="C7C7C7">
                    <a:shade val="30000"/>
                    <a:satMod val="115000"/>
                  </a:srgbClr>
                </a:gs>
                <a:gs pos="50000">
                  <a:srgbClr val="C7C7C7">
                    <a:shade val="67500"/>
                    <a:satMod val="115000"/>
                  </a:srgbClr>
                </a:gs>
                <a:gs pos="100000">
                  <a:srgbClr val="C7C7C7">
                    <a:shade val="100000"/>
                    <a:satMod val="115000"/>
                  </a:srgb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04" tIns="45702" rIns="91404" bIns="457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12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599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</p:grpSp>
      <p:sp>
        <p:nvSpPr>
          <p:cNvPr id="77" name="文本框 52"/>
          <p:cNvSpPr txBox="1"/>
          <p:nvPr/>
        </p:nvSpPr>
        <p:spPr>
          <a:xfrm>
            <a:off x="703523" y="2037519"/>
            <a:ext cx="831922" cy="3385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0" tIns="8540" rIns="8540" bIns="8540" anchor="t">
            <a:spAutoFit/>
          </a:bodyPr>
          <a:lstStyle/>
          <a:p>
            <a:pPr algn="ctr" defTabSz="139757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rgbClr val="FFC5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lang="en-US" altLang="zh-CN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ENI</a:t>
            </a:r>
            <a:r>
              <a:rPr lang="en-US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 </a:t>
            </a:r>
          </a:p>
          <a:p>
            <a:pPr algn="ctr" defTabSz="139757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rgbClr val="FFC5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lang="en-US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work group</a:t>
            </a:r>
            <a:endParaRPr lang="en-US" altLang="zh-CN" sz="900" dirty="0">
              <a:solidFill>
                <a:srgbClr val="666666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78" name="文本框 52"/>
          <p:cNvSpPr txBox="1"/>
          <p:nvPr/>
        </p:nvSpPr>
        <p:spPr>
          <a:xfrm>
            <a:off x="1583991" y="2037516"/>
            <a:ext cx="1059008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/>
          <a:p>
            <a:pPr algn="ctr" defTabSz="139813" eaLnBrk="1" fontAlgn="ctr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rgbClr val="FFC5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lang="en-US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AN </a:t>
            </a:r>
            <a:r>
              <a:rPr lang="en-US" altLang="zh-CN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R19</a:t>
            </a:r>
            <a:endParaRPr lang="en-US" sz="900" dirty="0">
              <a:solidFill>
                <a:srgbClr val="666666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  <a:p>
            <a:pPr algn="ctr" defTabSz="139813" eaLnBrk="1" fontAlgn="ctr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rgbClr val="FFC500"/>
                </a:solidFill>
                <a:latin typeface="Arial"/>
                <a:ea typeface="Huawei Sans"/>
                <a:cs typeface="Huawei Sans"/>
                <a:sym typeface="Huawei Sans"/>
              </a:defRPr>
            </a:pPr>
            <a:r>
              <a:rPr lang="en-US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white paper</a:t>
            </a:r>
            <a:endParaRPr lang="en-US" altLang="zh-CN" sz="900" dirty="0">
              <a:solidFill>
                <a:srgbClr val="666666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79" name="文本框 52"/>
          <p:cNvSpPr txBox="1"/>
          <p:nvPr/>
        </p:nvSpPr>
        <p:spPr>
          <a:xfrm>
            <a:off x="4905752" y="2037516"/>
            <a:ext cx="826452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AI in Network</a:t>
            </a:r>
          </a:p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report</a:t>
            </a:r>
          </a:p>
        </p:txBody>
      </p:sp>
      <p:sp>
        <p:nvSpPr>
          <p:cNvPr id="80" name="文本框 52"/>
          <p:cNvSpPr txBox="1"/>
          <p:nvPr/>
        </p:nvSpPr>
        <p:spPr>
          <a:xfrm>
            <a:off x="2719608" y="2037516"/>
            <a:ext cx="1142586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MBB intelligence classification </a:t>
            </a:r>
            <a:endParaRPr lang="en-US" sz="900" b="0" i="0" dirty="0">
              <a:solidFill>
                <a:srgbClr val="666666"/>
              </a:solidFill>
              <a:latin typeface="Calibri" panose="020F0502020204030204" pitchFamily="34" charset="0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81" name="文本框 52"/>
          <p:cNvSpPr txBox="1"/>
          <p:nvPr/>
        </p:nvSpPr>
        <p:spPr>
          <a:xfrm>
            <a:off x="5895746" y="2037516"/>
            <a:ext cx="1211465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Network intelligence grading standards</a:t>
            </a:r>
          </a:p>
        </p:txBody>
      </p:sp>
      <p:sp>
        <p:nvSpPr>
          <p:cNvPr id="82" name="文本框 52"/>
          <p:cNvSpPr txBox="1"/>
          <p:nvPr/>
        </p:nvSpPr>
        <p:spPr>
          <a:xfrm>
            <a:off x="7930372" y="2037516"/>
            <a:ext cx="1301811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F5G E2E Mgmt. </a:t>
            </a:r>
          </a:p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&amp; Ctrl. initiation</a:t>
            </a:r>
          </a:p>
        </p:txBody>
      </p:sp>
      <p:sp>
        <p:nvSpPr>
          <p:cNvPr id="83" name="文本框 52"/>
          <p:cNvSpPr txBox="1"/>
          <p:nvPr/>
        </p:nvSpPr>
        <p:spPr>
          <a:xfrm>
            <a:off x="9027455" y="2037516"/>
            <a:ext cx="1138856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R17 AN grading standards </a:t>
            </a:r>
            <a:r>
              <a:rPr lang="en-US" altLang="zh-CN" sz="900" b="0" i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Initiation </a:t>
            </a:r>
          </a:p>
        </p:txBody>
      </p:sp>
      <p:sp>
        <p:nvSpPr>
          <p:cNvPr id="84" name="文本框 52"/>
          <p:cNvSpPr txBox="1"/>
          <p:nvPr/>
        </p:nvSpPr>
        <p:spPr>
          <a:xfrm>
            <a:off x="3837758" y="2037515"/>
            <a:ext cx="1048570" cy="34965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xmlns="" val="1"/>
            </a:ext>
          </a:extLst>
        </p:spPr>
        <p:txBody>
          <a:bodyPr wrap="square" lIns="8543" tIns="8543" rIns="8543" bIns="8543" anchor="t">
            <a:spAutoFit/>
          </a:bodyPr>
          <a:lstStyle>
            <a:defPPr>
              <a:defRPr lang="en-US"/>
            </a:defPPr>
            <a:lvl1pPr algn="ctr" defTabSz="139869" fontAlgn="ctr">
              <a:lnSpc>
                <a:spcPct val="120000"/>
              </a:lnSpc>
              <a:defRPr sz="1400" b="1" i="1">
                <a:solidFill>
                  <a:schemeClr val="bg1"/>
                </a:solidFill>
                <a:latin typeface="Arial" panose="020C0503030203020204" pitchFamily="34" charset="0"/>
                <a:ea typeface="微软雅黑" panose="020B0503020204020204" pitchFamily="34" charset="-122"/>
                <a:cs typeface="Huawei Sans"/>
              </a:defRPr>
            </a:lvl1pPr>
          </a:lstStyle>
          <a:p>
            <a:pPr defTabSz="139813" eaLnBrk="1" hangingPunct="1">
              <a:spcBef>
                <a:spcPts val="0"/>
              </a:spcBef>
              <a:spcAft>
                <a:spcPts val="0"/>
              </a:spcAft>
            </a:pPr>
            <a:r>
              <a:rPr lang="en-US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AN </a:t>
            </a:r>
            <a:r>
              <a:rPr lang="en-US" altLang="zh-CN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a</a:t>
            </a:r>
            <a:r>
              <a:rPr lang="en-US" sz="900" b="0" i="0" dirty="0">
                <a:solidFill>
                  <a:srgbClr val="666666"/>
                </a:solidFill>
                <a:latin typeface="Calibri" panose="020F0502020204030204" pitchFamily="34" charset="0"/>
                <a:cs typeface="Calibri" panose="020F0502020204030204" pitchFamily="34" charset="0"/>
                <a:sym typeface="Huawei Sans" panose="020C0503030203020204" pitchFamily="34" charset="0"/>
              </a:rPr>
              <a:t>rchitecture specifications</a:t>
            </a:r>
          </a:p>
        </p:txBody>
      </p:sp>
      <p:sp>
        <p:nvSpPr>
          <p:cNvPr id="85" name="矩形 84"/>
          <p:cNvSpPr/>
          <p:nvPr/>
        </p:nvSpPr>
        <p:spPr>
          <a:xfrm>
            <a:off x="7031455" y="2037511"/>
            <a:ext cx="1018434" cy="349652"/>
          </a:xfrm>
          <a:prstGeom prst="rect">
            <a:avLst/>
          </a:prstGeom>
          <a:ln w="3175">
            <a:miter lim="400000"/>
          </a:ln>
        </p:spPr>
        <p:txBody>
          <a:bodyPr wrap="square" lIns="8543" tIns="8543" rIns="8543" bIns="8543" anchor="t">
            <a:spAutoFit/>
          </a:bodyPr>
          <a:lstStyle/>
          <a:p>
            <a:pPr algn="ctr" defTabSz="139813" eaLnBrk="1" fontAlgn="ctr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9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</a:rPr>
              <a:t>AN Business Architecture</a:t>
            </a:r>
          </a:p>
        </p:txBody>
      </p:sp>
      <p:sp>
        <p:nvSpPr>
          <p:cNvPr id="86" name="椭圆 85"/>
          <p:cNvSpPr/>
          <p:nvPr/>
        </p:nvSpPr>
        <p:spPr>
          <a:xfrm>
            <a:off x="10666682" y="1928137"/>
            <a:ext cx="56121" cy="5402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017" fontAlgn="auto">
              <a:spcBef>
                <a:spcPts val="0"/>
              </a:spcBef>
              <a:spcAft>
                <a:spcPts val="0"/>
              </a:spcAft>
            </a:pPr>
            <a:endParaRPr lang="zh-CN" altLang="en-US" sz="900">
              <a:solidFill>
                <a:srgbClr val="1D1D1A"/>
              </a:solidFill>
              <a:latin typeface="Calibri" panose="020F0502020204030204" pitchFamily="34" charset="0"/>
              <a:ea typeface="微软雅黑" panose="020B0503020204020204" pitchFamily="34" charset="-122"/>
              <a:cs typeface="Calibri" panose="020F050202020403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梯形 74"/>
          <p:cNvSpPr/>
          <p:nvPr/>
        </p:nvSpPr>
        <p:spPr>
          <a:xfrm>
            <a:off x="1776011" y="3182415"/>
            <a:ext cx="2313782" cy="160558"/>
          </a:xfrm>
          <a:prstGeom prst="trapezoid">
            <a:avLst>
              <a:gd name="adj" fmla="val 127330"/>
            </a:avLst>
          </a:prstGeom>
          <a:gradFill flip="none" rotWithShape="1">
            <a:gsLst>
              <a:gs pos="0">
                <a:schemeClr val="bg1">
                  <a:alpha val="19000"/>
                </a:schemeClr>
              </a:gs>
              <a:gs pos="50000">
                <a:schemeClr val="bg1">
                  <a:alpha val="4000"/>
                </a:schemeClr>
              </a:gs>
              <a:gs pos="90000">
                <a:schemeClr val="bg1">
                  <a:alpha val="0"/>
                </a:schemeClr>
              </a:gs>
            </a:gsLst>
            <a:lin ang="162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91759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999" kern="0">
              <a:solidFill>
                <a:srgbClr val="1D1D1A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76" name="圆角矩形 119">
            <a:extLst>
              <a:ext uri="{FF2B5EF4-FFF2-40B4-BE49-F238E27FC236}">
                <a16:creationId xmlns:a16="http://schemas.microsoft.com/office/drawing/2014/main" id="{D581242C-AD81-4250-9921-E60C97B7E5B9}"/>
              </a:ext>
            </a:extLst>
          </p:cNvPr>
          <p:cNvSpPr/>
          <p:nvPr/>
        </p:nvSpPr>
        <p:spPr bwMode="auto">
          <a:xfrm>
            <a:off x="1785711" y="4060576"/>
            <a:ext cx="2304083" cy="34704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362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Network Service Operations</a:t>
            </a:r>
            <a:endParaRPr lang="zh-CN" altLang="en-US" sz="1100" kern="0" dirty="0">
              <a:solidFill>
                <a:srgbClr val="FFFFFF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2033351" y="4453255"/>
            <a:ext cx="1758680" cy="293417"/>
            <a:chOff x="-611342" y="4983048"/>
            <a:chExt cx="1942864" cy="344661"/>
          </a:xfrm>
        </p:grpSpPr>
        <p:cxnSp>
          <p:nvCxnSpPr>
            <p:cNvPr id="148" name="直接箭头连接符 147">
              <a:extLst>
                <a:ext uri="{FF2B5EF4-FFF2-40B4-BE49-F238E27FC236}">
                  <a16:creationId xmlns:a16="http://schemas.microsoft.com/office/drawing/2014/main" id="{CAB0FC80-0F5F-478E-8E74-021DF55650E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611342" y="4983048"/>
              <a:ext cx="0" cy="344661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49" name="直接箭头连接符 148">
              <a:extLst>
                <a:ext uri="{FF2B5EF4-FFF2-40B4-BE49-F238E27FC236}">
                  <a16:creationId xmlns:a16="http://schemas.microsoft.com/office/drawing/2014/main" id="{F2C07948-F075-43B5-9F0E-AC776B1E9E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31522" y="5029432"/>
              <a:ext cx="0" cy="298277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</p:grpSp>
      <p:sp>
        <p:nvSpPr>
          <p:cNvPr id="88" name="文本框 87">
            <a:extLst>
              <a:ext uri="{FF2B5EF4-FFF2-40B4-BE49-F238E27FC236}">
                <a16:creationId xmlns:a16="http://schemas.microsoft.com/office/drawing/2014/main" id="{35477347-E3BC-4B98-8078-EDDE6E04A8A3}"/>
              </a:ext>
            </a:extLst>
          </p:cNvPr>
          <p:cNvSpPr txBox="1"/>
          <p:nvPr/>
        </p:nvSpPr>
        <p:spPr>
          <a:xfrm>
            <a:off x="2306039" y="3332776"/>
            <a:ext cx="1379115" cy="287874"/>
          </a:xfrm>
          <a:prstGeom prst="rect">
            <a:avLst/>
          </a:prstGeom>
          <a:noFill/>
        </p:spPr>
        <p:txBody>
          <a:bodyPr wrap="square" lIns="35970" tIns="35970" rIns="35970" bIns="35970" rtlCol="0">
            <a:spAutoFit/>
          </a:bodyPr>
          <a:lstStyle/>
          <a:p>
            <a:pPr algn="ctr" defTabSz="913701" eaLnBrk="1" hangingPunct="1">
              <a:spcAft>
                <a:spcPts val="600"/>
              </a:spcAft>
              <a:buClr>
                <a:srgbClr val="990000"/>
              </a:buClr>
              <a:buSzPct val="75000"/>
              <a:defRPr/>
            </a:pPr>
            <a:r>
              <a:rPr lang="zh-CN" altLang="en-US" sz="1398" kern="0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商业自动化</a:t>
            </a:r>
            <a:endParaRPr lang="en-US" altLang="zh-CN" sz="1398" kern="0" dirty="0">
              <a:solidFill>
                <a:srgbClr val="666666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89" name="流程图: 数据 98"/>
          <p:cNvSpPr/>
          <p:nvPr/>
        </p:nvSpPr>
        <p:spPr>
          <a:xfrm>
            <a:off x="1785711" y="3336669"/>
            <a:ext cx="2304083" cy="29052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noFill/>
          </a:ln>
        </p:spPr>
        <p:txBody>
          <a:bodyPr wrap="square" rtlCol="0" anchor="ctr">
            <a:noAutofit/>
          </a:bodyPr>
          <a:lstStyle/>
          <a:p>
            <a:pPr algn="ctr" defTabSz="913623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100" kern="0" dirty="0">
                <a:solidFill>
                  <a:srgbClr val="FFFFFF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Customer, Partner and Ecosystem</a:t>
            </a:r>
            <a:endParaRPr lang="zh-CN" altLang="en-US" sz="1100" dirty="0">
              <a:solidFill>
                <a:srgbClr val="FFFFFF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2033351" y="3655660"/>
            <a:ext cx="1745241" cy="380644"/>
            <a:chOff x="-611342" y="4059014"/>
            <a:chExt cx="1928018" cy="252388"/>
          </a:xfrm>
        </p:grpSpPr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37555130-F22F-425A-BB7C-0DF6F49FE5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-611342" y="4059014"/>
              <a:ext cx="1" cy="252388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37555130-F22F-425A-BB7C-0DF6F49FE57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316675" y="4059014"/>
              <a:ext cx="1" cy="252388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triangle" w="med" len="med"/>
              <a:tailEnd type="triangle"/>
            </a:ln>
            <a:effectLst/>
          </p:spPr>
        </p:cxnSp>
      </p:grpSp>
      <p:sp>
        <p:nvSpPr>
          <p:cNvPr id="92" name="文本框 91"/>
          <p:cNvSpPr txBox="1"/>
          <p:nvPr/>
        </p:nvSpPr>
        <p:spPr>
          <a:xfrm>
            <a:off x="1272290" y="3426060"/>
            <a:ext cx="3754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0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Biz.</a:t>
            </a:r>
            <a:endParaRPr lang="zh-CN" altLang="en-US" sz="1050" dirty="0">
              <a:solidFill>
                <a:srgbClr val="666666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 rot="5400000">
            <a:off x="1178568" y="4124902"/>
            <a:ext cx="5774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370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Service</a:t>
            </a:r>
            <a:endParaRPr lang="zh-CN" altLang="en-US" sz="1050" dirty="0">
              <a:solidFill>
                <a:srgbClr val="666666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94" name="空心弧 93"/>
          <p:cNvSpPr/>
          <p:nvPr/>
        </p:nvSpPr>
        <p:spPr>
          <a:xfrm rot="16200000">
            <a:off x="1978077" y="3647926"/>
            <a:ext cx="1490567" cy="1262500"/>
          </a:xfrm>
          <a:prstGeom prst="blockArc">
            <a:avLst>
              <a:gd name="adj1" fmla="val 12462023"/>
              <a:gd name="adj2" fmla="val 19798754"/>
              <a:gd name="adj3" fmla="val 809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95" name="空心弧 94"/>
          <p:cNvSpPr/>
          <p:nvPr/>
        </p:nvSpPr>
        <p:spPr>
          <a:xfrm rot="5400000">
            <a:off x="2337472" y="3628729"/>
            <a:ext cx="1452173" cy="1262499"/>
          </a:xfrm>
          <a:prstGeom prst="blockArc">
            <a:avLst>
              <a:gd name="adj1" fmla="val 12815418"/>
              <a:gd name="adj2" fmla="val 20185585"/>
              <a:gd name="adj3" fmla="val 99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96" name="燕尾形 95"/>
          <p:cNvSpPr/>
          <p:nvPr/>
        </p:nvSpPr>
        <p:spPr>
          <a:xfrm rot="1405575">
            <a:off x="2353104" y="4850809"/>
            <a:ext cx="46120" cy="83505"/>
          </a:xfrm>
          <a:prstGeom prst="chevron">
            <a:avLst>
              <a:gd name="adj" fmla="val 1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97" name="燕尾形 96"/>
          <p:cNvSpPr/>
          <p:nvPr/>
        </p:nvSpPr>
        <p:spPr>
          <a:xfrm rot="12281338">
            <a:off x="3390878" y="3646913"/>
            <a:ext cx="86388" cy="87102"/>
          </a:xfrm>
          <a:prstGeom prst="chevron">
            <a:avLst>
              <a:gd name="adj" fmla="val 127407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 dirty="0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1874082" y="3219240"/>
            <a:ext cx="2117638" cy="109727"/>
            <a:chOff x="-787290" y="3492505"/>
            <a:chExt cx="2339416" cy="141779"/>
          </a:xfrm>
        </p:grpSpPr>
        <p:pic>
          <p:nvPicPr>
            <p:cNvPr id="138" name="图像" descr="图像"/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81644" y="3496931"/>
              <a:ext cx="113340" cy="12160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39" name="图像" descr="图像"/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787290" y="3509437"/>
              <a:ext cx="131652" cy="12484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0" name="图像" descr="图像"/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154253" y="3492505"/>
              <a:ext cx="148613" cy="12160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1" name="图像" descr="图像"/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rcRect l="602" r="602"/>
            <a:stretch>
              <a:fillRect/>
            </a:stretch>
          </p:blipFill>
          <p:spPr>
            <a:xfrm>
              <a:off x="-468354" y="3500565"/>
              <a:ext cx="126817" cy="11796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2" name="图像" descr="图像"/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82268" y="3507260"/>
              <a:ext cx="144193" cy="10938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3" name="图像" descr="图像"/>
            <p:cNvPicPr>
              <a:picLocks noChangeAspect="1"/>
            </p:cNvPicPr>
            <p:nvPr/>
          </p:nvPicPr>
          <p:blipFill>
            <a:blip r:embed="rId19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30937" y="3507268"/>
              <a:ext cx="121189" cy="10937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4" name="图像" descr="图像"/>
            <p:cNvPicPr>
              <a:picLocks noChangeAspect="1"/>
            </p:cNvPicPr>
            <p:nvPr/>
          </p:nvPicPr>
          <p:blipFill>
            <a:blip r:embed="rId20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13745" y="3495847"/>
              <a:ext cx="128120" cy="120346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45" name="图像" descr="图像"/>
            <p:cNvPicPr>
              <a:picLocks noChangeAspect="1"/>
            </p:cNvPicPr>
            <p:nvPr/>
          </p:nvPicPr>
          <p:blipFill>
            <a:blip r:embed="rId21">
              <a:duotone>
                <a:prstClr val="black"/>
                <a:schemeClr val="tx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129149" y="3493339"/>
              <a:ext cx="114505" cy="12275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99" name="文本框 98"/>
          <p:cNvSpPr txBox="1"/>
          <p:nvPr/>
        </p:nvSpPr>
        <p:spPr>
          <a:xfrm rot="5400000">
            <a:off x="1056591" y="5177568"/>
            <a:ext cx="821356" cy="252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050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rPr>
              <a:t>Network</a:t>
            </a:r>
            <a:endParaRPr lang="zh-CN" altLang="en-US" sz="1050" dirty="0">
              <a:solidFill>
                <a:srgbClr val="666666"/>
              </a:solidFill>
              <a:latin typeface="+mn-lt"/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grpSp>
        <p:nvGrpSpPr>
          <p:cNvPr id="100" name="组合 99"/>
          <p:cNvGrpSpPr/>
          <p:nvPr/>
        </p:nvGrpSpPr>
        <p:grpSpPr>
          <a:xfrm>
            <a:off x="2602144" y="3638889"/>
            <a:ext cx="625703" cy="374266"/>
            <a:chOff x="17020" y="4121883"/>
            <a:chExt cx="691231" cy="483592"/>
          </a:xfrm>
        </p:grpSpPr>
        <p:sp>
          <p:nvSpPr>
            <p:cNvPr id="135" name="圆角矩形 134"/>
            <p:cNvSpPr/>
            <p:nvPr/>
          </p:nvSpPr>
          <p:spPr>
            <a:xfrm>
              <a:off x="17020" y="4156231"/>
              <a:ext cx="691231" cy="422588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2" tIns="45681" rIns="91362" bIns="456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2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36" name="燕尾形 135"/>
            <p:cNvSpPr/>
            <p:nvPr/>
          </p:nvSpPr>
          <p:spPr>
            <a:xfrm rot="169573">
              <a:off x="418569" y="4538480"/>
              <a:ext cx="31635" cy="66995"/>
            </a:xfrm>
            <a:prstGeom prst="chevron">
              <a:avLst>
                <a:gd name="adj" fmla="val 10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798">
                <a:solidFill>
                  <a:srgbClr val="1D1D1A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37" name="燕尾形 136"/>
            <p:cNvSpPr/>
            <p:nvPr/>
          </p:nvSpPr>
          <p:spPr>
            <a:xfrm rot="21430427" flipH="1">
              <a:off x="239789" y="4121883"/>
              <a:ext cx="31635" cy="66995"/>
            </a:xfrm>
            <a:prstGeom prst="chevron">
              <a:avLst>
                <a:gd name="adj" fmla="val 10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798">
                <a:solidFill>
                  <a:srgbClr val="1D1D1A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</p:grpSp>
      <p:sp>
        <p:nvSpPr>
          <p:cNvPr id="101" name="圆角矩形 100"/>
          <p:cNvSpPr/>
          <p:nvPr/>
        </p:nvSpPr>
        <p:spPr>
          <a:xfrm>
            <a:off x="1785711" y="4797488"/>
            <a:ext cx="1042150" cy="1194444"/>
          </a:xfrm>
          <a:prstGeom prst="roundRect">
            <a:avLst>
              <a:gd name="adj" fmla="val 8165"/>
            </a:avLst>
          </a:prstGeom>
          <a:solidFill>
            <a:schemeClr val="tx2">
              <a:lumMod val="85000"/>
              <a:alpha val="20000"/>
            </a:schemeClr>
          </a:solidFill>
          <a:ln>
            <a:solidFill>
              <a:srgbClr val="BABA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819" tIns="71909" rIns="143819" bIns="7190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999" dirty="0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3050730" y="4797489"/>
            <a:ext cx="1042150" cy="1194443"/>
          </a:xfrm>
          <a:prstGeom prst="roundRect">
            <a:avLst>
              <a:gd name="adj" fmla="val 8165"/>
            </a:avLst>
          </a:prstGeom>
          <a:solidFill>
            <a:schemeClr val="tx2">
              <a:lumMod val="85000"/>
              <a:alpha val="20000"/>
            </a:schemeClr>
          </a:solidFill>
          <a:ln>
            <a:solidFill>
              <a:srgbClr val="BABAB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3819" tIns="71909" rIns="143819" bIns="71909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999" dirty="0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1817603" y="4924255"/>
            <a:ext cx="947174" cy="671204"/>
            <a:chOff x="6387394" y="4703443"/>
            <a:chExt cx="1691006" cy="1216479"/>
          </a:xfrm>
        </p:grpSpPr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2A6FC0BF-5324-429E-970A-FE09EAB0F4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5524" y="5203358"/>
              <a:ext cx="1" cy="346313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51E33DD9-ACAC-4B9D-B313-539B6AEC85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35783" y="5239586"/>
              <a:ext cx="3456" cy="322369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1" name="ï$lïḑè">
              <a:extLst>
                <a:ext uri="{FF2B5EF4-FFF2-40B4-BE49-F238E27FC236}">
                  <a16:creationId xmlns:a16="http://schemas.microsoft.com/office/drawing/2014/main" id="{4BCE8B54-67F9-44F9-B0F8-CBD6943E24E6}"/>
                </a:ext>
              </a:extLst>
            </p:cNvPr>
            <p:cNvSpPr/>
            <p:nvPr/>
          </p:nvSpPr>
          <p:spPr bwMode="auto">
            <a:xfrm>
              <a:off x="6387394" y="5658854"/>
              <a:ext cx="763192" cy="2610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362" tIns="45681" rIns="91362" bIns="45681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034" fontAlgn="auto">
                <a:spcAft>
                  <a:spcPts val="0"/>
                </a:spcAft>
                <a:defRPr/>
              </a:pPr>
              <a:r>
                <a:rPr lang="en-US" altLang="zh-CN" sz="500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NE</a:t>
              </a:r>
            </a:p>
          </p:txBody>
        </p:sp>
        <p:sp>
          <p:nvSpPr>
            <p:cNvPr id="132" name="圆角矩形 143">
              <a:extLst>
                <a:ext uri="{FF2B5EF4-FFF2-40B4-BE49-F238E27FC236}">
                  <a16:creationId xmlns:a16="http://schemas.microsoft.com/office/drawing/2014/main" id="{704B7ECD-08FA-4770-A6A3-B67F464DF11D}"/>
                </a:ext>
              </a:extLst>
            </p:cNvPr>
            <p:cNvSpPr/>
            <p:nvPr/>
          </p:nvSpPr>
          <p:spPr bwMode="auto">
            <a:xfrm>
              <a:off x="6412494" y="4703443"/>
              <a:ext cx="1613791" cy="481882"/>
            </a:xfrm>
            <a:prstGeom prst="round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623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99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Resource Operation</a:t>
              </a:r>
              <a:endParaRPr lang="zh-CN" altLang="en-US" sz="999" kern="0" dirty="0">
                <a:solidFill>
                  <a:srgbClr val="FFFFFF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33" name="ï$lïḑè">
              <a:extLst>
                <a:ext uri="{FF2B5EF4-FFF2-40B4-BE49-F238E27FC236}">
                  <a16:creationId xmlns:a16="http://schemas.microsoft.com/office/drawing/2014/main" id="{4BCE8B54-67F9-44F9-B0F8-CBD6943E24E6}"/>
                </a:ext>
              </a:extLst>
            </p:cNvPr>
            <p:cNvSpPr/>
            <p:nvPr/>
          </p:nvSpPr>
          <p:spPr bwMode="auto">
            <a:xfrm>
              <a:off x="7315208" y="5658854"/>
              <a:ext cx="763192" cy="2610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362" tIns="45681" rIns="91362" bIns="45681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034" fontAlgn="auto">
                <a:spcAft>
                  <a:spcPts val="0"/>
                </a:spcAft>
                <a:defRPr/>
              </a:pPr>
              <a:r>
                <a:rPr lang="en-US" altLang="zh-CN" sz="500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NE</a:t>
              </a:r>
            </a:p>
          </p:txBody>
        </p:sp>
        <p:sp>
          <p:nvSpPr>
            <p:cNvPr id="134" name="圆角矩形 133"/>
            <p:cNvSpPr/>
            <p:nvPr/>
          </p:nvSpPr>
          <p:spPr>
            <a:xfrm>
              <a:off x="6761343" y="5185325"/>
              <a:ext cx="1080000" cy="5088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2" tIns="45681" rIns="91362" bIns="456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zh-CN" sz="105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</p:grpSp>
      <p:sp>
        <p:nvSpPr>
          <p:cNvPr id="109" name="矩形 108"/>
          <p:cNvSpPr/>
          <p:nvPr/>
        </p:nvSpPr>
        <p:spPr>
          <a:xfrm>
            <a:off x="1893906" y="5609784"/>
            <a:ext cx="886781" cy="399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99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rPr>
              <a:t>Autonomous </a:t>
            </a:r>
          </a:p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99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rPr>
              <a:t>Domain X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3082622" y="4924255"/>
            <a:ext cx="947174" cy="671204"/>
            <a:chOff x="6387394" y="4703443"/>
            <a:chExt cx="1691006" cy="1216479"/>
          </a:xfrm>
        </p:grpSpPr>
        <p:cxnSp>
          <p:nvCxnSpPr>
            <p:cNvPr id="123" name="直接箭头连接符 122">
              <a:extLst>
                <a:ext uri="{FF2B5EF4-FFF2-40B4-BE49-F238E27FC236}">
                  <a16:creationId xmlns:a16="http://schemas.microsoft.com/office/drawing/2014/main" id="{2A6FC0BF-5324-429E-970A-FE09EAB0F4A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635524" y="5203358"/>
              <a:ext cx="1" cy="346313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51E33DD9-ACAC-4B9D-B313-539B6AEC85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921813" y="5239586"/>
              <a:ext cx="3456" cy="322369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>
                  <a:lumMod val="75000"/>
                </a:srgb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25" name="ï$lïḑè">
              <a:extLst>
                <a:ext uri="{FF2B5EF4-FFF2-40B4-BE49-F238E27FC236}">
                  <a16:creationId xmlns:a16="http://schemas.microsoft.com/office/drawing/2014/main" id="{4BCE8B54-67F9-44F9-B0F8-CBD6943E24E6}"/>
                </a:ext>
              </a:extLst>
            </p:cNvPr>
            <p:cNvSpPr/>
            <p:nvPr/>
          </p:nvSpPr>
          <p:spPr bwMode="auto">
            <a:xfrm>
              <a:off x="6387394" y="5658854"/>
              <a:ext cx="763192" cy="2610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362" tIns="45681" rIns="91362" bIns="45681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034" fontAlgn="auto">
                <a:spcAft>
                  <a:spcPts val="0"/>
                </a:spcAft>
                <a:defRPr/>
              </a:pPr>
              <a:r>
                <a:rPr lang="en-US" altLang="zh-CN" sz="500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VNE</a:t>
              </a:r>
            </a:p>
          </p:txBody>
        </p:sp>
        <p:sp>
          <p:nvSpPr>
            <p:cNvPr id="126" name="圆角矩形 143">
              <a:extLst>
                <a:ext uri="{FF2B5EF4-FFF2-40B4-BE49-F238E27FC236}">
                  <a16:creationId xmlns:a16="http://schemas.microsoft.com/office/drawing/2014/main" id="{704B7ECD-08FA-4770-A6A3-B67F464DF11D}"/>
                </a:ext>
              </a:extLst>
            </p:cNvPr>
            <p:cNvSpPr/>
            <p:nvPr/>
          </p:nvSpPr>
          <p:spPr bwMode="auto">
            <a:xfrm>
              <a:off x="6412494" y="4703443"/>
              <a:ext cx="1613791" cy="481882"/>
            </a:xfrm>
            <a:prstGeom prst="roundRect">
              <a:avLst/>
            </a:prstGeom>
            <a:solidFill>
              <a:srgbClr val="C00000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623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999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Resource Operation</a:t>
              </a:r>
              <a:endParaRPr lang="zh-CN" altLang="en-US" sz="999" kern="0" dirty="0">
                <a:solidFill>
                  <a:srgbClr val="FFFFFF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27" name="ï$lïḑè">
              <a:extLst>
                <a:ext uri="{FF2B5EF4-FFF2-40B4-BE49-F238E27FC236}">
                  <a16:creationId xmlns:a16="http://schemas.microsoft.com/office/drawing/2014/main" id="{4BCE8B54-67F9-44F9-B0F8-CBD6943E24E6}"/>
                </a:ext>
              </a:extLst>
            </p:cNvPr>
            <p:cNvSpPr/>
            <p:nvPr/>
          </p:nvSpPr>
          <p:spPr bwMode="auto">
            <a:xfrm>
              <a:off x="7315208" y="5658854"/>
              <a:ext cx="763192" cy="261068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vert="horz" wrap="square" lIns="91362" tIns="45681" rIns="91362" bIns="45681" numCol="1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 defTabSz="914034" fontAlgn="auto">
                <a:spcAft>
                  <a:spcPts val="0"/>
                </a:spcAft>
                <a:defRPr/>
              </a:pPr>
              <a:r>
                <a:rPr lang="en-US" altLang="zh-CN" sz="500" kern="0" dirty="0">
                  <a:solidFill>
                    <a:srgbClr val="FFFFFF"/>
                  </a:solidFill>
                  <a:latin typeface="+mn-lt"/>
                  <a:ea typeface="微软雅黑" panose="020B0503020204020204" pitchFamily="34" charset="-122"/>
                  <a:cs typeface="Calibri" panose="020F0502020204030204" pitchFamily="34" charset="0"/>
                  <a:sym typeface="Huawei Sans" panose="020C0503030203020204" pitchFamily="34" charset="0"/>
                </a:rPr>
                <a:t>VNE</a:t>
              </a:r>
            </a:p>
          </p:txBody>
        </p:sp>
        <p:sp>
          <p:nvSpPr>
            <p:cNvPr id="128" name="圆角矩形 127"/>
            <p:cNvSpPr/>
            <p:nvPr/>
          </p:nvSpPr>
          <p:spPr>
            <a:xfrm>
              <a:off x="6761343" y="5185325"/>
              <a:ext cx="1080000" cy="508882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85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2" tIns="45681" rIns="91362" bIns="456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zh-CN" sz="105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</p:grpSp>
      <p:sp>
        <p:nvSpPr>
          <p:cNvPr id="111" name="矩形 110"/>
          <p:cNvSpPr/>
          <p:nvPr/>
        </p:nvSpPr>
        <p:spPr>
          <a:xfrm>
            <a:off x="3158926" y="5609779"/>
            <a:ext cx="886781" cy="399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99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rPr>
              <a:t>Autonomous </a:t>
            </a:r>
          </a:p>
          <a:p>
            <a:pPr algn="ctr" defTabSz="143832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999" dirty="0">
                <a:solidFill>
                  <a:srgbClr val="666666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</a:rPr>
              <a:t>Domain Y</a:t>
            </a:r>
          </a:p>
        </p:txBody>
      </p:sp>
      <p:sp>
        <p:nvSpPr>
          <p:cNvPr id="112" name="燕尾形 111"/>
          <p:cNvSpPr/>
          <p:nvPr/>
        </p:nvSpPr>
        <p:spPr>
          <a:xfrm rot="5569573">
            <a:off x="2602351" y="5291863"/>
            <a:ext cx="46986" cy="54855"/>
          </a:xfrm>
          <a:prstGeom prst="chevron">
            <a:avLst>
              <a:gd name="adj" fmla="val 1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113" name="燕尾形 112"/>
          <p:cNvSpPr/>
          <p:nvPr/>
        </p:nvSpPr>
        <p:spPr>
          <a:xfrm rot="5230427" flipH="1">
            <a:off x="2003536" y="5288313"/>
            <a:ext cx="46986" cy="54855"/>
          </a:xfrm>
          <a:prstGeom prst="chevron">
            <a:avLst>
              <a:gd name="adj" fmla="val 1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114" name="燕尾形 113"/>
          <p:cNvSpPr/>
          <p:nvPr/>
        </p:nvSpPr>
        <p:spPr>
          <a:xfrm rot="5569573">
            <a:off x="3870562" y="5291864"/>
            <a:ext cx="46986" cy="54855"/>
          </a:xfrm>
          <a:prstGeom prst="chevron">
            <a:avLst>
              <a:gd name="adj" fmla="val 1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sp>
        <p:nvSpPr>
          <p:cNvPr id="115" name="燕尾形 114"/>
          <p:cNvSpPr/>
          <p:nvPr/>
        </p:nvSpPr>
        <p:spPr>
          <a:xfrm rot="5230427" flipH="1">
            <a:off x="3271746" y="5288313"/>
            <a:ext cx="46986" cy="54855"/>
          </a:xfrm>
          <a:prstGeom prst="chevron">
            <a:avLst>
              <a:gd name="adj" fmla="val 100000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798">
              <a:solidFill>
                <a:srgbClr val="1D1D1A"/>
              </a:solidFill>
              <a:ea typeface="微软雅黑" panose="020B0503020204020204" pitchFamily="34" charset="-122"/>
              <a:cs typeface="Calibri" panose="020F0502020204030204" pitchFamily="34" charset="0"/>
              <a:sym typeface="Huawei Sans" panose="020C0503030203020204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34425" y="4457107"/>
            <a:ext cx="755666" cy="452375"/>
            <a:chOff x="2513104" y="4457508"/>
            <a:chExt cx="755961" cy="452552"/>
          </a:xfrm>
        </p:grpSpPr>
        <p:sp>
          <p:nvSpPr>
            <p:cNvPr id="91" name="圆角矩形 90"/>
            <p:cNvSpPr/>
            <p:nvPr/>
          </p:nvSpPr>
          <p:spPr>
            <a:xfrm>
              <a:off x="2513104" y="4480901"/>
              <a:ext cx="755961" cy="374654"/>
            </a:xfrm>
            <a:prstGeom prst="roundRect">
              <a:avLst>
                <a:gd name="adj" fmla="val 33835"/>
              </a:avLst>
            </a:prstGeom>
            <a:solidFill>
              <a:schemeClr val="tx2">
                <a:lumMod val="85000"/>
                <a:alpha val="2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62" tIns="45681" rIns="91362" bIns="456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fr-FR" altLang="zh-CN" sz="1200" dirty="0">
                <a:solidFill>
                  <a:srgbClr val="666666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16" name="燕尾形 115"/>
            <p:cNvSpPr/>
            <p:nvPr/>
          </p:nvSpPr>
          <p:spPr>
            <a:xfrm rot="169573">
              <a:off x="2914084" y="4820021"/>
              <a:ext cx="28647" cy="90039"/>
            </a:xfrm>
            <a:prstGeom prst="chevron">
              <a:avLst>
                <a:gd name="adj" fmla="val 10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798">
                <a:solidFill>
                  <a:srgbClr val="1D1D1A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  <p:sp>
          <p:nvSpPr>
            <p:cNvPr id="117" name="燕尾形 116"/>
            <p:cNvSpPr/>
            <p:nvPr/>
          </p:nvSpPr>
          <p:spPr>
            <a:xfrm rot="21430427" flipH="1">
              <a:off x="2752190" y="4457508"/>
              <a:ext cx="28647" cy="51870"/>
            </a:xfrm>
            <a:prstGeom prst="chevron">
              <a:avLst>
                <a:gd name="adj" fmla="val 100000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3701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798">
                <a:solidFill>
                  <a:srgbClr val="1D1D1A"/>
                </a:solidFill>
                <a:ea typeface="微软雅黑" panose="020B0503020204020204" pitchFamily="34" charset="-122"/>
                <a:cs typeface="Calibri" panose="020F0502020204030204" pitchFamily="34" charset="0"/>
                <a:sym typeface="Huawei Sans" panose="020C0503030203020204" pitchFamily="34" charset="0"/>
              </a:endParaRPr>
            </a:p>
          </p:txBody>
        </p:sp>
      </p:grpSp>
      <p:sp>
        <p:nvSpPr>
          <p:cNvPr id="193" name="文本框 192"/>
          <p:cNvSpPr txBox="1"/>
          <p:nvPr/>
        </p:nvSpPr>
        <p:spPr>
          <a:xfrm>
            <a:off x="7575212" y="5940689"/>
            <a:ext cx="3081473" cy="276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701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1D1D1A"/>
                </a:solidFill>
                <a:latin typeface="+mn-lt"/>
                <a:ea typeface="Microsoft YaHei UI" panose="020B0503020204020204" pitchFamily="34" charset="-122"/>
                <a:cs typeface="Calibri" panose="020F0502020204030204" pitchFamily="34" charset="0"/>
              </a:rPr>
              <a:t>Cross-SDO alignment and collaboration</a:t>
            </a:r>
            <a:endParaRPr lang="zh-CN" altLang="en-US" sz="1999" dirty="0">
              <a:solidFill>
                <a:srgbClr val="1D1D1A"/>
              </a:solidFill>
              <a:latin typeface="+mn-lt"/>
              <a:ea typeface="Microsoft YaHei UI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50" name="矩形 8">
            <a:extLst>
              <a:ext uri="{FF2B5EF4-FFF2-40B4-BE49-F238E27FC236}">
                <a16:creationId xmlns:a16="http://schemas.microsoft.com/office/drawing/2014/main" id="{955F13DC-6489-46C2-8C72-190F697741C5}"/>
              </a:ext>
            </a:extLst>
          </p:cNvPr>
          <p:cNvSpPr/>
          <p:nvPr/>
        </p:nvSpPr>
        <p:spPr>
          <a:xfrm>
            <a:off x="0" y="0"/>
            <a:ext cx="215900" cy="12239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" name="弧形 48">
            <a:extLst>
              <a:ext uri="{FF2B5EF4-FFF2-40B4-BE49-F238E27FC236}">
                <a16:creationId xmlns:a16="http://schemas.microsoft.com/office/drawing/2014/main" id="{9A609AE8-895A-4827-9204-3640BA3AA114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8816225"/>
              <a:gd name="adj2" fmla="val 9459704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8" name="弧形 50">
            <a:extLst>
              <a:ext uri="{FF2B5EF4-FFF2-40B4-BE49-F238E27FC236}">
                <a16:creationId xmlns:a16="http://schemas.microsoft.com/office/drawing/2014/main" id="{6BE15349-9533-49FE-A620-2FBE00B61F56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6903268"/>
              <a:gd name="adj2" fmla="val 7781674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9" name="弧形 51">
            <a:extLst>
              <a:ext uri="{FF2B5EF4-FFF2-40B4-BE49-F238E27FC236}">
                <a16:creationId xmlns:a16="http://schemas.microsoft.com/office/drawing/2014/main" id="{5F247F71-7A89-41E6-BC41-909671A6601C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3807189"/>
              <a:gd name="adj2" fmla="val 4454201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0" name="弧形 52">
            <a:extLst>
              <a:ext uri="{FF2B5EF4-FFF2-40B4-BE49-F238E27FC236}">
                <a16:creationId xmlns:a16="http://schemas.microsoft.com/office/drawing/2014/main" id="{A4075ABF-43DC-4B2D-9D8C-F1218B7523B9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2114675"/>
              <a:gd name="adj2" fmla="val 2868282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7" name="弧形 49">
            <a:extLst>
              <a:ext uri="{FF2B5EF4-FFF2-40B4-BE49-F238E27FC236}">
                <a16:creationId xmlns:a16="http://schemas.microsoft.com/office/drawing/2014/main" id="{BAEAA86C-5478-4544-BCE8-927A34FC4A0D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327811"/>
              <a:gd name="adj2" fmla="val 1115283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2" name="弧形 54">
            <a:extLst>
              <a:ext uri="{FF2B5EF4-FFF2-40B4-BE49-F238E27FC236}">
                <a16:creationId xmlns:a16="http://schemas.microsoft.com/office/drawing/2014/main" id="{A0CE5BE6-B75F-434F-813C-99ACA605B60F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20003199"/>
              <a:gd name="adj2" fmla="val 20675247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91" name="弧形 53">
            <a:extLst>
              <a:ext uri="{FF2B5EF4-FFF2-40B4-BE49-F238E27FC236}">
                <a16:creationId xmlns:a16="http://schemas.microsoft.com/office/drawing/2014/main" id="{84A5E0ED-F4CF-4A5D-9624-13DA39515077}"/>
              </a:ext>
            </a:extLst>
          </p:cNvPr>
          <p:cNvSpPr/>
          <p:nvPr/>
        </p:nvSpPr>
        <p:spPr>
          <a:xfrm>
            <a:off x="7704605" y="3321360"/>
            <a:ext cx="2808497" cy="2558587"/>
          </a:xfrm>
          <a:prstGeom prst="arc">
            <a:avLst>
              <a:gd name="adj1" fmla="val 18096430"/>
              <a:gd name="adj2" fmla="val 18825325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5" name="弧形 47">
            <a:extLst>
              <a:ext uri="{FF2B5EF4-FFF2-40B4-BE49-F238E27FC236}">
                <a16:creationId xmlns:a16="http://schemas.microsoft.com/office/drawing/2014/main" id="{C77595AC-45C2-415C-A9A1-213E90D7DE5A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13584744"/>
              <a:gd name="adj2" fmla="val 14590419"/>
            </a:avLst>
          </a:prstGeom>
          <a:solidFill>
            <a:srgbClr val="F2F2F2"/>
          </a:solidFill>
          <a:ln w="12700" cap="flat" cmpd="sng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pic>
        <p:nvPicPr>
          <p:cNvPr id="274" name="图片 38">
            <a:extLst>
              <a:ext uri="{FF2B5EF4-FFF2-40B4-BE49-F238E27FC236}">
                <a16:creationId xmlns:a16="http://schemas.microsoft.com/office/drawing/2014/main" id="{AF06B122-0766-40A4-AB6E-E517B7488843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0807" y="3080583"/>
            <a:ext cx="1220983" cy="593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76" name="组合 41">
            <a:extLst>
              <a:ext uri="{FF2B5EF4-FFF2-40B4-BE49-F238E27FC236}">
                <a16:creationId xmlns:a16="http://schemas.microsoft.com/office/drawing/2014/main" id="{344F5056-BD7B-4FD0-AB7E-7BB9FA05B0CC}"/>
              </a:ext>
            </a:extLst>
          </p:cNvPr>
          <p:cNvGrpSpPr/>
          <p:nvPr/>
        </p:nvGrpSpPr>
        <p:grpSpPr>
          <a:xfrm>
            <a:off x="9890633" y="5105812"/>
            <a:ext cx="653871" cy="136832"/>
            <a:chOff x="6669513" y="4376894"/>
            <a:chExt cx="799226" cy="160512"/>
          </a:xfrm>
          <a:solidFill>
            <a:srgbClr val="F2F2F2"/>
          </a:solidFill>
        </p:grpSpPr>
        <p:pic>
          <p:nvPicPr>
            <p:cNvPr id="300" name="图片 42">
              <a:extLst>
                <a:ext uri="{FF2B5EF4-FFF2-40B4-BE49-F238E27FC236}">
                  <a16:creationId xmlns:a16="http://schemas.microsoft.com/office/drawing/2014/main" id="{C3815144-6301-491D-B15F-2447215EDA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67"/>
            <a:stretch/>
          </p:blipFill>
          <p:spPr>
            <a:xfrm>
              <a:off x="6669513" y="4376906"/>
              <a:ext cx="234830" cy="16050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301" name="图片 43">
              <a:extLst>
                <a:ext uri="{FF2B5EF4-FFF2-40B4-BE49-F238E27FC236}">
                  <a16:creationId xmlns:a16="http://schemas.microsoft.com/office/drawing/2014/main" id="{2FFEFCA4-75D8-45D1-B3EE-461C90CDB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481"/>
            <a:stretch/>
          </p:blipFill>
          <p:spPr>
            <a:xfrm>
              <a:off x="6828219" y="4376894"/>
              <a:ext cx="640520" cy="160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80" name="图片 7">
            <a:extLst>
              <a:ext uri="{FF2B5EF4-FFF2-40B4-BE49-F238E27FC236}">
                <a16:creationId xmlns:a16="http://schemas.microsoft.com/office/drawing/2014/main" id="{E61F767E-730D-44FF-B446-509F4D00C70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07" y="4329559"/>
            <a:ext cx="335207" cy="333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81" name="组合 10">
            <a:extLst>
              <a:ext uri="{FF2B5EF4-FFF2-40B4-BE49-F238E27FC236}">
                <a16:creationId xmlns:a16="http://schemas.microsoft.com/office/drawing/2014/main" id="{B6CA0B14-AD58-4DAE-97D6-601EBC3FCDF0}"/>
              </a:ext>
            </a:extLst>
          </p:cNvPr>
          <p:cNvGrpSpPr/>
          <p:nvPr/>
        </p:nvGrpSpPr>
        <p:grpSpPr>
          <a:xfrm>
            <a:off x="8694639" y="5400581"/>
            <a:ext cx="609978" cy="595035"/>
            <a:chOff x="5314718" y="2864829"/>
            <a:chExt cx="1610054" cy="1740219"/>
          </a:xfrm>
          <a:solidFill>
            <a:srgbClr val="F2F2F2"/>
          </a:solidFill>
        </p:grpSpPr>
        <p:grpSp>
          <p:nvGrpSpPr>
            <p:cNvPr id="294" name="组合 9">
              <a:extLst>
                <a:ext uri="{FF2B5EF4-FFF2-40B4-BE49-F238E27FC236}">
                  <a16:creationId xmlns:a16="http://schemas.microsoft.com/office/drawing/2014/main" id="{669D076A-D9AA-4381-BAB3-016227602369}"/>
                </a:ext>
              </a:extLst>
            </p:cNvPr>
            <p:cNvGrpSpPr/>
            <p:nvPr/>
          </p:nvGrpSpPr>
          <p:grpSpPr>
            <a:xfrm>
              <a:off x="5314718" y="2864829"/>
              <a:ext cx="1610054" cy="1740219"/>
              <a:chOff x="5314718" y="2864829"/>
              <a:chExt cx="1610054" cy="1740219"/>
            </a:xfrm>
            <a:grpFill/>
          </p:grpSpPr>
          <p:grpSp>
            <p:nvGrpSpPr>
              <p:cNvPr id="296" name="组合 3">
                <a:extLst>
                  <a:ext uri="{FF2B5EF4-FFF2-40B4-BE49-F238E27FC236}">
                    <a16:creationId xmlns:a16="http://schemas.microsoft.com/office/drawing/2014/main" id="{8E9050B0-E727-432A-A01F-A721A90E2FD9}"/>
                  </a:ext>
                </a:extLst>
              </p:cNvPr>
              <p:cNvGrpSpPr/>
              <p:nvPr/>
            </p:nvGrpSpPr>
            <p:grpSpPr>
              <a:xfrm>
                <a:off x="5318741" y="3496003"/>
                <a:ext cx="1606031" cy="856965"/>
                <a:chOff x="3804620" y="1791894"/>
                <a:chExt cx="1606031" cy="856965"/>
              </a:xfrm>
              <a:grpFill/>
            </p:grpSpPr>
            <p:pic>
              <p:nvPicPr>
                <p:cNvPr id="299" name="图片 28">
                  <a:extLst>
                    <a:ext uri="{FF2B5EF4-FFF2-40B4-BE49-F238E27FC236}">
                      <a16:creationId xmlns:a16="http://schemas.microsoft.com/office/drawing/2014/main" id="{63E238AB-AE0F-4F5E-94F9-786EFAF63E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7" cstate="print">
                  <a:extLst>
                    <a:ext uri="{BEBA8EAE-BF5A-486C-A8C5-ECC9F3942E4B}">
                      <a14:imgProps xmlns:a14="http://schemas.microsoft.com/office/drawing/2010/main">
                        <a14:imgLayer r:embed="rId28">
                          <a14:imgEffect>
                            <a14:brightnessContrast bright="100000" contras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9832"/>
                <a:stretch/>
              </p:blipFill>
              <p:spPr>
                <a:xfrm>
                  <a:off x="3804625" y="2390326"/>
                  <a:ext cx="1606026" cy="258533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  <p:pic>
              <p:nvPicPr>
                <p:cNvPr id="298" name="图片 6">
                  <a:extLst>
                    <a:ext uri="{FF2B5EF4-FFF2-40B4-BE49-F238E27FC236}">
                      <a16:creationId xmlns:a16="http://schemas.microsoft.com/office/drawing/2014/main" id="{63D5D791-A3E4-40D8-9E95-D387CF3FA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04620" y="1791894"/>
                  <a:ext cx="1606026" cy="85696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297" name="矩形 8">
                <a:extLst>
                  <a:ext uri="{FF2B5EF4-FFF2-40B4-BE49-F238E27FC236}">
                    <a16:creationId xmlns:a16="http://schemas.microsoft.com/office/drawing/2014/main" id="{C58F1BD9-F31D-4914-A2F5-8DEC50A1D536}"/>
                  </a:ext>
                </a:extLst>
              </p:cNvPr>
              <p:cNvSpPr/>
              <p:nvPr/>
            </p:nvSpPr>
            <p:spPr>
              <a:xfrm flipV="1">
                <a:off x="5314718" y="2864829"/>
                <a:ext cx="56214" cy="174021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32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Helvetica Neue Medium"/>
                  <a:cs typeface="Calibri" panose="020F0502020204030204" pitchFamily="34" charset="0"/>
                  <a:sym typeface="Helvetica Neue Medium"/>
                </a:endParaRPr>
              </a:p>
            </p:txBody>
          </p:sp>
        </p:grpSp>
        <p:sp>
          <p:nvSpPr>
            <p:cNvPr id="295" name="矩形 31">
              <a:extLst>
                <a:ext uri="{FF2B5EF4-FFF2-40B4-BE49-F238E27FC236}">
                  <a16:creationId xmlns:a16="http://schemas.microsoft.com/office/drawing/2014/main" id="{119FE4D8-2FC9-4356-88B6-DD445402A5C2}"/>
                </a:ext>
              </a:extLst>
            </p:cNvPr>
            <p:cNvSpPr/>
            <p:nvPr/>
          </p:nvSpPr>
          <p:spPr>
            <a:xfrm flipV="1">
              <a:off x="6816243" y="2864829"/>
              <a:ext cx="56214" cy="17402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Helvetica Neue Medium"/>
                <a:cs typeface="Calibri" panose="020F0502020204030204" pitchFamily="34" charset="0"/>
                <a:sym typeface="Helvetica Neue Medium"/>
              </a:endParaRPr>
            </a:p>
          </p:txBody>
        </p:sp>
      </p:grpSp>
      <p:sp>
        <p:nvSpPr>
          <p:cNvPr id="283" name="弧形 15">
            <a:extLst>
              <a:ext uri="{FF2B5EF4-FFF2-40B4-BE49-F238E27FC236}">
                <a16:creationId xmlns:a16="http://schemas.microsoft.com/office/drawing/2014/main" id="{AF44E186-8D0E-42F4-9093-7E57D9DAE9A0}"/>
              </a:ext>
            </a:extLst>
          </p:cNvPr>
          <p:cNvSpPr/>
          <p:nvPr/>
        </p:nvSpPr>
        <p:spPr>
          <a:xfrm>
            <a:off x="7748149" y="3343132"/>
            <a:ext cx="2808497" cy="2558587"/>
          </a:xfrm>
          <a:prstGeom prst="arc">
            <a:avLst>
              <a:gd name="adj1" fmla="val 11255053"/>
              <a:gd name="adj2" fmla="val 12002165"/>
            </a:avLst>
          </a:prstGeom>
          <a:solidFill>
            <a:srgbClr val="F2F2F2"/>
          </a:solidFill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cs typeface="Calibri" panose="020F0502020204030204" pitchFamily="34" charset="0"/>
            </a:endParaRPr>
          </a:p>
        </p:txBody>
      </p:sp>
      <p:sp>
        <p:nvSpPr>
          <p:cNvPr id="284" name="椭圆 16">
            <a:extLst>
              <a:ext uri="{FF2B5EF4-FFF2-40B4-BE49-F238E27FC236}">
                <a16:creationId xmlns:a16="http://schemas.microsoft.com/office/drawing/2014/main" id="{494AA0A3-4216-4449-838E-05091B67AABA}"/>
              </a:ext>
            </a:extLst>
          </p:cNvPr>
          <p:cNvSpPr/>
          <p:nvPr/>
        </p:nvSpPr>
        <p:spPr>
          <a:xfrm>
            <a:off x="8630539" y="4204058"/>
            <a:ext cx="1043717" cy="836732"/>
          </a:xfrm>
          <a:prstGeom prst="ellipse">
            <a:avLst/>
          </a:prstGeom>
          <a:solidFill>
            <a:srgbClr val="F2F2F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825500" hangingPunct="0"/>
            <a:endParaRPr lang="zh-CN" altLang="en-US" sz="3200">
              <a:solidFill>
                <a:srgbClr val="000000"/>
              </a:solidFill>
              <a:latin typeface="+mn-lt"/>
              <a:ea typeface="Helvetica Neue Medium"/>
              <a:cs typeface="Calibri" panose="020F0502020204030204" pitchFamily="34" charset="0"/>
              <a:sym typeface="Helvetica Neue Medium"/>
            </a:endParaRPr>
          </a:p>
        </p:txBody>
      </p:sp>
      <p:sp>
        <p:nvSpPr>
          <p:cNvPr id="293" name="矩形 17">
            <a:extLst>
              <a:ext uri="{FF2B5EF4-FFF2-40B4-BE49-F238E27FC236}">
                <a16:creationId xmlns:a16="http://schemas.microsoft.com/office/drawing/2014/main" id="{39A4E172-17FD-4785-B6D4-BE169B9366A0}"/>
              </a:ext>
            </a:extLst>
          </p:cNvPr>
          <p:cNvSpPr/>
          <p:nvPr/>
        </p:nvSpPr>
        <p:spPr>
          <a:xfrm>
            <a:off x="8286108" y="4401973"/>
            <a:ext cx="1902505" cy="5232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wrap="square">
            <a:spAutoFit/>
          </a:bodyPr>
          <a:lstStyle/>
          <a:p>
            <a:pPr algn="ctr" defTabSz="1219169" hangingPunct="0"/>
            <a:r>
              <a:rPr lang="en-US" altLang="zh-CN" sz="1400" b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Autonomous</a:t>
            </a:r>
          </a:p>
          <a:p>
            <a:pPr algn="ctr" defTabSz="1219169" hangingPunct="0"/>
            <a:r>
              <a:rPr lang="en-US" altLang="zh-CN" sz="1400" b="1" kern="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  <a:cs typeface="Calibri" panose="020F0502020204030204" pitchFamily="34" charset="0"/>
                <a:sym typeface="微软雅黑" panose="020B0503020204020204" pitchFamily="34" charset="-122"/>
              </a:rPr>
              <a:t>Networks</a:t>
            </a:r>
          </a:p>
        </p:txBody>
      </p:sp>
      <p:pic>
        <p:nvPicPr>
          <p:cNvPr id="275" name="图片 40">
            <a:extLst>
              <a:ext uri="{FF2B5EF4-FFF2-40B4-BE49-F238E27FC236}">
                <a16:creationId xmlns:a16="http://schemas.microsoft.com/office/drawing/2014/main" id="{3C65C633-009A-479E-B0A0-BB226EB5F3A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08" y="3647677"/>
            <a:ext cx="647599" cy="584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8" name="图片 46">
            <a:extLst>
              <a:ext uri="{FF2B5EF4-FFF2-40B4-BE49-F238E27FC236}">
                <a16:creationId xmlns:a16="http://schemas.microsoft.com/office/drawing/2014/main" id="{8760F03B-F8B2-413A-B297-43510569A09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53" y="4652515"/>
            <a:ext cx="587379" cy="2774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9" name="图片 5">
            <a:extLst>
              <a:ext uri="{FF2B5EF4-FFF2-40B4-BE49-F238E27FC236}">
                <a16:creationId xmlns:a16="http://schemas.microsoft.com/office/drawing/2014/main" id="{C28FC23E-7128-4231-9C5B-50FE908E2D9D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803" y="5283090"/>
            <a:ext cx="521890" cy="26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7" name="图片 44">
            <a:extLst>
              <a:ext uri="{FF2B5EF4-FFF2-40B4-BE49-F238E27FC236}">
                <a16:creationId xmlns:a16="http://schemas.microsoft.com/office/drawing/2014/main" id="{5FB27BD9-D866-4EFA-BF34-C06C389DA7F1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duotone>
              <a:srgbClr val="61B230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493" y="5361282"/>
            <a:ext cx="584853" cy="35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2" name="图片 11">
            <a:extLst>
              <a:ext uri="{FF2B5EF4-FFF2-40B4-BE49-F238E27FC236}">
                <a16:creationId xmlns:a16="http://schemas.microsoft.com/office/drawing/2014/main" id="{4D68FEB9-4EBF-4F75-B064-4E2D13EEB461}"/>
              </a:ext>
            </a:extLst>
          </p:cNvPr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09" r="132" b="33802"/>
          <a:stretch/>
        </p:blipFill>
        <p:spPr>
          <a:xfrm>
            <a:off x="9584833" y="3794366"/>
            <a:ext cx="768504" cy="184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0257179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1747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2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34278;#133915;#166871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7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92844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5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6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4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2273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自定义 1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M Forum Theme 2017">
  <a:themeElements>
    <a:clrScheme name="TMForum">
      <a:dk1>
        <a:srgbClr val="29313B"/>
      </a:dk1>
      <a:lt1>
        <a:sysClr val="window" lastClr="FFFFFF"/>
      </a:lt1>
      <a:dk2>
        <a:srgbClr val="29313B"/>
      </a:dk2>
      <a:lt2>
        <a:srgbClr val="FFFFFF"/>
      </a:lt2>
      <a:accent1>
        <a:srgbClr val="E0121D"/>
      </a:accent1>
      <a:accent2>
        <a:srgbClr val="29313B"/>
      </a:accent2>
      <a:accent3>
        <a:srgbClr val="999999"/>
      </a:accent3>
      <a:accent4>
        <a:srgbClr val="133595"/>
      </a:accent4>
      <a:accent5>
        <a:srgbClr val="572F7E"/>
      </a:accent5>
      <a:accent6>
        <a:srgbClr val="FD7F3A"/>
      </a:accent6>
      <a:hlink>
        <a:srgbClr val="E0121D"/>
      </a:hlink>
      <a:folHlink>
        <a:srgbClr val="9B1C1F"/>
      </a:folHlink>
    </a:clrScheme>
    <a:fontScheme name="Office 2">
      <a:majorFont>
        <a:latin typeface="Georg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alibri"/>
        <a:ea typeface=""/>
        <a:cs typeface=""/>
        <a:font script="Jpan" typeface="ＭＳ Ｐ明朝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C1C22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9_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3b0bjg0q">
      <a:majorFont>
        <a:latin typeface="Arial"/>
        <a:ea typeface="方正兰亭黑简体"/>
        <a:cs typeface=""/>
      </a:majorFont>
      <a:minorFont>
        <a:latin typeface="Arial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60000"/>
              <a:lumOff val="40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Arial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演示文稿1" id="{358AC06C-4CE3-4A3F-B594-9738C68624A0}" vid="{9E3EAF68-ABE1-42CC-9EED-BC9EE9E8453C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37052</TotalTime>
  <Words>2726</Words>
  <Application>Microsoft Office PowerPoint</Application>
  <PresentationFormat>Widescreen</PresentationFormat>
  <Paragraphs>540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Huawei Sans</vt:lpstr>
      <vt:lpstr>Microsoft YaHei</vt:lpstr>
      <vt:lpstr>Wingdings</vt:lpstr>
      <vt:lpstr>Calibri</vt:lpstr>
      <vt:lpstr>Calibri Light</vt:lpstr>
      <vt:lpstr>.AppleSystemUIFont</vt:lpstr>
      <vt:lpstr>Georgia</vt:lpstr>
      <vt:lpstr>Arial</vt:lpstr>
      <vt:lpstr>Microsoft YaHei</vt:lpstr>
      <vt:lpstr>Office 主题</vt:lpstr>
      <vt:lpstr>Custom Design</vt:lpstr>
      <vt:lpstr>TM Forum Theme 2017</vt:lpstr>
      <vt:lpstr>9_章节页</vt:lpstr>
      <vt:lpstr>PowerPoint Presentation</vt:lpstr>
      <vt:lpstr>Outline</vt:lpstr>
      <vt:lpstr>What Drives the Fundamental Shift of Digital Technology?</vt:lpstr>
      <vt:lpstr>CSP Digital Transformation Demands New Paradigm of Thinking </vt:lpstr>
      <vt:lpstr>PowerPoint Presentation</vt:lpstr>
      <vt:lpstr>PowerPoint Presentation</vt:lpstr>
      <vt:lpstr>TMF Autonomous Networks Framework</vt:lpstr>
      <vt:lpstr>Autonomy Levels of AN</vt:lpstr>
      <vt:lpstr>PowerPoint Presentation</vt:lpstr>
      <vt:lpstr>PowerPoint Presentation</vt:lpstr>
      <vt:lpstr>TM Forum Autonomous Network Catalyst Projects</vt:lpstr>
      <vt:lpstr>AN Catalyst Project Example 1:  Autonomous Networks Hyperloop</vt:lpstr>
      <vt:lpstr>Selected Vertical and the Business Scenarios</vt:lpstr>
      <vt:lpstr>AN Hyperloop: A Multi Year Catalyst Explores the New Business Opportunities Enabled by Autonomous Networks</vt:lpstr>
      <vt:lpstr>AN Catalyst Project Example 2: AI Empowered 5G Intelligent Operations </vt:lpstr>
      <vt:lpstr>Scenarios of Service  Assurance Based on Data-Driven Intelligent, Critical Stepstone Toward Self-Healing</vt:lpstr>
      <vt:lpstr>PowerPoint Presentation</vt:lpstr>
      <vt:lpstr>Evolve Traditional Network Management and Control Platform to Autonomous Domain </vt:lpstr>
      <vt:lpstr>PowerPoint Presentation</vt:lpstr>
      <vt:lpstr>Ultra-Automation as a Major Driver for AN in NetX2025 GUIDE Strategy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yuan</dc:creator>
  <cp:lastModifiedBy>Min He</cp:lastModifiedBy>
  <cp:revision>259</cp:revision>
  <cp:lastPrinted>2021-02-26T17:45:10Z</cp:lastPrinted>
  <dcterms:created xsi:type="dcterms:W3CDTF">2015-01-02T06:19:41Z</dcterms:created>
  <dcterms:modified xsi:type="dcterms:W3CDTF">2021-03-19T02:31:33Z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(3)l5VLwqo1eXPnDz7gvvxLRvu7bf8aqXdKnahcWb07ALmEEx4c3NOYiyQNXO2o0eNvkNu5RIy4_x000d_
s2U/7upirGLrkR64xt75ozRxwK3VGIzQUTGMPhoG52hTmditlBeShZUO04SRQC7f+RUNscdm_x000d_
JgSB/dlS0/H06qcQG5UxoabBFvovkoTErAtlvSx7EkA7ICYkWAYHxEJ1uzxjD0zSrDAMzBQq_x000d_
lkDKuh6+k4uiROYMEn</vt:lpwstr>
  </property>
  <property fmtid="{D5CDD505-2E9C-101B-9397-08002B2CF9AE}" pid="3" name="_2015_ms_pID_725343_00">
    <vt:lpwstr>_</vt:lpwstr>
  </property>
  <property fmtid="{D5CDD505-2E9C-101B-9397-08002B2CF9AE}" pid="4" name="_2015_ms_pID_7253431">
    <vt:lpwstr>38T1mmx1mGJJOIhnlV7ivi7mYXtF3tpZIF2eylynPt2YKDIuPdAJLd_x000d_
yrU/krxYa7GlZzQGvRvk6nKE7R32nEFlOn/eg9u/crfyps0UqJiqxEGF4ve0sL1D1LWkcIPS_x000d_
SIohok/IyeVYc8rOHZ5X5SVfu0OVz3nNVq/8ogGJkKXya7HOjXDauKqNJ1rZaTSIIrBoH2Mg_x000d_
dW1GW2VN6ukfJT5w88enxvjBsoFxC2WJkNAL</vt:lpwstr>
  </property>
  <property fmtid="{D5CDD505-2E9C-101B-9397-08002B2CF9AE}" pid="5" name="_2015_ms_pID_7253431_00">
    <vt:lpwstr>_</vt:lpwstr>
  </property>
  <property fmtid="{D5CDD505-2E9C-101B-9397-08002B2CF9AE}" pid="6" name="_2015_ms_pID_7253432">
    <vt:lpwstr>tJ5w6x5u7Ds7Cmv1/qY2oGE86JYrAz5No8Oi_x000d_
6znB+ngH</vt:lpwstr>
  </property>
  <property fmtid="{D5CDD505-2E9C-101B-9397-08002B2CF9AE}" pid="7" name="_2015_ms_pID_7253432_00">
    <vt:lpwstr>_</vt:lpwstr>
  </property>
  <property fmtid="{D5CDD505-2E9C-101B-9397-08002B2CF9AE}" pid="8" name="_readonly">
    <vt:lpwstr/>
  </property>
  <property fmtid="{D5CDD505-2E9C-101B-9397-08002B2CF9AE}" pid="9" name="_change">
    <vt:lpwstr/>
  </property>
  <property fmtid="{D5CDD505-2E9C-101B-9397-08002B2CF9AE}" pid="10" name="_full-control">
    <vt:lpwstr/>
  </property>
  <property fmtid="{D5CDD505-2E9C-101B-9397-08002B2CF9AE}" pid="11" name="sflag">
    <vt:lpwstr>1614193943</vt:lpwstr>
  </property>
</Properties>
</file>